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8"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C09A24-E2E0-4C47-84BC-64C54598BC78}" v="127" dt="2025-10-29T17:57:37.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70" autoAdjust="0"/>
    <p:restoredTop sz="93832"/>
  </p:normalViewPr>
  <p:slideViewPr>
    <p:cSldViewPr snapToGrid="0" snapToObjects="1">
      <p:cViewPr varScale="1">
        <p:scale>
          <a:sx n="41" d="100"/>
          <a:sy n="41" d="100"/>
        </p:scale>
        <p:origin x="1832" y="56"/>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10/30/2025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10/30/2025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93026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146222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hyperlink" Target="https://english.ida.dk/ida-mentoring" TargetMode="External"/><Relationship Id="rId7" Type="http://schemas.openxmlformats.org/officeDocument/2006/relationships/hyperlink" Target="https://www.arpada.net/personas/talento"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s://pzpb.com.pl/mlodzi-liderzy-budownictwa/" TargetMode="External"/><Relationship Id="rId5" Type="http://schemas.openxmlformats.org/officeDocument/2006/relationships/hyperlink" Target="https://www.ciob.org/membership/mentoring" TargetMode="External"/><Relationship Id="rId4" Type="http://schemas.openxmlformats.org/officeDocument/2006/relationships/hyperlink" Target="https://mozaikrh.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6A01BE-9A9E-0512-556A-65273E7898C2}"/>
              </a:ext>
            </a:extLst>
          </p:cNvPr>
          <p:cNvPicPr>
            <a:picLocks noChangeAspect="1"/>
          </p:cNvPicPr>
          <p:nvPr/>
        </p:nvPicPr>
        <p:blipFill rotWithShape="1">
          <a:blip r:embed="rId3"/>
          <a:srcRect l="8464" t="6703" r="1761"/>
          <a:stretch/>
        </p:blipFill>
        <p:spPr>
          <a:xfrm>
            <a:off x="0" y="2314937"/>
            <a:ext cx="7559675" cy="5237385"/>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401376"/>
            <a:ext cx="4737885" cy="2776492"/>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03: </a:t>
            </a:r>
          </a:p>
          <a:p>
            <a:pPr algn="l"/>
            <a:endParaRPr lang="en-US" sz="2000" b="1" dirty="0"/>
          </a:p>
          <a:p>
            <a:pPr algn="l">
              <a:lnSpc>
                <a:spcPts val="3420"/>
              </a:lnSpc>
            </a:pPr>
            <a:r>
              <a:rPr lang="en-US" sz="3200" kern="100" dirty="0">
                <a:ea typeface="Aptos" panose="020B0004020202020204" pitchFamily="34" charset="0"/>
              </a:rPr>
              <a:t>W</a:t>
            </a:r>
            <a:r>
              <a:rPr lang="pl-PL" sz="3200" kern="100" dirty="0" err="1">
                <a:ea typeface="Aptos" panose="020B0004020202020204" pitchFamily="34" charset="0"/>
              </a:rPr>
              <a:t>drażani</a:t>
            </a:r>
            <a:r>
              <a:rPr lang="en-US" sz="3200" kern="100" dirty="0">
                <a:ea typeface="Aptos" panose="020B0004020202020204" pitchFamily="34" charset="0"/>
              </a:rPr>
              <a:t>e</a:t>
            </a:r>
            <a:r>
              <a:rPr lang="pl-PL" sz="3200" kern="100" dirty="0">
                <a:ea typeface="Aptos" panose="020B0004020202020204" pitchFamily="34" charset="0"/>
              </a:rPr>
              <a:t> pracownika i wsparcie w poszczególnych sektorach</a:t>
            </a: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77735"/>
            <a:ext cx="2701985" cy="630942"/>
          </a:xfrm>
          <a:prstGeom prst="rect">
            <a:avLst/>
          </a:prstGeom>
        </p:spPr>
        <p:txBody>
          <a:bodyPr wrap="square" lIns="91440" tIns="45720" rIns="91440" bIns="45720" anchor="t">
            <a:spAutoFit/>
          </a:bodyPr>
          <a:lstStyle/>
          <a:p>
            <a:pPr algn="just"/>
            <a:r>
              <a:rPr lang="pl-PL" sz="700" dirty="0">
                <a:latin typeface="Calibri" panose="020F0502020204030204" pitchFamily="34" charset="0"/>
                <a:cs typeface="Calibri" panose="020F0502020204030204" pitchFamily="34" charset="0"/>
              </a:rPr>
              <a:t>Sfinansowane ze środków UE. Wyrażone poglądy i opinie są jedynie opiniami autora lub autorów i niekoniecznie odzwierciedlają poglądy i opinie Unii Europejskiej lub Fundacji Rozwoju Systemu Edukacji. Unia Europejska ani podmiot udzielający dotacji nie ponoszą za nie odpowiedzialności</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2" name="TextBox 1">
            <a:extLst>
              <a:ext uri="{FF2B5EF4-FFF2-40B4-BE49-F238E27FC236}">
                <a16:creationId xmlns:a16="http://schemas.microsoft.com/office/drawing/2014/main" id="{1810E209-0B3D-FDC7-8CF0-6CE679430824}"/>
              </a:ext>
            </a:extLst>
          </p:cNvPr>
          <p:cNvSpPr txBox="1"/>
          <p:nvPr/>
        </p:nvSpPr>
        <p:spPr>
          <a:xfrm>
            <a:off x="5184339" y="10060028"/>
            <a:ext cx="216397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6ADC95A-346C-342C-0941-B5C04EEAEC36}"/>
              </a:ext>
            </a:extLst>
          </p:cNvPr>
          <p:cNvPicPr>
            <a:picLocks noChangeAspect="1"/>
          </p:cNvPicPr>
          <p:nvPr/>
        </p:nvPicPr>
        <p:blipFill>
          <a:blip r:embed="rId9"/>
          <a:stretch>
            <a:fillRect/>
          </a:stretch>
        </p:blipFill>
        <p:spPr>
          <a:xfrm>
            <a:off x="5861630" y="9762808"/>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60663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KROK PO KROKU</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198672" cy="822681"/>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WITAMY W</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439240"/>
          </a:xfrm>
          <a:prstGeom prst="rect">
            <a:avLst/>
          </a:prstGeom>
          <a:noFill/>
        </p:spPr>
        <p:txBody>
          <a:bodyPr wrap="square">
            <a:spAutoFit/>
          </a:bodyPr>
          <a:lstStyle/>
          <a:p>
            <a:pPr>
              <a:lnSpc>
                <a:spcPts val="2100"/>
              </a:lnSpc>
              <a:buClr>
                <a:srgbClr val="000000"/>
              </a:buClr>
            </a:pPr>
            <a:r>
              <a:rPr lang="pl-PL" sz="2000" dirty="0">
                <a:solidFill>
                  <a:schemeClr val="bg1"/>
                </a:solidFill>
                <a:latin typeface="Calibri" panose="020F0502020204030204" pitchFamily="34" charset="0"/>
                <a:cs typeface="Calibri" panose="020F0502020204030204" pitchFamily="34" charset="0"/>
              </a:rPr>
              <a:t>Witamy w </a:t>
            </a:r>
            <a:r>
              <a:rPr lang="pl-PL" sz="2000" dirty="0" err="1">
                <a:solidFill>
                  <a:schemeClr val="bg1"/>
                </a:solidFill>
                <a:latin typeface="Calibri" panose="020F0502020204030204" pitchFamily="34" charset="0"/>
                <a:cs typeface="Calibri" panose="020F0502020204030204" pitchFamily="34" charset="0"/>
              </a:rPr>
              <a:t>Welcome</a:t>
            </a:r>
            <a:r>
              <a:rPr lang="pl-PL" sz="2000" dirty="0">
                <a:solidFill>
                  <a:schemeClr val="bg1"/>
                </a:solidFill>
                <a:latin typeface="Calibri" panose="020F0502020204030204" pitchFamily="34" charset="0"/>
                <a:cs typeface="Calibri" panose="020F0502020204030204" pitchFamily="34" charset="0"/>
              </a:rPr>
              <a:t> </a:t>
            </a:r>
            <a:r>
              <a:rPr lang="pl-PL" sz="2000" dirty="0" err="1">
                <a:solidFill>
                  <a:schemeClr val="bg1"/>
                </a:solidFill>
                <a:latin typeface="Calibri" panose="020F0502020204030204" pitchFamily="34" charset="0"/>
                <a:cs typeface="Calibri" panose="020F0502020204030204" pitchFamily="34" charset="0"/>
              </a:rPr>
              <a:t>Work</a:t>
            </a:r>
            <a:r>
              <a:rPr lang="pl-PL" sz="2000" dirty="0">
                <a:solidFill>
                  <a:schemeClr val="bg1"/>
                </a:solidFill>
                <a:latin typeface="Calibri" panose="020F0502020204030204" pitchFamily="34" charset="0"/>
                <a:cs typeface="Calibri" panose="020F0502020204030204" pitchFamily="34" charset="0"/>
              </a:rPr>
              <a:t>: Strategie krok po kroku. Poprzez praktyki integracyjne pokażemy Ci, jak budować dobrze prosperujące środowisko pracy dla uchodźców.</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Promowanie kultury </a:t>
              </a:r>
              <a:r>
                <a:rPr lang="en-US" sz="1500" b="1" kern="100" dirty="0" err="1">
                  <a:solidFill>
                    <a:srgbClr val="404040"/>
                  </a:solidFill>
                  <a:ea typeface="Aptos" panose="020B0004020202020204" pitchFamily="34" charset="0"/>
                </a:rPr>
                <a:t>inkluzji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społecznej</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Zrozumienie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umiejętności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i</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kwalifikacji</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pl-PL" sz="1500" b="1" kern="100" dirty="0">
                  <a:solidFill>
                    <a:srgbClr val="404040"/>
                  </a:solidFill>
                  <a:ea typeface="Aptos" panose="020B0004020202020204" pitchFamily="34" charset="0"/>
                </a:rPr>
                <a:t>Usuwanie barier w miejscu pracy</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dirty="0" err="1">
                  <a:solidFill>
                    <a:srgbClr val="404040"/>
                  </a:solidFill>
                  <a:ea typeface="Aptos" panose="020B0004020202020204" pitchFamily="34" charset="0"/>
                </a:rPr>
                <a:t>Tworzenie</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dostępnych</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procesów</a:t>
              </a:r>
              <a:r>
                <a:rPr lang="en-IE" sz="1500" b="1" kern="100" dirty="0">
                  <a:solidFill>
                    <a:srgbClr val="404040"/>
                  </a:solidFill>
                  <a:ea typeface="Aptos" panose="020B0004020202020204" pitchFamily="34" charset="0"/>
                </a:rPr>
                <a:t> </a:t>
              </a:r>
              <a:r>
                <a:rPr lang="en-IE" sz="1500" b="1" kern="100" dirty="0" err="1">
                  <a:solidFill>
                    <a:srgbClr val="404040"/>
                  </a:solidFill>
                  <a:ea typeface="Aptos" panose="020B0004020202020204" pitchFamily="34" charset="0"/>
                </a:rPr>
                <a:t>rekrutacji</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Wdrożenie</a:t>
              </a:r>
              <a:r>
                <a:rPr lang="en-US" sz="1500" b="1" kern="100" dirty="0">
                  <a:solidFill>
                    <a:srgbClr val="404040"/>
                  </a:solidFill>
                  <a:ea typeface="Aptos" panose="020B0004020202020204" pitchFamily="34" charset="0"/>
                </a:rPr>
                <a:t> </a:t>
              </a:r>
              <a:r>
                <a:rPr lang="pl-PL" sz="1500" b="1" kern="100" dirty="0">
                  <a:solidFill>
                    <a:srgbClr val="404040"/>
                  </a:solidFill>
                  <a:ea typeface="Aptos" panose="020B0004020202020204" pitchFamily="34" charset="0"/>
                </a:rPr>
                <a:t>pracownika i wsparci</a:t>
              </a:r>
              <a:r>
                <a:rPr lang="en-US" sz="1500" b="1" kern="100" dirty="0">
                  <a:solidFill>
                    <a:srgbClr val="404040"/>
                  </a:solidFill>
                  <a:ea typeface="Aptos" panose="020B0004020202020204" pitchFamily="34" charset="0"/>
                </a:rPr>
                <a:t>e</a:t>
              </a:r>
              <a:r>
                <a:rPr lang="pl-PL" sz="1500" b="1" kern="100" dirty="0">
                  <a:solidFill>
                    <a:srgbClr val="404040"/>
                  </a:solidFill>
                  <a:ea typeface="Aptos" panose="020B0004020202020204" pitchFamily="34" charset="0"/>
                </a:rPr>
                <a:t> w poszczególnych sektorach</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err="1">
                  <a:solidFill>
                    <a:srgbClr val="404040"/>
                  </a:solidFill>
                  <a:ea typeface="Aptos" panose="020B0004020202020204" pitchFamily="34" charset="0"/>
                </a:rPr>
                <a:t>Oferowanie</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szkoleń</a:t>
              </a:r>
              <a:r>
                <a:rPr lang="en-US" sz="1500" b="1" kern="100" dirty="0">
                  <a:solidFill>
                    <a:srgbClr val="404040"/>
                  </a:solidFill>
                  <a:ea typeface="Aptos" panose="020B0004020202020204" pitchFamily="34" charset="0"/>
                </a:rPr>
                <a:t> </a:t>
              </a:r>
              <a:r>
                <a:rPr lang="en-US" sz="1500" b="1" kern="100" dirty="0" err="1">
                  <a:solidFill>
                    <a:srgbClr val="404040"/>
                  </a:solidFill>
                  <a:ea typeface="Aptos" panose="020B0004020202020204" pitchFamily="34" charset="0"/>
                </a:rPr>
                <a:t>branżowych</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229035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54383" y="5437079"/>
            <a:ext cx="2624008" cy="4634767"/>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pl-PL" sz="1600" b="0" dirty="0" err="1"/>
              <a:t>Oprac</a:t>
            </a:r>
            <a:r>
              <a:rPr lang="en-US" sz="1600" b="0" dirty="0" err="1"/>
              <a:t>owanie</a:t>
            </a:r>
            <a:r>
              <a:rPr lang="pl-PL" sz="1600" b="0" dirty="0"/>
              <a:t> </a:t>
            </a:r>
            <a:r>
              <a:rPr lang="en-US" sz="1600" b="0" dirty="0" err="1"/>
              <a:t>wdrożenia</a:t>
            </a:r>
            <a:r>
              <a:rPr lang="pl-PL" sz="1600" b="0" dirty="0"/>
              <a:t> </a:t>
            </a:r>
            <a:r>
              <a:rPr lang="pl-PL" sz="1600" b="0" dirty="0" err="1"/>
              <a:t>dostosowan</a:t>
            </a:r>
            <a:r>
              <a:rPr lang="en-US" sz="1600" b="0" dirty="0"/>
              <a:t>e</a:t>
            </a:r>
            <a:r>
              <a:rPr lang="pl-PL" sz="1600" b="0" dirty="0"/>
              <a:t> do Twoich potrzeb
</a:t>
            </a:r>
            <a:r>
              <a:rPr lang="en-GB" sz="1600" b="0" dirty="0"/>
              <a:t>	4</a:t>
            </a:r>
          </a:p>
          <a:p>
            <a:pPr>
              <a:lnSpc>
                <a:spcPts val="1640"/>
              </a:lnSpc>
              <a:spcBef>
                <a:spcPts val="0"/>
              </a:spcBef>
            </a:pPr>
            <a:endParaRPr lang="en-US" sz="1600" b="0" dirty="0"/>
          </a:p>
          <a:p>
            <a:pPr>
              <a:lnSpc>
                <a:spcPts val="1640"/>
              </a:lnSpc>
              <a:spcBef>
                <a:spcPts val="0"/>
              </a:spcBef>
            </a:pPr>
            <a:r>
              <a:rPr lang="pl-PL" sz="1600" b="0" dirty="0" err="1"/>
              <a:t>Tłumaczen</a:t>
            </a:r>
            <a:r>
              <a:rPr lang="en-US" sz="1600" b="0" dirty="0" err="1"/>
              <a:t>ie</a:t>
            </a:r>
            <a:r>
              <a:rPr lang="pl-PL" sz="1600" b="0" dirty="0"/>
              <a:t> materiałów </a:t>
            </a:r>
            <a:r>
              <a:rPr lang="en-US" sz="1600" b="0" dirty="0" err="1"/>
              <a:t>wdrożeniowych</a:t>
            </a:r>
            <a:r>
              <a:rPr lang="pl-PL" sz="1600" b="0" dirty="0"/>
              <a:t> i 
I</a:t>
            </a:r>
            <a:r>
              <a:rPr lang="en-US" sz="1600" b="0" dirty="0" err="1"/>
              <a:t>instrukcji</a:t>
            </a:r>
            <a:r>
              <a:rPr lang="pl-PL" sz="1600" b="0" dirty="0"/>
              <a:t> bezpieczeństwa</a:t>
            </a:r>
            <a:r>
              <a:rPr lang="en-GB" sz="1600" b="0" dirty="0"/>
              <a:t>	5</a:t>
            </a:r>
          </a:p>
          <a:p>
            <a:pPr>
              <a:spcBef>
                <a:spcPts val="0"/>
              </a:spcBef>
            </a:pPr>
            <a:endParaRPr lang="en-GB" sz="2000" b="0" dirty="0"/>
          </a:p>
          <a:p>
            <a:pPr>
              <a:lnSpc>
                <a:spcPts val="1640"/>
              </a:lnSpc>
              <a:spcBef>
                <a:spcPts val="0"/>
              </a:spcBef>
            </a:pPr>
            <a:r>
              <a:rPr lang="en-GB" sz="1600" b="0" dirty="0" err="1"/>
              <a:t>Implementowanie</a:t>
            </a:r>
            <a:r>
              <a:rPr lang="en-GB" sz="1600" b="0" dirty="0"/>
              <a:t> </a:t>
            </a:r>
            <a:r>
              <a:rPr lang="en-GB" sz="1600" b="0" dirty="0" err="1"/>
              <a:t>i</a:t>
            </a:r>
            <a:r>
              <a:rPr lang="en-GB" sz="1600" b="0" dirty="0"/>
              <a:t> 
</a:t>
            </a:r>
            <a:r>
              <a:rPr lang="en-GB" sz="1600" b="0" dirty="0" err="1"/>
              <a:t>mentoringu</a:t>
            </a:r>
            <a:r>
              <a:rPr lang="en-GB" sz="1600" b="0" dirty="0"/>
              <a:t>
	6</a:t>
            </a:r>
          </a:p>
          <a:p>
            <a:pPr>
              <a:spcBef>
                <a:spcPts val="0"/>
              </a:spcBef>
            </a:pPr>
            <a:r>
              <a:rPr lang="en-GB" sz="1600" b="0" dirty="0"/>
              <a:t>
</a:t>
            </a:r>
            <a:r>
              <a:rPr lang="en-GB" sz="1600" b="0" dirty="0" err="1"/>
              <a:t>Wsparcie</a:t>
            </a:r>
            <a:r>
              <a:rPr lang="en-GB" sz="1600" b="0" dirty="0"/>
              <a:t> </a:t>
            </a:r>
            <a:r>
              <a:rPr lang="en-GB" sz="1600" b="0" dirty="0" err="1"/>
              <a:t>i</a:t>
            </a:r>
            <a:r>
              <a:rPr lang="en-GB" sz="1600" b="0" dirty="0"/>
              <a:t> 
</a:t>
            </a:r>
            <a:r>
              <a:rPr lang="en-GB" sz="1600" b="0" dirty="0" err="1"/>
              <a:t>rozwój</a:t>
            </a:r>
            <a:r>
              <a:rPr lang="en-GB" sz="1600" b="0" dirty="0"/>
              <a:t>	7</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r>
              <a:rPr lang="en-GB" sz="1600" b="0" dirty="0" err="1" smtClean="0"/>
              <a:t>Programy</a:t>
            </a:r>
            <a:r>
              <a:rPr lang="en-GB" sz="1600" b="0" dirty="0" smtClean="0"/>
              <a:t> </a:t>
            </a:r>
            <a:r>
              <a:rPr lang="en-GB" sz="1600" b="0" dirty="0" err="1" smtClean="0"/>
              <a:t>mentorskie</a:t>
            </a:r>
            <a:r>
              <a:rPr lang="en-GB" sz="1600" b="0" dirty="0" smtClean="0"/>
              <a:t>        8</a:t>
            </a: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555416"/>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8935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424065"/>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8321477"/>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10193154" cy="553998"/>
            <a:chOff x="-406400" y="2137470"/>
            <a:chExt cx="8504979"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604298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4" y="2137470"/>
              <a:ext cx="7912165" cy="779383"/>
            </a:xfrm>
            <a:prstGeom prst="rect">
              <a:avLst/>
            </a:prstGeom>
            <a:noFill/>
          </p:spPr>
          <p:txBody>
            <a:bodyPr wrap="square" rtlCol="0">
              <a:spAutoFit/>
            </a:bodyPr>
            <a:lstStyle/>
            <a:p>
              <a:r>
                <a:rPr lang="en-US" sz="3000" b="1" dirty="0" err="1">
                  <a:solidFill>
                    <a:schemeClr val="bg1"/>
                  </a:solidFill>
                  <a:latin typeface="Calibri" panose="020F0502020204030204" pitchFamily="34" charset="0"/>
                  <a:cs typeface="Calibri" panose="020F0502020204030204" pitchFamily="34" charset="0"/>
                </a:rPr>
                <a:t>i</a:t>
              </a:r>
              <a:r>
                <a:rPr lang="en-US" sz="3000" b="1" dirty="0">
                  <a:solidFill>
                    <a:schemeClr val="bg1"/>
                  </a:solidFill>
                  <a:latin typeface="Calibri" panose="020F0502020204030204" pitchFamily="34" charset="0"/>
                  <a:cs typeface="Calibri" panose="020F0502020204030204" pitchFamily="34" charset="0"/>
                </a:rPr>
                <a:t> </a:t>
              </a:r>
              <a:r>
                <a:rPr lang="en-US" sz="3000" b="1" dirty="0" err="1">
                  <a:solidFill>
                    <a:schemeClr val="bg1"/>
                  </a:solidFill>
                  <a:latin typeface="Calibri" panose="020F0502020204030204" pitchFamily="34" charset="0"/>
                  <a:cs typeface="Calibri" panose="020F0502020204030204" pitchFamily="34" charset="0"/>
                </a:rPr>
                <a:t>wsparcie</a:t>
              </a:r>
              <a:r>
                <a:rPr lang="pl-PL" sz="3000" b="1" dirty="0">
                  <a:solidFill>
                    <a:schemeClr val="bg1"/>
                  </a:solidFill>
                  <a:latin typeface="Calibri" panose="020F0502020204030204" pitchFamily="34" charset="0"/>
                  <a:cs typeface="Calibri" panose="020F0502020204030204" pitchFamily="34" charset="0"/>
                </a:rPr>
                <a:t> w poszczególnych sektorach</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462014" y="3966521"/>
            <a:ext cx="12281838" cy="553998"/>
            <a:chOff x="-406402" y="2300248"/>
            <a:chExt cx="7906869"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2" y="2322376"/>
              <a:ext cx="5164246"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0" y="2300248"/>
              <a:ext cx="7299017"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KROK 03 -  W</a:t>
              </a:r>
              <a:r>
                <a:rPr lang="pl-PL" sz="3000" b="1" dirty="0" err="1">
                  <a:solidFill>
                    <a:schemeClr val="bg1"/>
                  </a:solidFill>
                  <a:latin typeface="Calibri" panose="020F0502020204030204" pitchFamily="34" charset="0"/>
                  <a:cs typeface="Calibri" panose="020F0502020204030204" pitchFamily="34" charset="0"/>
                </a:rPr>
                <a:t>drażanie</a:t>
              </a:r>
              <a:r>
                <a:rPr lang="pl-PL" sz="3000" b="1" dirty="0">
                  <a:solidFill>
                    <a:schemeClr val="bg1"/>
                  </a:solidFill>
                  <a:latin typeface="Calibri" panose="020F0502020204030204" pitchFamily="34" charset="0"/>
                  <a:cs typeface="Calibri" panose="020F0502020204030204" pitchFamily="34" charset="0"/>
                </a:rPr>
                <a:t> pracownika</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1554272"/>
          </a:xfrm>
          <a:prstGeom prst="rect">
            <a:avLst/>
          </a:prstGeom>
          <a:noFill/>
        </p:spPr>
        <p:txBody>
          <a:bodyPr wrap="square">
            <a:spAutoFit/>
          </a:bodyPr>
          <a:lstStyle/>
          <a:p>
            <a:pPr>
              <a:lnSpc>
                <a:spcPts val="1860"/>
              </a:lnSpc>
              <a:buClr>
                <a:srgbClr val="000000"/>
              </a:buClr>
            </a:pPr>
            <a:r>
              <a:rPr lang="pl-PL" sz="1800" dirty="0">
                <a:solidFill>
                  <a:schemeClr val="bg1"/>
                </a:solidFill>
                <a:latin typeface="Calibri" panose="020F0502020204030204" pitchFamily="34" charset="0"/>
                <a:cs typeface="Calibri" panose="020F0502020204030204" pitchFamily="34" charset="0"/>
              </a:rPr>
              <a:t>Ten krok oferuje dostosowane do potrzeb programy </a:t>
            </a:r>
            <a:r>
              <a:rPr lang="en-US" sz="1800" dirty="0" err="1">
                <a:solidFill>
                  <a:schemeClr val="bg1"/>
                </a:solidFill>
                <a:latin typeface="Calibri" panose="020F0502020204030204" pitchFamily="34" charset="0"/>
                <a:cs typeface="Calibri" panose="020F0502020204030204" pitchFamily="34" charset="0"/>
              </a:rPr>
              <a:t>wdrożeniowe</a:t>
            </a:r>
            <a:r>
              <a:rPr lang="pl-PL" sz="1800" dirty="0">
                <a:solidFill>
                  <a:schemeClr val="bg1"/>
                </a:solidFill>
                <a:latin typeface="Calibri" panose="020F0502020204030204" pitchFamily="34" charset="0"/>
                <a:cs typeface="Calibri" panose="020F0502020204030204" pitchFamily="34" charset="0"/>
              </a:rPr>
              <a:t>, które odpowiadają na wyjątkowe wyzwania sektora budowlanego.</a:t>
            </a:r>
            <a:endParaRPr lang="en-US" sz="1800" dirty="0">
              <a:solidFill>
                <a:schemeClr val="bg1"/>
              </a:solidFill>
              <a:latin typeface="Calibri" panose="020F0502020204030204" pitchFamily="34" charset="0"/>
              <a:cs typeface="Calibri" panose="020F0502020204030204" pitchFamily="34" charset="0"/>
            </a:endParaRPr>
          </a:p>
        </p:txBody>
      </p:sp>
      <p:sp>
        <p:nvSpPr>
          <p:cNvPr id="3" name="TextBox 88">
            <a:extLst>
              <a:ext uri="{FF2B5EF4-FFF2-40B4-BE49-F238E27FC236}">
                <a16:creationId xmlns:a16="http://schemas.microsoft.com/office/drawing/2014/main" id="{6E632A79-6950-EBB6-F5B9-EE6141009664}"/>
              </a:ext>
            </a:extLst>
          </p:cNvPr>
          <p:cNvSpPr txBox="1"/>
          <p:nvPr/>
        </p:nvSpPr>
        <p:spPr>
          <a:xfrm>
            <a:off x="3881585" y="9188992"/>
            <a:ext cx="768789" cy="504631"/>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nvGrpSpPr>
          <p:cNvPr id="43" name="Group 84">
            <a:extLst>
              <a:ext uri="{FF2B5EF4-FFF2-40B4-BE49-F238E27FC236}">
                <a16:creationId xmlns:a16="http://schemas.microsoft.com/office/drawing/2014/main" id="{5CB85A68-CBD3-1292-E414-534C67644E17}"/>
              </a:ext>
            </a:extLst>
          </p:cNvPr>
          <p:cNvGrpSpPr/>
          <p:nvPr/>
        </p:nvGrpSpPr>
        <p:grpSpPr>
          <a:xfrm>
            <a:off x="3478427" y="9171301"/>
            <a:ext cx="1291994" cy="533005"/>
            <a:chOff x="3604437" y="5408752"/>
            <a:chExt cx="1291994" cy="533005"/>
          </a:xfrm>
        </p:grpSpPr>
        <p:cxnSp>
          <p:nvCxnSpPr>
            <p:cNvPr id="44"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47"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smtClean="0">
                    <a:solidFill>
                      <a:schemeClr val="bg1"/>
                    </a:solidFill>
                    <a:latin typeface="Calibri" panose="020F0502020204030204" pitchFamily="34" charset="0"/>
                    <a:ea typeface="Calibri" panose="020F0502020204030204" pitchFamily="34" charset="0"/>
                  </a:rPr>
                  <a:t>05</a:t>
                </a:r>
                <a:endParaRPr lang="en-US" sz="2600" b="1" dirty="0">
                  <a:solidFill>
                    <a:schemeClr val="bg1"/>
                  </a:solidFill>
                  <a:latin typeface="Calibri" panose="020F0502020204030204" pitchFamily="34" charset="0"/>
                  <a:ea typeface="Calibri" panose="020F0502020204030204" pitchFamily="34" charset="0"/>
                </a:endParaRP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62500" y="4023117"/>
            <a:ext cx="1871689" cy="1041721"/>
          </a:xfrm>
        </p:spPr>
        <p:txBody>
          <a:bodyPr numCol="1"/>
          <a:lstStyle/>
          <a:p>
            <a:pPr>
              <a:lnSpc>
                <a:spcPts val="1580"/>
              </a:lnSpc>
            </a:pPr>
            <a:r>
              <a:rPr lang="en-GB" sz="1800" b="1" dirty="0" err="1"/>
              <a:t>Zidentyfikuj</a:t>
            </a:r>
            <a:r>
              <a:rPr lang="en-GB" sz="1800" b="1" dirty="0"/>
              <a:t> </a:t>
            </a:r>
            <a:r>
              <a:rPr lang="en-GB" sz="1800" b="1" dirty="0" err="1"/>
              <a:t>kluczowe</a:t>
            </a:r>
            <a:r>
              <a:rPr lang="en-GB" sz="1800" b="1" dirty="0"/>
              <a:t> </a:t>
            </a:r>
            <a:r>
              <a:rPr lang="en-GB" sz="1800" b="1" dirty="0" err="1"/>
              <a:t>elementy</a:t>
            </a:r>
            <a:r>
              <a:rPr lang="en-GB" sz="1800" b="1" dirty="0"/>
              <a:t> </a:t>
            </a:r>
            <a:r>
              <a:rPr lang="pl-PL" sz="1800" b="1" dirty="0"/>
              <a:t>wdrażania pracowników</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3017066"/>
            <a:ext cx="5463194" cy="428623"/>
          </a:xfrm>
        </p:spPr>
        <p:txBody>
          <a:bodyPr/>
          <a:lstStyle/>
          <a:p>
            <a:pPr>
              <a:lnSpc>
                <a:spcPts val="2340"/>
              </a:lnSpc>
              <a:spcBef>
                <a:spcPts val="0"/>
              </a:spcBef>
            </a:pPr>
            <a:r>
              <a:rPr lang="pl-PL" sz="2200" dirty="0">
                <a:solidFill>
                  <a:srgbClr val="EF3E23"/>
                </a:solidFill>
              </a:rPr>
              <a:t>Opracuj dostosowane do Twoich potrzeb program</a:t>
            </a:r>
            <a:r>
              <a:rPr lang="en-US" sz="2200" dirty="0">
                <a:solidFill>
                  <a:srgbClr val="EF3E23"/>
                </a:solidFill>
              </a:rPr>
              <a:t>y</a:t>
            </a:r>
            <a:r>
              <a:rPr lang="pl-PL" sz="2200" dirty="0">
                <a:solidFill>
                  <a:srgbClr val="EF3E23"/>
                </a:solidFill>
              </a:rPr>
              <a:t> wdrażania pracowników</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32602" y="3973930"/>
            <a:ext cx="3979305" cy="171389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buFont typeface="Arial" panose="020B0604020202020204" pitchFamily="34" charset="0"/>
              <a:buChar char="•"/>
            </a:pPr>
            <a:r>
              <a:rPr lang="en-GB" sz="1250" err="1">
                <a:latin typeface="Calibri"/>
                <a:ea typeface="Calibri"/>
                <a:cs typeface="Calibri"/>
              </a:rPr>
              <a:t>Przedstaw</a:t>
            </a:r>
            <a:r>
              <a:rPr lang="en-GB" sz="1250" dirty="0">
                <a:latin typeface="Calibri"/>
                <a:ea typeface="Calibri"/>
                <a:cs typeface="Calibri"/>
              </a:rPr>
              <a:t> </a:t>
            </a:r>
            <a:r>
              <a:rPr lang="en-GB" sz="1250" err="1">
                <a:latin typeface="Calibri"/>
                <a:ea typeface="Calibri"/>
                <a:cs typeface="Calibri"/>
              </a:rPr>
              <a:t>procedury</a:t>
            </a:r>
            <a:r>
              <a:rPr lang="en-GB" sz="1250" dirty="0">
                <a:latin typeface="Calibri"/>
                <a:ea typeface="Calibri"/>
                <a:cs typeface="Calibri"/>
              </a:rPr>
              <a:t> </a:t>
            </a:r>
            <a:r>
              <a:rPr lang="en-GB" sz="1250" err="1">
                <a:latin typeface="Calibri"/>
                <a:ea typeface="Calibri"/>
                <a:cs typeface="Calibri"/>
              </a:rPr>
              <a:t>bezpieczeństwa</a:t>
            </a:r>
            <a:r>
              <a:rPr lang="en-GB" sz="1250" dirty="0">
                <a:latin typeface="Calibri"/>
                <a:ea typeface="Calibri"/>
                <a:cs typeface="Calibri"/>
              </a:rPr>
              <a:t> </a:t>
            </a:r>
            <a:r>
              <a:rPr lang="en-GB" sz="1250" err="1">
                <a:latin typeface="Calibri"/>
                <a:ea typeface="Calibri"/>
                <a:cs typeface="Calibri"/>
              </a:rPr>
              <a:t>specyficzne</a:t>
            </a:r>
            <a:r>
              <a:rPr lang="en-GB" sz="1250" dirty="0">
                <a:latin typeface="Calibri"/>
                <a:ea typeface="Calibri"/>
                <a:cs typeface="Calibri"/>
              </a:rPr>
              <a:t> </a:t>
            </a:r>
            <a:r>
              <a:rPr lang="en-GB" sz="1250" err="1">
                <a:latin typeface="Calibri"/>
                <a:ea typeface="Calibri"/>
                <a:cs typeface="Calibri"/>
              </a:rPr>
              <a:t>dla</a:t>
            </a:r>
            <a:r>
              <a:rPr lang="en-GB" sz="1250" dirty="0">
                <a:latin typeface="Calibri"/>
                <a:ea typeface="Calibri"/>
                <a:cs typeface="Calibri"/>
              </a:rPr>
              <a:t> </a:t>
            </a:r>
            <a:r>
              <a:rPr lang="en-GB" sz="1250" err="1">
                <a:latin typeface="Calibri"/>
                <a:ea typeface="Calibri"/>
                <a:cs typeface="Calibri"/>
              </a:rPr>
              <a:t>placów</a:t>
            </a:r>
            <a:r>
              <a:rPr lang="en-GB" sz="1250" dirty="0">
                <a:latin typeface="Calibri"/>
                <a:ea typeface="Calibri"/>
                <a:cs typeface="Calibri"/>
              </a:rPr>
              <a:t> </a:t>
            </a:r>
            <a:r>
              <a:rPr lang="en-GB" sz="1250" err="1">
                <a:latin typeface="Calibri"/>
                <a:ea typeface="Calibri"/>
                <a:cs typeface="Calibri"/>
              </a:rPr>
              <a:t>budowy</a:t>
            </a:r>
            <a:r>
              <a:rPr lang="en-GB" sz="1250" dirty="0">
                <a:latin typeface="Calibri"/>
                <a:ea typeface="Calibri"/>
                <a:cs typeface="Calibri"/>
              </a:rPr>
              <a:t>, </a:t>
            </a:r>
            <a:r>
              <a:rPr lang="en-GB" sz="1250" err="1">
                <a:latin typeface="Calibri"/>
                <a:ea typeface="Calibri"/>
                <a:cs typeface="Calibri"/>
              </a:rPr>
              <a:t>obejmujące</a:t>
            </a:r>
            <a:r>
              <a:rPr lang="en-GB" sz="1250" dirty="0">
                <a:latin typeface="Calibri"/>
                <a:ea typeface="Calibri"/>
                <a:cs typeface="Calibri"/>
              </a:rPr>
              <a:t> </a:t>
            </a:r>
            <a:r>
              <a:rPr lang="en-GB" sz="1250" err="1">
                <a:latin typeface="Calibri"/>
                <a:ea typeface="Calibri"/>
                <a:cs typeface="Calibri"/>
              </a:rPr>
              <a:t>świadomość</a:t>
            </a:r>
            <a:r>
              <a:rPr lang="en-GB" sz="1250" dirty="0">
                <a:latin typeface="Calibri"/>
                <a:ea typeface="Calibri"/>
                <a:cs typeface="Calibri"/>
              </a:rPr>
              <a:t> </a:t>
            </a:r>
            <a:r>
              <a:rPr lang="en-GB" sz="1250" err="1">
                <a:latin typeface="Calibri"/>
                <a:ea typeface="Calibri"/>
                <a:cs typeface="Calibri"/>
              </a:rPr>
              <a:t>zagrożeń</a:t>
            </a:r>
            <a:r>
              <a:rPr lang="en-GB" sz="1250" dirty="0">
                <a:latin typeface="Calibri"/>
                <a:ea typeface="Calibri"/>
                <a:cs typeface="Calibri"/>
              </a:rPr>
              <a:t>, </a:t>
            </a:r>
            <a:r>
              <a:rPr lang="en-GB" sz="1250" err="1">
                <a:latin typeface="Calibri"/>
                <a:ea typeface="Calibri"/>
                <a:cs typeface="Calibri"/>
              </a:rPr>
              <a:t>procedury</a:t>
            </a:r>
            <a:r>
              <a:rPr lang="en-GB" sz="1250" dirty="0">
                <a:latin typeface="Calibri"/>
                <a:ea typeface="Calibri"/>
                <a:cs typeface="Calibri"/>
              </a:rPr>
              <a:t> </a:t>
            </a:r>
            <a:r>
              <a:rPr lang="en-GB" sz="1250" err="1">
                <a:latin typeface="Calibri"/>
                <a:ea typeface="Calibri"/>
                <a:cs typeface="Calibri"/>
              </a:rPr>
              <a:t>awaryjne</a:t>
            </a:r>
            <a:r>
              <a:rPr lang="en-GB" sz="1250" dirty="0">
                <a:latin typeface="Calibri"/>
                <a:ea typeface="Calibri"/>
                <a:cs typeface="Calibri"/>
              </a:rPr>
              <a:t> </a:t>
            </a:r>
            <a:r>
              <a:rPr lang="en-GB" sz="1250" err="1">
                <a:latin typeface="Calibri"/>
                <a:ea typeface="Calibri"/>
                <a:cs typeface="Calibri"/>
              </a:rPr>
              <a:t>i</a:t>
            </a:r>
            <a:r>
              <a:rPr lang="en-GB" sz="1250" dirty="0">
                <a:latin typeface="Calibri"/>
                <a:ea typeface="Calibri"/>
                <a:cs typeface="Calibri"/>
              </a:rPr>
              <a:t> </a:t>
            </a:r>
            <a:r>
              <a:rPr lang="en-GB" sz="1250" err="1">
                <a:latin typeface="Calibri"/>
                <a:ea typeface="Calibri"/>
                <a:cs typeface="Calibri"/>
              </a:rPr>
              <a:t>stosowanie</a:t>
            </a:r>
            <a:r>
              <a:rPr lang="en-GB" sz="1250" dirty="0">
                <a:latin typeface="Calibri"/>
                <a:ea typeface="Calibri"/>
                <a:cs typeface="Calibri"/>
              </a:rPr>
              <a:t> </a:t>
            </a:r>
            <a:r>
              <a:rPr lang="en-GB" sz="1250" err="1">
                <a:latin typeface="Calibri"/>
                <a:ea typeface="Calibri"/>
                <a:cs typeface="Calibri"/>
              </a:rPr>
              <a:t>środków</a:t>
            </a:r>
            <a:r>
              <a:rPr lang="en-GB" sz="1250" dirty="0">
                <a:latin typeface="Calibri"/>
                <a:ea typeface="Calibri"/>
                <a:cs typeface="Calibri"/>
              </a:rPr>
              <a:t> </a:t>
            </a:r>
            <a:r>
              <a:rPr lang="en-GB" sz="1250" err="1">
                <a:latin typeface="Calibri"/>
                <a:ea typeface="Calibri"/>
                <a:cs typeface="Calibri"/>
              </a:rPr>
              <a:t>ochrony</a:t>
            </a:r>
            <a:r>
              <a:rPr lang="en-GB" sz="1250" dirty="0">
                <a:latin typeface="Calibri"/>
                <a:ea typeface="Calibri"/>
                <a:cs typeface="Calibri"/>
              </a:rPr>
              <a:t> </a:t>
            </a:r>
            <a:r>
              <a:rPr lang="en-GB" sz="1250" err="1">
                <a:latin typeface="Calibri"/>
                <a:ea typeface="Calibri"/>
                <a:cs typeface="Calibri"/>
              </a:rPr>
              <a:t>indywidualnej</a:t>
            </a:r>
            <a:r>
              <a:rPr lang="en-GB" sz="1250" dirty="0">
                <a:latin typeface="Calibri"/>
                <a:ea typeface="Calibri"/>
                <a:cs typeface="Calibri"/>
              </a:rPr>
              <a:t> (BHP).</a:t>
            </a:r>
          </a:p>
          <a:p>
            <a:pPr>
              <a:buClr>
                <a:srgbClr val="5DC7D0"/>
              </a:buClr>
              <a:buChar char="•"/>
            </a:pPr>
            <a:r>
              <a:rPr lang="en-GB" sz="1250" dirty="0" err="1">
                <a:latin typeface="Calibri"/>
                <a:ea typeface="Calibri"/>
                <a:cs typeface="Calibri"/>
              </a:rPr>
              <a:t>Wyjaśnij</a:t>
            </a:r>
            <a:r>
              <a:rPr lang="en-GB" sz="1250" dirty="0">
                <a:latin typeface="Calibri"/>
                <a:ea typeface="Calibri"/>
                <a:cs typeface="Calibri"/>
              </a:rPr>
              <a:t> </a:t>
            </a:r>
            <a:r>
              <a:rPr lang="en-GB" sz="1250" dirty="0" err="1">
                <a:latin typeface="Calibri"/>
                <a:ea typeface="Calibri"/>
                <a:cs typeface="Calibri"/>
              </a:rPr>
              <a:t>oczekiwania</a:t>
            </a:r>
            <a:r>
              <a:rPr lang="en-GB" sz="1250" dirty="0">
                <a:latin typeface="Calibri"/>
                <a:ea typeface="Calibri"/>
                <a:cs typeface="Calibri"/>
              </a:rPr>
              <a:t> w </a:t>
            </a:r>
            <a:r>
              <a:rPr lang="en-GB" sz="1250" dirty="0" err="1">
                <a:latin typeface="Calibri"/>
                <a:ea typeface="Calibri"/>
                <a:cs typeface="Calibri"/>
              </a:rPr>
              <a:t>miejscu</a:t>
            </a:r>
            <a:r>
              <a:rPr lang="en-GB" sz="1250" dirty="0">
                <a:latin typeface="Calibri"/>
                <a:ea typeface="Calibri"/>
                <a:cs typeface="Calibri"/>
              </a:rPr>
              <a:t> </a:t>
            </a:r>
            <a:r>
              <a:rPr lang="en-GB" sz="1250" dirty="0" err="1">
                <a:latin typeface="Calibri"/>
                <a:ea typeface="Calibri"/>
                <a:cs typeface="Calibri"/>
              </a:rPr>
              <a:t>pracy</a:t>
            </a:r>
            <a:r>
              <a:rPr lang="en-GB" sz="1250" dirty="0">
                <a:latin typeface="Calibri"/>
                <a:ea typeface="Calibri"/>
                <a:cs typeface="Calibri"/>
              </a:rPr>
              <a:t>, w </a:t>
            </a:r>
            <a:r>
              <a:rPr lang="en-GB" sz="1250" dirty="0" err="1">
                <a:latin typeface="Calibri"/>
                <a:ea typeface="Calibri"/>
                <a:cs typeface="Calibri"/>
              </a:rPr>
              <a:t>tym</a:t>
            </a:r>
            <a:r>
              <a:rPr lang="en-GB" sz="1250" dirty="0">
                <a:latin typeface="Calibri"/>
                <a:ea typeface="Calibri"/>
                <a:cs typeface="Calibri"/>
              </a:rPr>
              <a:t> </a:t>
            </a:r>
            <a:r>
              <a:rPr lang="en-GB" sz="1250" dirty="0" err="1">
                <a:latin typeface="Calibri"/>
                <a:ea typeface="Calibri"/>
                <a:cs typeface="Calibri"/>
              </a:rPr>
              <a:t>hierarchię</a:t>
            </a:r>
            <a:r>
              <a:rPr lang="en-GB" sz="1250" dirty="0">
                <a:latin typeface="Calibri"/>
                <a:ea typeface="Calibri"/>
                <a:cs typeface="Calibri"/>
              </a:rPr>
              <a:t> </a:t>
            </a:r>
            <a:r>
              <a:rPr lang="en-GB" sz="1250" dirty="0" err="1">
                <a:latin typeface="Calibri"/>
                <a:ea typeface="Calibri"/>
                <a:cs typeface="Calibri"/>
              </a:rPr>
              <a:t>na</a:t>
            </a:r>
            <a:r>
              <a:rPr lang="en-GB" sz="1250" dirty="0">
                <a:latin typeface="Calibri"/>
                <a:ea typeface="Calibri"/>
                <a:cs typeface="Calibri"/>
              </a:rPr>
              <a:t> </a:t>
            </a:r>
            <a:r>
              <a:rPr lang="en-GB" sz="1250" dirty="0" err="1">
                <a:latin typeface="Calibri"/>
                <a:ea typeface="Calibri"/>
                <a:cs typeface="Calibri"/>
              </a:rPr>
              <a:t>placu</a:t>
            </a:r>
            <a:r>
              <a:rPr lang="en-GB" sz="1250" dirty="0">
                <a:latin typeface="Calibri"/>
                <a:ea typeface="Calibri"/>
                <a:cs typeface="Calibri"/>
              </a:rPr>
              <a:t> </a:t>
            </a:r>
            <a:r>
              <a:rPr lang="en-GB" sz="1250" dirty="0" err="1">
                <a:latin typeface="Calibri"/>
                <a:ea typeface="Calibri"/>
                <a:cs typeface="Calibri"/>
              </a:rPr>
              <a:t>budowy</a:t>
            </a:r>
            <a:r>
              <a:rPr lang="en-GB" sz="1250" dirty="0">
                <a:latin typeface="Calibri"/>
                <a:ea typeface="Calibri"/>
                <a:cs typeface="Calibri"/>
              </a:rPr>
              <a:t>, </a:t>
            </a:r>
            <a:r>
              <a:rPr lang="en-GB" sz="1250" dirty="0" err="1">
                <a:latin typeface="Calibri"/>
                <a:ea typeface="Calibri"/>
                <a:cs typeface="Calibri"/>
              </a:rPr>
              <a:t>struktury</a:t>
            </a:r>
            <a:r>
              <a:rPr lang="en-GB" sz="1250" dirty="0">
                <a:latin typeface="Calibri"/>
                <a:ea typeface="Calibri"/>
                <a:cs typeface="Calibri"/>
              </a:rPr>
              <a:t> </a:t>
            </a:r>
            <a:r>
              <a:rPr lang="en-GB" sz="1250" dirty="0" err="1">
                <a:latin typeface="Calibri"/>
                <a:ea typeface="Calibri"/>
                <a:cs typeface="Calibri"/>
              </a:rPr>
              <a:t>raportowania</a:t>
            </a:r>
            <a:r>
              <a:rPr lang="en-GB" sz="1250" dirty="0">
                <a:latin typeface="Calibri"/>
                <a:ea typeface="Calibri"/>
                <a:cs typeface="Calibri"/>
              </a:rPr>
              <a:t> </a:t>
            </a:r>
            <a:r>
              <a:rPr lang="en-GB" sz="1250" dirty="0" err="1">
                <a:latin typeface="Calibri"/>
                <a:ea typeface="Calibri"/>
                <a:cs typeface="Calibri"/>
              </a:rPr>
              <a:t>i</a:t>
            </a:r>
            <a:r>
              <a:rPr lang="en-GB" sz="1250" dirty="0">
                <a:latin typeface="Calibri"/>
                <a:ea typeface="Calibri"/>
                <a:cs typeface="Calibri"/>
              </a:rPr>
              <a:t> </a:t>
            </a:r>
            <a:r>
              <a:rPr lang="en-GB" sz="1250" dirty="0" err="1">
                <a:latin typeface="Calibri"/>
                <a:ea typeface="Calibri"/>
                <a:cs typeface="Calibri"/>
              </a:rPr>
              <a:t>godziny</a:t>
            </a:r>
            <a:r>
              <a:rPr lang="en-GB" sz="1250" dirty="0">
                <a:latin typeface="Calibri"/>
                <a:ea typeface="Calibri"/>
                <a:cs typeface="Calibri"/>
              </a:rPr>
              <a:t> </a:t>
            </a:r>
            <a:r>
              <a:rPr lang="en-GB" sz="1250" dirty="0" err="1">
                <a:latin typeface="Calibri"/>
                <a:ea typeface="Calibri"/>
                <a:cs typeface="Calibri"/>
              </a:rPr>
              <a:t>pracy</a:t>
            </a:r>
            <a:r>
              <a:rPr lang="en-GB" sz="1250" dirty="0">
                <a:latin typeface="Calibri"/>
                <a:ea typeface="Calibri"/>
                <a:cs typeface="Calibri"/>
              </a:rPr>
              <a:t>.</a:t>
            </a:r>
          </a:p>
          <a:p>
            <a:pPr>
              <a:buClr>
                <a:srgbClr val="5DC7D0"/>
              </a:buClr>
              <a:buFont typeface="Arial" panose="020B0604020202020204" pitchFamily="34" charset="0"/>
              <a:buChar char="•"/>
            </a:pPr>
            <a:r>
              <a:rPr lang="en-GB" sz="1250" dirty="0" err="1">
                <a:latin typeface="Calibri"/>
                <a:ea typeface="Calibri"/>
                <a:cs typeface="Calibri"/>
              </a:rPr>
              <a:t>Przedstaw</a:t>
            </a:r>
            <a:r>
              <a:rPr lang="en-GB" sz="1250" dirty="0">
                <a:latin typeface="Calibri"/>
                <a:ea typeface="Calibri"/>
                <a:cs typeface="Calibri"/>
              </a:rPr>
              <a:t> </a:t>
            </a:r>
            <a:r>
              <a:rPr lang="en-GB" sz="1250" dirty="0" err="1">
                <a:latin typeface="Calibri"/>
                <a:ea typeface="Calibri"/>
                <a:cs typeface="Calibri"/>
              </a:rPr>
              <a:t>politykę</a:t>
            </a:r>
            <a:r>
              <a:rPr lang="en-GB" sz="1250" dirty="0">
                <a:latin typeface="Calibri"/>
                <a:ea typeface="Calibri"/>
                <a:cs typeface="Calibri"/>
              </a:rPr>
              <a:t> </a:t>
            </a:r>
            <a:r>
              <a:rPr lang="en-GB" sz="1250" dirty="0" err="1">
                <a:latin typeface="Calibri"/>
                <a:ea typeface="Calibri"/>
                <a:cs typeface="Calibri"/>
              </a:rPr>
              <a:t>firmy</a:t>
            </a:r>
            <a:r>
              <a:rPr lang="en-GB" sz="1250" dirty="0">
                <a:latin typeface="Calibri"/>
                <a:ea typeface="Calibri"/>
                <a:cs typeface="Calibri"/>
              </a:rPr>
              <a:t>, </a:t>
            </a:r>
            <a:r>
              <a:rPr lang="en-GB" sz="1250" dirty="0" err="1">
                <a:latin typeface="Calibri"/>
                <a:ea typeface="Calibri"/>
                <a:cs typeface="Calibri"/>
              </a:rPr>
              <a:t>prawa</a:t>
            </a:r>
            <a:r>
              <a:rPr lang="en-GB" sz="1250" dirty="0">
                <a:latin typeface="Calibri"/>
                <a:ea typeface="Calibri"/>
                <a:cs typeface="Calibri"/>
              </a:rPr>
              <a:t> </a:t>
            </a:r>
            <a:r>
              <a:rPr lang="en-GB" sz="1250" dirty="0" err="1">
                <a:latin typeface="Calibri"/>
                <a:ea typeface="Calibri"/>
                <a:cs typeface="Calibri"/>
              </a:rPr>
              <a:t>pracownicza</a:t>
            </a:r>
            <a:r>
              <a:rPr lang="en-GB" sz="1250" dirty="0">
                <a:latin typeface="Calibri"/>
                <a:ea typeface="Calibri"/>
                <a:cs typeface="Calibri"/>
              </a:rPr>
              <a:t> </a:t>
            </a:r>
            <a:r>
              <a:rPr lang="en-GB" sz="1250" dirty="0" err="1">
                <a:latin typeface="Calibri"/>
                <a:ea typeface="Calibri"/>
                <a:cs typeface="Calibri"/>
              </a:rPr>
              <a:t>i</a:t>
            </a:r>
            <a:r>
              <a:rPr lang="en-GB" sz="1250" dirty="0">
                <a:latin typeface="Calibri"/>
                <a:ea typeface="Calibri"/>
                <a:cs typeface="Calibri"/>
              </a:rPr>
              <a:t> </a:t>
            </a:r>
            <a:r>
              <a:rPr lang="en-GB" sz="1250" dirty="0" err="1">
                <a:latin typeface="Calibri"/>
                <a:ea typeface="Calibri"/>
                <a:cs typeface="Calibri"/>
              </a:rPr>
              <a:t>normy</a:t>
            </a:r>
            <a:r>
              <a:rPr lang="en-GB" sz="1250" dirty="0">
                <a:latin typeface="Calibri"/>
                <a:ea typeface="Calibri"/>
                <a:cs typeface="Calibri"/>
              </a:rPr>
              <a:t> </a:t>
            </a:r>
            <a:r>
              <a:rPr lang="en-GB" sz="1250" dirty="0" err="1">
                <a:latin typeface="Calibri"/>
                <a:ea typeface="Calibri"/>
                <a:cs typeface="Calibri"/>
              </a:rPr>
              <a:t>kulturowe</a:t>
            </a:r>
            <a:r>
              <a:rPr lang="en-GB" sz="1250" dirty="0">
                <a:latin typeface="Calibri"/>
                <a:ea typeface="Calibri"/>
                <a:cs typeface="Calibri"/>
              </a:rPr>
              <a:t> </a:t>
            </a:r>
            <a:r>
              <a:rPr lang="en-GB" sz="1250" dirty="0" err="1">
                <a:latin typeface="Calibri"/>
                <a:ea typeface="Calibri"/>
                <a:cs typeface="Calibri"/>
              </a:rPr>
              <a:t>obowiązujące</a:t>
            </a:r>
            <a:r>
              <a:rPr lang="en-GB" sz="1250" dirty="0">
                <a:latin typeface="Calibri"/>
                <a:ea typeface="Calibri"/>
                <a:cs typeface="Calibri"/>
              </a:rPr>
              <a:t> w </a:t>
            </a:r>
            <a:r>
              <a:rPr lang="en-GB" sz="1250" dirty="0" err="1">
                <a:latin typeface="Calibri"/>
                <a:ea typeface="Calibri"/>
                <a:cs typeface="Calibri"/>
              </a:rPr>
              <a:t>miejscu</a:t>
            </a:r>
            <a:r>
              <a:rPr lang="en-GB" sz="1250" dirty="0">
                <a:latin typeface="Calibri"/>
                <a:ea typeface="Calibri"/>
                <a:cs typeface="Calibri"/>
              </a:rPr>
              <a:t> </a:t>
            </a:r>
            <a:r>
              <a:rPr lang="en-GB" sz="1250" dirty="0" err="1">
                <a:latin typeface="Calibri"/>
                <a:ea typeface="Calibri"/>
                <a:cs typeface="Calibri"/>
              </a:rPr>
              <a:t>pracy</a:t>
            </a:r>
            <a:r>
              <a:rPr lang="en-GB" sz="1250" dirty="0">
                <a:latin typeface="Calibri"/>
                <a:ea typeface="Calibri"/>
                <a:cs typeface="Calibri"/>
              </a:rPr>
              <a:t> w </a:t>
            </a:r>
            <a:r>
              <a:rPr lang="en-GB" sz="1250" dirty="0" err="1">
                <a:latin typeface="Calibri"/>
                <a:ea typeface="Calibri"/>
                <a:cs typeface="Calibri"/>
              </a:rPr>
              <a:t>Polsce</a:t>
            </a:r>
            <a:r>
              <a:rPr lang="en-GB" sz="1250" dirty="0">
                <a:latin typeface="Calibri"/>
                <a:ea typeface="Calibri"/>
                <a:cs typeface="Calibri"/>
              </a:rPr>
              <a:t>.</a:t>
            </a:r>
          </a:p>
          <a:p>
            <a:pPr marL="171450" indent="-171450">
              <a:buClr>
                <a:srgbClr val="5DC7D0"/>
              </a:buClr>
              <a:buFont typeface="Arial" panose="020B0604020202020204" pitchFamily="34" charset="0"/>
              <a:buChar char="•"/>
            </a:pP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084654" y="3974890"/>
            <a:ext cx="0" cy="149822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251287" y="5867158"/>
            <a:ext cx="1983502"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Opracuj</a:t>
            </a:r>
            <a:r>
              <a:rPr lang="en-GB" sz="1800" b="1" dirty="0"/>
              <a:t> </a:t>
            </a:r>
            <a:r>
              <a:rPr lang="en-GB" sz="1800" b="1" dirty="0" err="1"/>
              <a:t>szkolenie</a:t>
            </a:r>
            <a:r>
              <a:rPr lang="en-GB" sz="1800" b="1" dirty="0"/>
              <a:t> </a:t>
            </a:r>
            <a:r>
              <a:rPr lang="en-GB" sz="1800" b="1" dirty="0" err="1"/>
              <a:t>wprowadzające</a:t>
            </a:r>
            <a:endParaRPr lang="en-GB" sz="18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228019" y="5762084"/>
            <a:ext cx="3988380" cy="143461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Opracuj ustandaryzowany program wprowadzający, który jest zgodny z przepisami branżowymi i potrzebami pracodawców.</a:t>
            </a:r>
            <a:endParaRPr lang="pl-PL" dirty="0">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Włącz pomoce wizualne, demonstracje i </a:t>
            </a:r>
            <a:r>
              <a:rPr lang="en-US" sz="1250" err="1">
                <a:latin typeface="Calibri"/>
                <a:ea typeface="Open Sans"/>
                <a:cs typeface="Calibri"/>
              </a:rPr>
              <a:t>pokazy</a:t>
            </a:r>
            <a:r>
              <a:rPr lang="pl-PL" sz="1250" dirty="0">
                <a:latin typeface="Calibri"/>
                <a:ea typeface="Open Sans"/>
                <a:cs typeface="Calibri"/>
              </a:rPr>
              <a:t> </a:t>
            </a:r>
            <a:r>
              <a:rPr lang="pl-PL" sz="1250" err="1">
                <a:latin typeface="Calibri"/>
                <a:ea typeface="Open Sans"/>
                <a:cs typeface="Calibri"/>
              </a:rPr>
              <a:t>praktyczn</a:t>
            </a:r>
            <a:r>
              <a:rPr lang="en-US" sz="1250" dirty="0">
                <a:latin typeface="Calibri"/>
                <a:ea typeface="Open Sans"/>
                <a:cs typeface="Calibri"/>
              </a:rPr>
              <a:t>e</a:t>
            </a:r>
            <a:r>
              <a:rPr lang="pl-PL" sz="1250">
                <a:latin typeface="Calibri"/>
                <a:ea typeface="Open Sans"/>
                <a:cs typeface="Calibri"/>
              </a:rPr>
              <a:t>, aby zaspokoić różne style uczenia się.</a:t>
            </a:r>
            <a:endParaRPr lang="en-GB">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Oferuj elastyczne metody </a:t>
            </a:r>
            <a:r>
              <a:rPr lang="en-US" sz="1250" dirty="0" err="1">
                <a:latin typeface="Calibri"/>
                <a:ea typeface="Open Sans"/>
                <a:cs typeface="Calibri"/>
              </a:rPr>
              <a:t>edukacji</a:t>
            </a:r>
            <a:r>
              <a:rPr lang="pl-PL" sz="1250" dirty="0">
                <a:latin typeface="Calibri"/>
                <a:ea typeface="Open Sans"/>
                <a:cs typeface="Calibri"/>
              </a:rPr>
              <a:t>, w tym szkolenia osobiste, moduły online i drukowane przewodniki</a:t>
            </a:r>
            <a:r>
              <a:rPr lang="en-GB" sz="1250" dirty="0">
                <a:latin typeface="Calibri"/>
                <a:ea typeface="Open Sans"/>
                <a:cs typeface="Calibri"/>
              </a:rPr>
              <a:t>.</a:t>
            </a:r>
            <a:endParaRPr lang="en-GB">
              <a:latin typeface="Calibri"/>
              <a:ea typeface="Open Sans"/>
              <a:cs typeface="Calibri"/>
            </a:endParaRP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089137" y="5818931"/>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5" name="Text Placeholder 3">
            <a:extLst>
              <a:ext uri="{FF2B5EF4-FFF2-40B4-BE49-F238E27FC236}">
                <a16:creationId xmlns:a16="http://schemas.microsoft.com/office/drawing/2014/main" id="{CE583412-36AE-9700-E846-F3A6616F2DDE}"/>
              </a:ext>
            </a:extLst>
          </p:cNvPr>
          <p:cNvSpPr txBox="1">
            <a:spLocks/>
          </p:cNvSpPr>
          <p:nvPr/>
        </p:nvSpPr>
        <p:spPr>
          <a:xfrm>
            <a:off x="1356823" y="7584198"/>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Zadbaj o dostępność 
i </a:t>
            </a:r>
            <a:r>
              <a:rPr lang="pl-PL" sz="1800" b="1" dirty="0" err="1"/>
              <a:t>inkluzywność</a:t>
            </a:r>
            <a:endParaRPr lang="en-GB" sz="1800" dirty="0"/>
          </a:p>
        </p:txBody>
      </p:sp>
      <p:sp>
        <p:nvSpPr>
          <p:cNvPr id="46" name="Text Placeholder 3">
            <a:extLst>
              <a:ext uri="{FF2B5EF4-FFF2-40B4-BE49-F238E27FC236}">
                <a16:creationId xmlns:a16="http://schemas.microsoft.com/office/drawing/2014/main" id="{2BB22D12-E95B-D907-8E70-DA863852083F}"/>
              </a:ext>
            </a:extLst>
          </p:cNvPr>
          <p:cNvSpPr txBox="1">
            <a:spLocks/>
          </p:cNvSpPr>
          <p:nvPr/>
        </p:nvSpPr>
        <p:spPr>
          <a:xfrm>
            <a:off x="3215854" y="7421846"/>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Przeprowadzaj sesje wdrożeniowe w małych grupach, </a:t>
            </a:r>
            <a:r>
              <a:rPr lang="pl-PL" sz="1250">
                <a:latin typeface="Calibri"/>
                <a:ea typeface="Open Sans"/>
                <a:cs typeface="Calibri"/>
              </a:rPr>
              <a:t>aby umożliwić spersonalizowane zaangażowanie.</a:t>
            </a:r>
            <a:endParaRPr lang="pl-PL"/>
          </a:p>
          <a:p>
            <a:pPr marL="171450" indent="-171450">
              <a:buClr>
                <a:srgbClr val="5DC7D0"/>
              </a:buClr>
              <a:buFont typeface="Arial" panose="020B0604020202020204" pitchFamily="34" charset="0"/>
              <a:buChar char="•"/>
            </a:pPr>
            <a:r>
              <a:rPr lang="pl-PL" sz="1250" dirty="0">
                <a:latin typeface="Calibri"/>
                <a:ea typeface="Open Sans"/>
                <a:cs typeface="Calibri"/>
              </a:rPr>
              <a:t>Zapewnij przetłumaczone materiały w język</a:t>
            </a:r>
            <a:r>
              <a:rPr lang="en-US" sz="1250" dirty="0">
                <a:latin typeface="Calibri"/>
                <a:ea typeface="Open Sans"/>
                <a:cs typeface="Calibri"/>
              </a:rPr>
              <a:t>ach </a:t>
            </a:r>
            <a:r>
              <a:rPr lang="en-US" sz="1250" err="1">
                <a:latin typeface="Calibri"/>
                <a:ea typeface="Open Sans"/>
                <a:cs typeface="Calibri"/>
              </a:rPr>
              <a:t>migrantów</a:t>
            </a:r>
            <a:r>
              <a:rPr lang="en-US" sz="1250" dirty="0">
                <a:latin typeface="Calibri"/>
                <a:ea typeface="Open Sans"/>
                <a:cs typeface="Calibri"/>
              </a:rPr>
              <a:t>, np. w</a:t>
            </a:r>
            <a:r>
              <a:rPr lang="pl-PL" sz="1250" dirty="0">
                <a:latin typeface="Calibri"/>
                <a:ea typeface="Open Sans"/>
                <a:cs typeface="Calibri"/>
              </a:rPr>
              <a:t> ukraińskim, aby zapewnić pełne </a:t>
            </a:r>
            <a:r>
              <a:rPr lang="pl-PL" sz="1250">
                <a:latin typeface="Calibri"/>
                <a:ea typeface="Open Sans"/>
                <a:cs typeface="Calibri"/>
              </a:rPr>
              <a:t>zrozumienie.</a:t>
            </a:r>
            <a:endParaRPr lang="en-GB"/>
          </a:p>
          <a:p>
            <a:pPr marL="171450" indent="-171450">
              <a:buClr>
                <a:srgbClr val="5DC7D0"/>
              </a:buClr>
              <a:buFont typeface="Arial" panose="020B0604020202020204" pitchFamily="34" charset="0"/>
              <a:buChar char="•"/>
            </a:pPr>
            <a:r>
              <a:rPr lang="pl-PL" sz="1250" dirty="0">
                <a:latin typeface="Calibri"/>
                <a:ea typeface="Open Sans"/>
                <a:cs typeface="Calibri"/>
              </a:rPr>
              <a:t>Tam, gdzie to możliwe, zaangażuj tłumaczy lub trenerów dwujęzycznych</a:t>
            </a:r>
            <a:r>
              <a:rPr lang="en-GB" sz="1250" dirty="0">
                <a:latin typeface="Calibri"/>
                <a:ea typeface="Open Sans"/>
                <a:cs typeface="Calibri"/>
              </a:rPr>
              <a:t>.</a:t>
            </a:r>
            <a:endParaRPr lang="en-GB"/>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47" name="Straight Connector 46">
            <a:extLst>
              <a:ext uri="{FF2B5EF4-FFF2-40B4-BE49-F238E27FC236}">
                <a16:creationId xmlns:a16="http://schemas.microsoft.com/office/drawing/2014/main" id="{96F41F3A-504A-6700-07B0-880070083553}"/>
              </a:ext>
            </a:extLst>
          </p:cNvPr>
          <p:cNvCxnSpPr>
            <a:cxnSpLocks/>
          </p:cNvCxnSpPr>
          <p:nvPr/>
        </p:nvCxnSpPr>
        <p:spPr>
          <a:xfrm>
            <a:off x="3078977" y="7535971"/>
            <a:ext cx="0" cy="113754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8982A5E9-454F-D45C-AEF1-BB0E42AAD582}"/>
              </a:ext>
            </a:extLst>
          </p:cNvPr>
          <p:cNvGrpSpPr/>
          <p:nvPr/>
        </p:nvGrpSpPr>
        <p:grpSpPr>
          <a:xfrm>
            <a:off x="3426554" y="9154290"/>
            <a:ext cx="1190333" cy="840060"/>
            <a:chOff x="6221691" y="4043920"/>
            <a:chExt cx="1190333" cy="840060"/>
          </a:xfrm>
        </p:grpSpPr>
        <p:sp>
          <p:nvSpPr>
            <p:cNvPr id="55" name="Freeform 54">
              <a:extLst>
                <a:ext uri="{FF2B5EF4-FFF2-40B4-BE49-F238E27FC236}">
                  <a16:creationId xmlns:a16="http://schemas.microsoft.com/office/drawing/2014/main" id="{9A23C6D1-0F25-E4C6-D110-700C49F96617}"/>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56" name="Graphic 311">
              <a:extLst>
                <a:ext uri="{FF2B5EF4-FFF2-40B4-BE49-F238E27FC236}">
                  <a16:creationId xmlns:a16="http://schemas.microsoft.com/office/drawing/2014/main" id="{0E1BD8C3-B8AB-2A6A-0104-03DD9D55E5BB}"/>
                </a:ext>
              </a:extLst>
            </p:cNvPr>
            <p:cNvGrpSpPr/>
            <p:nvPr/>
          </p:nvGrpSpPr>
          <p:grpSpPr>
            <a:xfrm>
              <a:off x="6221691" y="4043920"/>
              <a:ext cx="1190333" cy="840060"/>
              <a:chOff x="6221691" y="4043920"/>
              <a:chExt cx="1190333" cy="840060"/>
            </a:xfrm>
            <a:solidFill>
              <a:srgbClr val="000000"/>
            </a:solidFill>
          </p:grpSpPr>
          <p:grpSp>
            <p:nvGrpSpPr>
              <p:cNvPr id="57" name="Graphic 311">
                <a:extLst>
                  <a:ext uri="{FF2B5EF4-FFF2-40B4-BE49-F238E27FC236}">
                    <a16:creationId xmlns:a16="http://schemas.microsoft.com/office/drawing/2014/main" id="{8AA03822-F89F-C2B4-4DBE-540A42E4775C}"/>
                  </a:ext>
                </a:extLst>
              </p:cNvPr>
              <p:cNvGrpSpPr/>
              <p:nvPr/>
            </p:nvGrpSpPr>
            <p:grpSpPr>
              <a:xfrm>
                <a:off x="6582353" y="4160430"/>
                <a:ext cx="467524" cy="532087"/>
                <a:chOff x="6582353" y="4160430"/>
                <a:chExt cx="467524" cy="532087"/>
              </a:xfrm>
              <a:solidFill>
                <a:srgbClr val="000000"/>
              </a:solidFill>
            </p:grpSpPr>
            <p:sp>
              <p:nvSpPr>
                <p:cNvPr id="63" name="Freeform 62">
                  <a:extLst>
                    <a:ext uri="{FF2B5EF4-FFF2-40B4-BE49-F238E27FC236}">
                      <a16:creationId xmlns:a16="http://schemas.microsoft.com/office/drawing/2014/main" id="{B644A06C-4662-FDFB-0363-8635731B525B}"/>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C2A5A329-A563-9878-FB12-7E60D0682DB2}"/>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B20DA97C-1560-F470-73A3-29D89ADDC171}"/>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58" name="Graphic 311">
                <a:extLst>
                  <a:ext uri="{FF2B5EF4-FFF2-40B4-BE49-F238E27FC236}">
                    <a16:creationId xmlns:a16="http://schemas.microsoft.com/office/drawing/2014/main" id="{E0071C73-BD10-AA8E-7775-8575E5D77C6B}"/>
                  </a:ext>
                </a:extLst>
              </p:cNvPr>
              <p:cNvGrpSpPr/>
              <p:nvPr/>
            </p:nvGrpSpPr>
            <p:grpSpPr>
              <a:xfrm>
                <a:off x="6221691" y="4043920"/>
                <a:ext cx="1190333" cy="840060"/>
                <a:chOff x="6221691" y="4043920"/>
                <a:chExt cx="1190333" cy="840060"/>
              </a:xfrm>
              <a:solidFill>
                <a:srgbClr val="000000"/>
              </a:solidFill>
            </p:grpSpPr>
            <p:grpSp>
              <p:nvGrpSpPr>
                <p:cNvPr id="59" name="Graphic 311">
                  <a:extLst>
                    <a:ext uri="{FF2B5EF4-FFF2-40B4-BE49-F238E27FC236}">
                      <a16:creationId xmlns:a16="http://schemas.microsoft.com/office/drawing/2014/main" id="{0B668AF4-3375-4539-822A-3304A17ABE27}"/>
                    </a:ext>
                  </a:extLst>
                </p:cNvPr>
                <p:cNvGrpSpPr/>
                <p:nvPr/>
              </p:nvGrpSpPr>
              <p:grpSpPr>
                <a:xfrm>
                  <a:off x="6221691" y="4043920"/>
                  <a:ext cx="1190333" cy="840060"/>
                  <a:chOff x="6221691" y="4043920"/>
                  <a:chExt cx="1190333" cy="840060"/>
                </a:xfrm>
                <a:solidFill>
                  <a:srgbClr val="000000"/>
                </a:solidFill>
              </p:grpSpPr>
              <p:sp>
                <p:nvSpPr>
                  <p:cNvPr id="61" name="Freeform 60">
                    <a:extLst>
                      <a:ext uri="{FF2B5EF4-FFF2-40B4-BE49-F238E27FC236}">
                        <a16:creationId xmlns:a16="http://schemas.microsoft.com/office/drawing/2014/main" id="{28EC4B15-26F4-9E3F-902E-B6643DDABCD1}"/>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65CCF9A5-4EA5-7AB1-726E-E92550E9A4F4}"/>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32042C64-F957-9D61-B14D-C66DB7E5B6E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pl-PL" sz="2200" dirty="0">
                <a:solidFill>
                  <a:srgbClr val="EF3E23"/>
                </a:solidFill>
              </a:rPr>
              <a:t>Tłumaczenie materiałów </a:t>
            </a:r>
            <a:r>
              <a:rPr lang="en-US" sz="2200" dirty="0" err="1">
                <a:solidFill>
                  <a:srgbClr val="EF3E23"/>
                </a:solidFill>
              </a:rPr>
              <a:t>wdrożeniowych</a:t>
            </a:r>
            <a:r>
              <a:rPr lang="pl-PL" sz="2200" dirty="0">
                <a:solidFill>
                  <a:srgbClr val="EF3E23"/>
                </a:solidFill>
              </a:rPr>
              <a:t>
i </a:t>
            </a:r>
            <a:r>
              <a:rPr lang="en-US" sz="2200" dirty="0" err="1">
                <a:solidFill>
                  <a:srgbClr val="EF3E23"/>
                </a:solidFill>
              </a:rPr>
              <a:t>i</a:t>
            </a:r>
            <a:r>
              <a:rPr lang="pl-PL" sz="2200" dirty="0" err="1">
                <a:solidFill>
                  <a:srgbClr val="EF3E23"/>
                </a:solidFill>
              </a:rPr>
              <a:t>nstrukcj</a:t>
            </a:r>
            <a:r>
              <a:rPr lang="en-US" sz="2200" dirty="0" err="1">
                <a:solidFill>
                  <a:srgbClr val="EF3E23"/>
                </a:solidFill>
              </a:rPr>
              <a:t>i</a:t>
            </a:r>
            <a:r>
              <a:rPr lang="pl-PL" sz="2200" dirty="0">
                <a:solidFill>
                  <a:srgbClr val="EF3E23"/>
                </a:solidFill>
              </a:rPr>
              <a:t> </a:t>
            </a:r>
            <a:r>
              <a:rPr lang="en-US" sz="2200" dirty="0">
                <a:solidFill>
                  <a:srgbClr val="EF3E23"/>
                </a:solidFill>
              </a:rPr>
              <a:t>b</a:t>
            </a:r>
            <a:r>
              <a:rPr lang="pl-PL" sz="2200" dirty="0" err="1">
                <a:solidFill>
                  <a:srgbClr val="EF3E23"/>
                </a:solidFill>
              </a:rPr>
              <a:t>ezpieczeństwa</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2" name="Text Placeholder 3">
            <a:extLst>
              <a:ext uri="{FF2B5EF4-FFF2-40B4-BE49-F238E27FC236}">
                <a16:creationId xmlns:a16="http://schemas.microsoft.com/office/drawing/2014/main" id="{A6874D20-4306-E810-B695-77CDF101C296}"/>
              </a:ext>
            </a:extLst>
          </p:cNvPr>
          <p:cNvSpPr txBox="1">
            <a:spLocks/>
          </p:cNvSpPr>
          <p:nvPr/>
        </p:nvSpPr>
        <p:spPr>
          <a:xfrm>
            <a:off x="1394547" y="1810490"/>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Zidentyfikuj kluczowe dokumenty do tłumaczenia</a:t>
            </a:r>
            <a:endParaRPr lang="en-GB" sz="1800"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3246516" y="1691732"/>
            <a:ext cx="4003232" cy="12908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285750" indent="-285750">
              <a:buClr>
                <a:srgbClr val="5DC7D0"/>
              </a:buClr>
              <a:buChar char="•"/>
            </a:pPr>
            <a:r>
              <a:rPr lang="pl-PL" sz="1250" dirty="0">
                <a:latin typeface="Calibri"/>
                <a:ea typeface="Open Sans"/>
                <a:cs typeface="Calibri"/>
              </a:rPr>
              <a:t>Przepisy dotyczące placu budowy, oceny ryzyka i deklaracje metod.</a:t>
            </a:r>
            <a:endParaRPr lang="en-GB" sz="1250" dirty="0">
              <a:latin typeface="Calibri"/>
              <a:ea typeface="Open Sans"/>
              <a:cs typeface="Calibri"/>
            </a:endParaRPr>
          </a:p>
          <a:p>
            <a:pPr marL="285750" indent="-285750">
              <a:buClr>
                <a:srgbClr val="5DC7D0"/>
              </a:buClr>
              <a:buChar char="•"/>
            </a:pPr>
            <a:r>
              <a:rPr lang="pl-PL" sz="1250" dirty="0">
                <a:latin typeface="Calibri"/>
                <a:ea typeface="Open Sans"/>
                <a:cs typeface="Calibri"/>
              </a:rPr>
              <a:t>Instrukcje obsługi maszyn i wytyczne dotyczące obsługi sprzętu.</a:t>
            </a:r>
            <a:endParaRPr lang="en-GB" sz="1250" dirty="0">
              <a:latin typeface="Calibri"/>
              <a:ea typeface="Open Sans"/>
              <a:cs typeface="Calibri"/>
            </a:endParaRPr>
          </a:p>
          <a:p>
            <a:pPr marL="285750" indent="-285750">
              <a:buClr>
                <a:srgbClr val="5DC7D0"/>
              </a:buClr>
              <a:buChar char="•"/>
            </a:pPr>
            <a:r>
              <a:rPr lang="pl-PL" sz="1250" dirty="0">
                <a:latin typeface="Calibri"/>
                <a:ea typeface="Open Sans"/>
                <a:cs typeface="Calibri"/>
              </a:rPr>
              <a:t>Podręczniki dla pracowników, umowy i procedury reklamacyjne.</a:t>
            </a:r>
            <a:endParaRPr lang="en-GB" sz="1250" dirty="0">
              <a:latin typeface="Calibri"/>
              <a:ea typeface="Open Sans"/>
              <a:cs typeface="Calibri"/>
            </a:endParaRPr>
          </a:p>
        </p:txBody>
      </p:sp>
      <p:cxnSp>
        <p:nvCxnSpPr>
          <p:cNvPr id="65" name="Straight Connector 64">
            <a:extLst>
              <a:ext uri="{FF2B5EF4-FFF2-40B4-BE49-F238E27FC236}">
                <a16:creationId xmlns:a16="http://schemas.microsoft.com/office/drawing/2014/main" id="{A61A0F98-E7B8-825B-EBFD-21161FF748CA}"/>
              </a:ext>
            </a:extLst>
          </p:cNvPr>
          <p:cNvCxnSpPr>
            <a:cxnSpLocks/>
          </p:cNvCxnSpPr>
          <p:nvPr/>
        </p:nvCxnSpPr>
        <p:spPr>
          <a:xfrm>
            <a:off x="3131546" y="1673204"/>
            <a:ext cx="0" cy="1315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Text Placeholder 3">
            <a:extLst>
              <a:ext uri="{FF2B5EF4-FFF2-40B4-BE49-F238E27FC236}">
                <a16:creationId xmlns:a16="http://schemas.microsoft.com/office/drawing/2014/main" id="{536DD1DE-E6BF-37C9-0E16-B5219242CF77}"/>
              </a:ext>
            </a:extLst>
          </p:cNvPr>
          <p:cNvSpPr txBox="1">
            <a:spLocks/>
          </p:cNvSpPr>
          <p:nvPr/>
        </p:nvSpPr>
        <p:spPr>
          <a:xfrm>
            <a:off x="1413875" y="343188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Zadbaj</a:t>
            </a:r>
            <a:r>
              <a:rPr lang="en-GB" sz="1800" b="1" dirty="0"/>
              <a:t> o </a:t>
            </a:r>
            <a:r>
              <a:rPr lang="en-GB" sz="1800" b="1" dirty="0" err="1"/>
              <a:t>dokładność</a:t>
            </a:r>
            <a:r>
              <a:rPr lang="en-GB" sz="1800" b="1" dirty="0"/>
              <a:t> </a:t>
            </a:r>
            <a:r>
              <a:rPr lang="en-GB" sz="1800" b="1" dirty="0" err="1"/>
              <a:t>tłumaczeń</a:t>
            </a:r>
            <a:endParaRPr lang="en-GB" sz="1800" dirty="0"/>
          </a:p>
        </p:txBody>
      </p:sp>
      <p:sp>
        <p:nvSpPr>
          <p:cNvPr id="67" name="Text Placeholder 3">
            <a:extLst>
              <a:ext uri="{FF2B5EF4-FFF2-40B4-BE49-F238E27FC236}">
                <a16:creationId xmlns:a16="http://schemas.microsoft.com/office/drawing/2014/main" id="{6C5A88AD-3885-289D-2A28-07222864602A}"/>
              </a:ext>
            </a:extLst>
          </p:cNvPr>
          <p:cNvSpPr txBox="1">
            <a:spLocks/>
          </p:cNvSpPr>
          <p:nvPr/>
        </p:nvSpPr>
        <p:spPr>
          <a:xfrm>
            <a:off x="3265844" y="3224080"/>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Skorzystaj z profesjonalnych usług tłumaczeniowych </a:t>
            </a:r>
            <a:r>
              <a:rPr lang="en-US" sz="1250" dirty="0">
                <a:latin typeface="Calibri"/>
                <a:ea typeface="Open Sans"/>
                <a:cs typeface="Calibri"/>
              </a:rPr>
              <a:t>firm </a:t>
            </a:r>
            <a:r>
              <a:rPr lang="pl-PL" sz="1250" dirty="0">
                <a:latin typeface="Calibri"/>
                <a:ea typeface="Open Sans"/>
                <a:cs typeface="Calibri"/>
              </a:rPr>
              <a:t>z doświadczeniem w terminologii budowlanej.</a:t>
            </a:r>
            <a:endParaRPr lang="en-GB" dirty="0">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Współpracuj z dwujęzycznymi pracownikami budowlanymi, aby zweryfikować poprawność techniczną.</a:t>
            </a:r>
            <a:endParaRPr lang="en-GB" dirty="0">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Regularnie aktualizuj przetłumaczone materiały, aby odzwierciedlić wszelkie zmiany w przepisach.</a:t>
            </a:r>
            <a:endParaRPr lang="en-GB">
              <a:latin typeface="Calibri"/>
              <a:ea typeface="Open Sans"/>
              <a:cs typeface="Calibri"/>
            </a:endParaRPr>
          </a:p>
        </p:txBody>
      </p:sp>
      <p:cxnSp>
        <p:nvCxnSpPr>
          <p:cNvPr id="68" name="Straight Connector 67">
            <a:extLst>
              <a:ext uri="{FF2B5EF4-FFF2-40B4-BE49-F238E27FC236}">
                <a16:creationId xmlns:a16="http://schemas.microsoft.com/office/drawing/2014/main" id="{713A82BA-E89C-AFBD-282B-CCA0C7A06A9C}"/>
              </a:ext>
            </a:extLst>
          </p:cNvPr>
          <p:cNvCxnSpPr>
            <a:cxnSpLocks/>
          </p:cNvCxnSpPr>
          <p:nvPr/>
        </p:nvCxnSpPr>
        <p:spPr>
          <a:xfrm>
            <a:off x="3136029" y="3383657"/>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9" name="Text Placeholder 3">
            <a:extLst>
              <a:ext uri="{FF2B5EF4-FFF2-40B4-BE49-F238E27FC236}">
                <a16:creationId xmlns:a16="http://schemas.microsoft.com/office/drawing/2014/main" id="{81403468-402E-143A-F531-ECD1AF4D76FE}"/>
              </a:ext>
            </a:extLst>
          </p:cNvPr>
          <p:cNvSpPr txBox="1">
            <a:spLocks/>
          </p:cNvSpPr>
          <p:nvPr/>
        </p:nvSpPr>
        <p:spPr>
          <a:xfrm>
            <a:off x="1403715" y="5189564"/>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US" sz="1800" b="1" dirty="0" err="1"/>
              <a:t>Przygotowuj</a:t>
            </a:r>
            <a:r>
              <a:rPr lang="pl-PL" sz="1800" b="1" dirty="0"/>
              <a:t> wielojęzyczne </a:t>
            </a:r>
            <a:r>
              <a:rPr lang="en-US" sz="1800" b="1" dirty="0" err="1"/>
              <a:t>poradniki</a:t>
            </a:r>
            <a:r>
              <a:rPr lang="pl-PL" sz="1800" b="1" dirty="0"/>
              <a:t> dotyczące bezpieczeństwa</a:t>
            </a:r>
            <a:endParaRPr lang="en-GB" sz="1800" dirty="0"/>
          </a:p>
        </p:txBody>
      </p:sp>
      <p:sp>
        <p:nvSpPr>
          <p:cNvPr id="70" name="Text Placeholder 3">
            <a:extLst>
              <a:ext uri="{FF2B5EF4-FFF2-40B4-BE49-F238E27FC236}">
                <a16:creationId xmlns:a16="http://schemas.microsoft.com/office/drawing/2014/main" id="{BC4B8566-7FFB-86E7-22D0-3D364442F564}"/>
              </a:ext>
            </a:extLst>
          </p:cNvPr>
          <p:cNvSpPr txBox="1">
            <a:spLocks/>
          </p:cNvSpPr>
          <p:nvPr/>
        </p:nvSpPr>
        <p:spPr>
          <a:xfrm>
            <a:off x="3270529" y="5070819"/>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Prowadź instruktaże bezpieczeństwa zarówno w języku polskim, jak i w języku migrant</a:t>
            </a:r>
            <a:r>
              <a:rPr lang="en-US" sz="1250" dirty="0" err="1">
                <a:latin typeface="Calibri"/>
                <a:ea typeface="Open Sans"/>
                <a:cs typeface="Calibri"/>
              </a:rPr>
              <a:t>ów</a:t>
            </a:r>
            <a:r>
              <a:rPr lang="en-US" sz="1250" dirty="0">
                <a:latin typeface="Calibri"/>
                <a:ea typeface="Open Sans"/>
                <a:cs typeface="Calibri"/>
              </a:rPr>
              <a:t> np. </a:t>
            </a:r>
            <a:r>
              <a:rPr lang="pl-PL" sz="1250" dirty="0">
                <a:latin typeface="Calibri"/>
                <a:ea typeface="Open Sans"/>
                <a:cs typeface="Calibri"/>
              </a:rPr>
              <a:t>Ukraińskim.</a:t>
            </a:r>
            <a:endParaRPr lang="en-GB" sz="1250" dirty="0">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Używaj piktogramów i przewodników wizualnych, aby wzmocnić zrozumienie.</a:t>
            </a:r>
            <a:endParaRPr lang="en-GB" sz="1250" dirty="0">
              <a:latin typeface="Calibri"/>
              <a:ea typeface="Open Sans"/>
              <a:cs typeface="Calibri"/>
            </a:endParaRPr>
          </a:p>
          <a:p>
            <a:pPr marL="171450" indent="-171450">
              <a:buClr>
                <a:srgbClr val="5DC7D0"/>
              </a:buClr>
              <a:buFont typeface="Arial" panose="020B0604020202020204" pitchFamily="34" charset="0"/>
              <a:buChar char="•"/>
            </a:pPr>
            <a:r>
              <a:rPr lang="pl-PL" sz="1250" dirty="0">
                <a:latin typeface="Calibri"/>
                <a:ea typeface="Open Sans"/>
                <a:cs typeface="Calibri"/>
              </a:rPr>
              <a:t>Zachęcaj do interaktywnych dyskusji, podczas których pracownicy mogą zadawać pytania i wyjaśniać wątpliwości.</a:t>
            </a:r>
            <a:endParaRPr lang="en-GB" sz="1250">
              <a:latin typeface="Calibri"/>
              <a:ea typeface="Open Sans"/>
              <a:cs typeface="Calibri"/>
            </a:endParaRPr>
          </a:p>
          <a:p>
            <a:endParaRPr lang="en-GB" dirty="0"/>
          </a:p>
        </p:txBody>
      </p:sp>
      <p:cxnSp>
        <p:nvCxnSpPr>
          <p:cNvPr id="71" name="Straight Connector 70">
            <a:extLst>
              <a:ext uri="{FF2B5EF4-FFF2-40B4-BE49-F238E27FC236}">
                <a16:creationId xmlns:a16="http://schemas.microsoft.com/office/drawing/2014/main" id="{CAD799E4-AB13-BCB8-7C55-3D3F564149B2}"/>
              </a:ext>
            </a:extLst>
          </p:cNvPr>
          <p:cNvCxnSpPr>
            <a:cxnSpLocks/>
          </p:cNvCxnSpPr>
          <p:nvPr/>
        </p:nvCxnSpPr>
        <p:spPr>
          <a:xfrm>
            <a:off x="3125869" y="5141337"/>
            <a:ext cx="0" cy="12188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err="1">
                <a:solidFill>
                  <a:srgbClr val="EF3E23"/>
                </a:solidFill>
              </a:rPr>
              <a:t>Wdrożenie</a:t>
            </a:r>
            <a:r>
              <a:rPr lang="en-GB" sz="2200" dirty="0">
                <a:solidFill>
                  <a:srgbClr val="EF3E23"/>
                </a:solidFill>
              </a:rPr>
              <a:t> </a:t>
            </a:r>
            <a:r>
              <a:rPr lang="en-GB" sz="2200" dirty="0" err="1">
                <a:solidFill>
                  <a:srgbClr val="EF3E23"/>
                </a:solidFill>
              </a:rPr>
              <a:t>programu</a:t>
            </a:r>
            <a:r>
              <a:rPr lang="en-GB" sz="2200" dirty="0">
                <a:solidFill>
                  <a:srgbClr val="EF3E23"/>
                </a:solidFill>
              </a:rPr>
              <a:t> </a:t>
            </a:r>
            <a:r>
              <a:rPr lang="en-GB" sz="2200" dirty="0" err="1">
                <a:solidFill>
                  <a:srgbClr val="EF3E23"/>
                </a:solidFill>
              </a:rPr>
              <a:t>mentorskiego</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03349" y="1593189"/>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Łącz nowych pracowników z doświadczonymi pracownikami budowlanymi</a:t>
            </a:r>
            <a:endParaRPr lang="en-GB" sz="1800" dirty="0"/>
          </a:p>
        </p:txBody>
      </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46187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Przydziel każdemu nowemu pracownikowi mentora (doświadczonego </a:t>
            </a:r>
            <a:r>
              <a:rPr lang="pl-PL" sz="1250" dirty="0" err="1"/>
              <a:t>brygadzist</a:t>
            </a:r>
            <a:r>
              <a:rPr lang="en-US" sz="1250" dirty="0"/>
              <a:t>ę</a:t>
            </a:r>
            <a:r>
              <a:rPr lang="pl-PL" sz="1250" dirty="0"/>
              <a:t> lub wykwalifikowanego pracownika).
Upewnij się, że mentorzy udzielają praktycznych wskazówek dotyczących codziennych zadań, procedur </a:t>
            </a:r>
            <a:r>
              <a:rPr lang="en-US" sz="1250" dirty="0" err="1"/>
              <a:t>na</a:t>
            </a:r>
            <a:r>
              <a:rPr lang="en-US" sz="1250" dirty="0"/>
              <a:t> </a:t>
            </a:r>
            <a:r>
              <a:rPr lang="en-US" sz="1250" dirty="0" err="1"/>
              <a:t>budowie</a:t>
            </a:r>
            <a:r>
              <a:rPr lang="en-US" sz="1250" dirty="0"/>
              <a:t> </a:t>
            </a:r>
            <a:r>
              <a:rPr lang="pl-PL" sz="1250" dirty="0"/>
              <a:t>i najlepszych praktyk.
Zachęcaj do ustrukturyzowanych odpraw, aby śledzić postępy i rozwiązywać problemy.</a:t>
            </a:r>
            <a:endParaRPr lang="en-GB" sz="1250" dirty="0"/>
          </a:p>
          <a:p>
            <a:pPr marL="171450" indent="-171450">
              <a:buClr>
                <a:srgbClr val="5DC7D0"/>
              </a:buClr>
              <a:buFont typeface="Arial" panose="020B0604020202020204" pitchFamily="34" charset="0"/>
              <a:buChar char="•"/>
            </a:pP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448273" y="234716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3" name="Text Placeholder 3">
            <a:extLst>
              <a:ext uri="{FF2B5EF4-FFF2-40B4-BE49-F238E27FC236}">
                <a16:creationId xmlns:a16="http://schemas.microsoft.com/office/drawing/2014/main" id="{0CC1B120-A44A-9172-E535-059506EAFB31}"/>
              </a:ext>
            </a:extLst>
          </p:cNvPr>
          <p:cNvSpPr txBox="1">
            <a:spLocks/>
          </p:cNvSpPr>
          <p:nvPr/>
        </p:nvSpPr>
        <p:spPr>
          <a:xfrm>
            <a:off x="3538367" y="4188171"/>
            <a:ext cx="2740513" cy="5519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pl-PL" sz="1800" b="1" dirty="0"/>
              <a:t>Ułatwianie wzajemnego uczenia się i integracji</a:t>
            </a:r>
            <a:endParaRPr lang="en-GB" sz="1800" b="1" dirty="0"/>
          </a:p>
        </p:txBody>
      </p:sp>
      <p:sp>
        <p:nvSpPr>
          <p:cNvPr id="94" name="Text Placeholder 3">
            <a:extLst>
              <a:ext uri="{FF2B5EF4-FFF2-40B4-BE49-F238E27FC236}">
                <a16:creationId xmlns:a16="http://schemas.microsoft.com/office/drawing/2014/main" id="{52520EB0-8F4A-7D04-48BD-B8350A0CC14E}"/>
              </a:ext>
            </a:extLst>
          </p:cNvPr>
          <p:cNvSpPr txBox="1">
            <a:spLocks/>
          </p:cNvSpPr>
          <p:nvPr/>
        </p:nvSpPr>
        <p:spPr>
          <a:xfrm>
            <a:off x="3538367" y="4910653"/>
            <a:ext cx="349235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latin typeface="Calibri"/>
                <a:ea typeface="Open Sans"/>
                <a:cs typeface="Calibri"/>
              </a:rPr>
              <a:t>Stwórz systemy koleżeńskie, aby łączyć migrantów i pracowników uchodźców z </a:t>
            </a:r>
            <a:r>
              <a:rPr lang="en-US" sz="1250" dirty="0" err="1">
                <a:latin typeface="Calibri"/>
                <a:ea typeface="Open Sans"/>
                <a:cs typeface="Calibri"/>
              </a:rPr>
              <a:t>pracownikami</a:t>
            </a:r>
            <a:r>
              <a:rPr lang="en-US" sz="1250" dirty="0">
                <a:latin typeface="Calibri"/>
                <a:ea typeface="Open Sans"/>
                <a:cs typeface="Calibri"/>
              </a:rPr>
              <a:t> z </a:t>
            </a:r>
            <a:r>
              <a:rPr lang="en-US" sz="1250" dirty="0" err="1">
                <a:latin typeface="Calibri"/>
                <a:ea typeface="Open Sans"/>
                <a:cs typeface="Calibri"/>
              </a:rPr>
              <a:t>kraju</a:t>
            </a:r>
            <a:r>
              <a:rPr lang="en-US" sz="1250" dirty="0">
                <a:latin typeface="Calibri"/>
                <a:ea typeface="Open Sans"/>
                <a:cs typeface="Calibri"/>
              </a:rPr>
              <a:t> </a:t>
            </a:r>
            <a:r>
              <a:rPr lang="en-US" sz="1250" dirty="0" err="1">
                <a:latin typeface="Calibri"/>
                <a:ea typeface="Open Sans"/>
                <a:cs typeface="Calibri"/>
              </a:rPr>
              <a:t>goszczącego</a:t>
            </a:r>
            <a:r>
              <a:rPr lang="pl-PL" sz="1250" dirty="0">
                <a:latin typeface="Calibri"/>
                <a:ea typeface="Open Sans"/>
                <a:cs typeface="Calibri"/>
              </a:rPr>
              <a:t>.
Organizowanie szkoleń w miejscu pracy, podczas których nowi pracownicy mogą obserwować i ćwiczyć kluczowe umiejętności.
Stwórz wspierające środowisko, które sprzyja pracy zespołowej i otwartej komunikacji</a:t>
            </a:r>
            <a:endParaRPr lang="en-GB" dirty="0"/>
          </a:p>
        </p:txBody>
      </p:sp>
      <p:cxnSp>
        <p:nvCxnSpPr>
          <p:cNvPr id="95" name="Straight Connector 94">
            <a:extLst>
              <a:ext uri="{FF2B5EF4-FFF2-40B4-BE49-F238E27FC236}">
                <a16:creationId xmlns:a16="http://schemas.microsoft.com/office/drawing/2014/main" id="{0FFAF4EA-8A83-306E-F738-C999F732FC99}"/>
              </a:ext>
            </a:extLst>
          </p:cNvPr>
          <p:cNvCxnSpPr>
            <a:cxnSpLocks/>
          </p:cNvCxnSpPr>
          <p:nvPr/>
        </p:nvCxnSpPr>
        <p:spPr>
          <a:xfrm flipH="1">
            <a:off x="3441074" y="4751765"/>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96" name="Text Placeholder 3">
            <a:extLst>
              <a:ext uri="{FF2B5EF4-FFF2-40B4-BE49-F238E27FC236}">
                <a16:creationId xmlns:a16="http://schemas.microsoft.com/office/drawing/2014/main" id="{118621FC-72A3-3E8B-3FE6-479E17891171}"/>
              </a:ext>
            </a:extLst>
          </p:cNvPr>
          <p:cNvSpPr txBox="1">
            <a:spLocks/>
          </p:cNvSpPr>
          <p:nvPr/>
        </p:nvSpPr>
        <p:spPr>
          <a:xfrm>
            <a:off x="3538367" y="6793773"/>
            <a:ext cx="3389259" cy="57222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Monitorowanie</a:t>
            </a:r>
            <a:r>
              <a:rPr lang="en-GB" sz="1800" b="1" dirty="0"/>
              <a:t> </a:t>
            </a:r>
            <a:r>
              <a:rPr lang="en-GB" sz="1800" b="1" dirty="0" err="1"/>
              <a:t>i</a:t>
            </a:r>
            <a:r>
              <a:rPr lang="en-GB" sz="1800" b="1" dirty="0"/>
              <a:t> </a:t>
            </a:r>
            <a:r>
              <a:rPr lang="en-GB" sz="1800" b="1" dirty="0" err="1"/>
              <a:t>ocena</a:t>
            </a:r>
            <a:r>
              <a:rPr lang="en-GB" sz="1800" b="1" dirty="0"/>
              <a:t> </a:t>
            </a:r>
            <a:r>
              <a:rPr lang="en-GB" sz="1800" b="1" dirty="0" err="1"/>
              <a:t>skuteczności</a:t>
            </a:r>
            <a:endParaRPr lang="en-GB" sz="1800" b="1" dirty="0"/>
          </a:p>
        </p:txBody>
      </p:sp>
      <p:sp>
        <p:nvSpPr>
          <p:cNvPr id="97" name="Text Placeholder 3">
            <a:extLst>
              <a:ext uri="{FF2B5EF4-FFF2-40B4-BE49-F238E27FC236}">
                <a16:creationId xmlns:a16="http://schemas.microsoft.com/office/drawing/2014/main" id="{152B8B8F-F63F-1376-E455-250AE9ADB978}"/>
              </a:ext>
            </a:extLst>
          </p:cNvPr>
          <p:cNvSpPr txBox="1">
            <a:spLocks/>
          </p:cNvSpPr>
          <p:nvPr/>
        </p:nvSpPr>
        <p:spPr>
          <a:xfrm>
            <a:off x="3538367" y="7474144"/>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err="1"/>
              <a:t>Zbie</a:t>
            </a:r>
            <a:r>
              <a:rPr lang="en-US" sz="1250" dirty="0"/>
              <a:t>raj</a:t>
            </a:r>
            <a:r>
              <a:rPr lang="pl-PL" sz="1250" dirty="0"/>
              <a:t> informacje zwrotne zarówno od mentorów, jak i nowych pracowników, aby udoskonalić program.
Dostosuj podejścia do mentoringu w oparciu o wymagania branży i potrzeby pracowników.
Doceniaj udane działania mentorskie mające na celu zachęcenie do uczestnictwa.</a:t>
            </a:r>
            <a:endParaRPr lang="en-GB" dirty="0"/>
          </a:p>
        </p:txBody>
      </p:sp>
      <p:cxnSp>
        <p:nvCxnSpPr>
          <p:cNvPr id="98" name="Straight Connector 97">
            <a:extLst>
              <a:ext uri="{FF2B5EF4-FFF2-40B4-BE49-F238E27FC236}">
                <a16:creationId xmlns:a16="http://schemas.microsoft.com/office/drawing/2014/main" id="{33C452BD-FAA3-53C2-CD55-8410AACB9AD1}"/>
              </a:ext>
            </a:extLst>
          </p:cNvPr>
          <p:cNvCxnSpPr>
            <a:cxnSpLocks/>
          </p:cNvCxnSpPr>
          <p:nvPr/>
        </p:nvCxnSpPr>
        <p:spPr>
          <a:xfrm flipH="1">
            <a:off x="3448273" y="739668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err="1">
                <a:solidFill>
                  <a:srgbClr val="EF3E23"/>
                </a:solidFill>
              </a:rPr>
              <a:t>Ciągłe</a:t>
            </a:r>
            <a:r>
              <a:rPr lang="en-GB" sz="2200" dirty="0">
                <a:solidFill>
                  <a:srgbClr val="EF3E23"/>
                </a:solidFill>
              </a:rPr>
              <a:t> </a:t>
            </a:r>
            <a:r>
              <a:rPr lang="en-GB" sz="2200" dirty="0" err="1">
                <a:solidFill>
                  <a:srgbClr val="EF3E23"/>
                </a:solidFill>
              </a:rPr>
              <a:t>wsparcie</a:t>
            </a:r>
            <a:r>
              <a:rPr lang="en-GB" sz="2200" dirty="0">
                <a:solidFill>
                  <a:srgbClr val="EF3E23"/>
                </a:solidFill>
              </a:rPr>
              <a:t> </a:t>
            </a:r>
            <a:r>
              <a:rPr lang="en-GB" sz="2200" dirty="0" err="1">
                <a:solidFill>
                  <a:srgbClr val="EF3E23"/>
                </a:solidFill>
              </a:rPr>
              <a:t>i</a:t>
            </a:r>
            <a:r>
              <a:rPr lang="en-GB" sz="2200" dirty="0">
                <a:solidFill>
                  <a:srgbClr val="EF3E23"/>
                </a:solidFill>
              </a:rPr>
              <a:t> </a:t>
            </a:r>
            <a:r>
              <a:rPr lang="en-GB" sz="2200" dirty="0" err="1">
                <a:solidFill>
                  <a:srgbClr val="EF3E23"/>
                </a:solidFill>
              </a:rPr>
              <a:t>rozwój</a:t>
            </a: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29" b="5329"/>
          <a:stretch/>
        </p:blipFill>
        <p:spPr>
          <a:xfrm>
            <a:off x="0" y="5369170"/>
            <a:ext cx="7559675" cy="4508624"/>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7" name="Text Placeholder 3">
            <a:extLst>
              <a:ext uri="{FF2B5EF4-FFF2-40B4-BE49-F238E27FC236}">
                <a16:creationId xmlns:a16="http://schemas.microsoft.com/office/drawing/2014/main" id="{F8A04E92-7204-394F-A77D-491B0233CA0D}"/>
              </a:ext>
            </a:extLst>
          </p:cNvPr>
          <p:cNvSpPr txBox="1">
            <a:spLocks/>
          </p:cNvSpPr>
          <p:nvPr/>
        </p:nvSpPr>
        <p:spPr>
          <a:xfrm>
            <a:off x="1409392" y="1587843"/>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Oceniaj</a:t>
            </a:r>
            <a:r>
              <a:rPr lang="en-GB" sz="1800" b="1" dirty="0"/>
              <a:t> </a:t>
            </a:r>
            <a:r>
              <a:rPr lang="en-GB" sz="1800" b="1" dirty="0" err="1"/>
              <a:t>skuteczność</a:t>
            </a:r>
            <a:r>
              <a:rPr lang="en-GB" sz="1800" b="1" dirty="0"/>
              <a:t>:</a:t>
            </a:r>
            <a:endParaRPr lang="en-GB" sz="1800" dirty="0"/>
          </a:p>
        </p:txBody>
      </p:sp>
      <p:sp>
        <p:nvSpPr>
          <p:cNvPr id="58" name="Text Placeholder 3">
            <a:extLst>
              <a:ext uri="{FF2B5EF4-FFF2-40B4-BE49-F238E27FC236}">
                <a16:creationId xmlns:a16="http://schemas.microsoft.com/office/drawing/2014/main" id="{9BF4E103-9193-338D-9B6B-E3C1BAC85987}"/>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Przeprowadzaj oceny kontrolne, aby upewnić się, że pracownicy mają zaufanie do procedur stosowanych w miejscu pracy i przestrzegających zasad bezpieczeństwa.
Korzystaj z ankiet i wywiadów, aby zidentyfikować luki w zrozumieniu i obszary wymagające poprawy</a:t>
            </a:r>
            <a:r>
              <a:rPr lang="en-GB" sz="1250" dirty="0"/>
              <a: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59" name="Straight Connector 58">
            <a:extLst>
              <a:ext uri="{FF2B5EF4-FFF2-40B4-BE49-F238E27FC236}">
                <a16:creationId xmlns:a16="http://schemas.microsoft.com/office/drawing/2014/main" id="{C03D6B94-5904-41AA-9D71-3F60336D0939}"/>
              </a:ext>
            </a:extLst>
          </p:cNvPr>
          <p:cNvCxnSpPr>
            <a:cxnSpLocks/>
          </p:cNvCxnSpPr>
          <p:nvPr/>
        </p:nvCxnSpPr>
        <p:spPr>
          <a:xfrm>
            <a:off x="3131546" y="1539616"/>
            <a:ext cx="0" cy="1061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0" name="Text Placeholder 3">
            <a:extLst>
              <a:ext uri="{FF2B5EF4-FFF2-40B4-BE49-F238E27FC236}">
                <a16:creationId xmlns:a16="http://schemas.microsoft.com/office/drawing/2014/main" id="{E4B8DFE2-BEE4-164D-E908-C30BE589EA0A}"/>
              </a:ext>
            </a:extLst>
          </p:cNvPr>
          <p:cNvSpPr txBox="1">
            <a:spLocks/>
          </p:cNvSpPr>
          <p:nvPr/>
        </p:nvSpPr>
        <p:spPr>
          <a:xfrm>
            <a:off x="1413875" y="315756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err="1"/>
              <a:t>Rozszerzaj</a:t>
            </a:r>
            <a:r>
              <a:rPr lang="en-GB" sz="1800" b="1" dirty="0"/>
              <a:t> </a:t>
            </a:r>
            <a:r>
              <a:rPr lang="en-GB" sz="1800" b="1" dirty="0" err="1"/>
              <a:t>możliwości</a:t>
            </a:r>
            <a:r>
              <a:rPr lang="en-GB" sz="1800" b="1" dirty="0"/>
              <a:t> </a:t>
            </a:r>
            <a:r>
              <a:rPr lang="en-GB" sz="1800" b="1" dirty="0" err="1"/>
              <a:t>szkoleniowe</a:t>
            </a:r>
            <a:r>
              <a:rPr lang="en-GB" sz="1800" b="1" dirty="0"/>
              <a:t>:</a:t>
            </a:r>
          </a:p>
          <a:p>
            <a:pPr>
              <a:lnSpc>
                <a:spcPts val="1580"/>
              </a:lnSpc>
            </a:pPr>
            <a:endParaRPr lang="en-GB" sz="1800" dirty="0"/>
          </a:p>
        </p:txBody>
      </p:sp>
      <p:sp>
        <p:nvSpPr>
          <p:cNvPr id="62" name="Text Placeholder 3">
            <a:extLst>
              <a:ext uri="{FF2B5EF4-FFF2-40B4-BE49-F238E27FC236}">
                <a16:creationId xmlns:a16="http://schemas.microsoft.com/office/drawing/2014/main" id="{AE939E1E-8611-A521-FE52-721AEE538320}"/>
              </a:ext>
            </a:extLst>
          </p:cNvPr>
          <p:cNvSpPr txBox="1">
            <a:spLocks/>
          </p:cNvSpPr>
          <p:nvPr/>
        </p:nvSpPr>
        <p:spPr>
          <a:xfrm>
            <a:off x="3265844" y="3157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pl-PL" sz="1250" dirty="0"/>
              <a:t>Oferuj kursy odświeżające na temat zaawansowanych praktyk bezpieczeństwa i umiejętności technicznych</a:t>
            </a:r>
            <a:endParaRPr lang="en-GB" sz="1250" dirty="0"/>
          </a:p>
          <a:p>
            <a:pPr marL="171450" indent="-171450">
              <a:buClr>
                <a:srgbClr val="5DC7D0"/>
              </a:buClr>
              <a:buFont typeface="Arial" panose="020B0604020202020204" pitchFamily="34" charset="0"/>
              <a:buChar char="•"/>
            </a:pPr>
            <a:endParaRPr lang="en-GB" dirty="0"/>
          </a:p>
        </p:txBody>
      </p:sp>
      <p:cxnSp>
        <p:nvCxnSpPr>
          <p:cNvPr id="73" name="Straight Connector 72">
            <a:extLst>
              <a:ext uri="{FF2B5EF4-FFF2-40B4-BE49-F238E27FC236}">
                <a16:creationId xmlns:a16="http://schemas.microsoft.com/office/drawing/2014/main" id="{FB962CB3-CE64-F1B9-09D8-C89CD05A7310}"/>
              </a:ext>
            </a:extLst>
          </p:cNvPr>
          <p:cNvCxnSpPr>
            <a:cxnSpLocks/>
          </p:cNvCxnSpPr>
          <p:nvPr/>
        </p:nvCxnSpPr>
        <p:spPr>
          <a:xfrm>
            <a:off x="3136029" y="3109337"/>
            <a:ext cx="0" cy="812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6" name="Graphic 761">
            <a:extLst>
              <a:ext uri="{FF2B5EF4-FFF2-40B4-BE49-F238E27FC236}">
                <a16:creationId xmlns:a16="http://schemas.microsoft.com/office/drawing/2014/main" id="{B90213F1-2040-8CEF-1265-79D3CD3513CA}"/>
              </a:ext>
            </a:extLst>
          </p:cNvPr>
          <p:cNvGrpSpPr/>
          <p:nvPr/>
        </p:nvGrpSpPr>
        <p:grpSpPr>
          <a:xfrm>
            <a:off x="5674976" y="3966827"/>
            <a:ext cx="983622" cy="1073627"/>
            <a:chOff x="8434078" y="7773340"/>
            <a:chExt cx="326500" cy="356376"/>
          </a:xfrm>
          <a:solidFill>
            <a:srgbClr val="404040"/>
          </a:solidFill>
        </p:grpSpPr>
        <p:sp>
          <p:nvSpPr>
            <p:cNvPr id="77" name="Freeform 76">
              <a:extLst>
                <a:ext uri="{FF2B5EF4-FFF2-40B4-BE49-F238E27FC236}">
                  <a16:creationId xmlns:a16="http://schemas.microsoft.com/office/drawing/2014/main" id="{27516631-94F6-8CED-902A-78F46CCE417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45B160DE-F543-D6B6-E99A-B39372B3DD28}"/>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79" name="Graphic 761">
              <a:extLst>
                <a:ext uri="{FF2B5EF4-FFF2-40B4-BE49-F238E27FC236}">
                  <a16:creationId xmlns:a16="http://schemas.microsoft.com/office/drawing/2014/main" id="{2E329A57-1686-AABB-19E3-3C461BEEC6F1}"/>
                </a:ext>
              </a:extLst>
            </p:cNvPr>
            <p:cNvGrpSpPr/>
            <p:nvPr/>
          </p:nvGrpSpPr>
          <p:grpSpPr>
            <a:xfrm>
              <a:off x="8495431" y="7985462"/>
              <a:ext cx="201662" cy="144253"/>
              <a:chOff x="8495431" y="7985462"/>
              <a:chExt cx="201662" cy="144253"/>
            </a:xfrm>
            <a:grpFill/>
          </p:grpSpPr>
          <p:sp>
            <p:nvSpPr>
              <p:cNvPr id="87" name="Freeform 86">
                <a:extLst>
                  <a:ext uri="{FF2B5EF4-FFF2-40B4-BE49-F238E27FC236}">
                    <a16:creationId xmlns:a16="http://schemas.microsoft.com/office/drawing/2014/main" id="{282D1433-FB38-ADA3-7262-21BF9492D93F}"/>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F19E8F4-1283-F8E2-5836-22F06124B90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80" name="Freeform 79">
              <a:extLst>
                <a:ext uri="{FF2B5EF4-FFF2-40B4-BE49-F238E27FC236}">
                  <a16:creationId xmlns:a16="http://schemas.microsoft.com/office/drawing/2014/main" id="{9DDE1752-CA05-725F-02D8-4AA4086BEB8F}"/>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09C00D0-8310-72F9-2896-640F3C9D973E}"/>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B215F73B-084C-1DFF-A415-A4152DD8356F}"/>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04C12158-81B0-59EB-8842-5E6E7BF50EB4}"/>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C7D35218-FF8E-5126-048D-B9A638820E39}"/>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6CDFC87B-8C5C-01BA-B028-7D4DE17FA8BD}"/>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86FC1554-9619-0226-DE8B-2133AC2395A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727989"/>
            <a:ext cx="2308122" cy="1041721"/>
          </a:xfrm>
        </p:spPr>
        <p:txBody>
          <a:bodyPr numCol="1"/>
          <a:lstStyle/>
          <a:p>
            <a:pPr>
              <a:lnSpc>
                <a:spcPts val="1580"/>
              </a:lnSpc>
            </a:pP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742573"/>
            <a:ext cx="3539483" cy="428623"/>
          </a:xfrm>
        </p:spPr>
        <p:txBody>
          <a:bodyPr/>
          <a:lstStyle/>
          <a:p>
            <a:pPr>
              <a:lnSpc>
                <a:spcPts val="2340"/>
              </a:lnSpc>
              <a:spcBef>
                <a:spcPts val="0"/>
              </a:spcBef>
            </a:pPr>
            <a:r>
              <a:rPr lang="en-GB" sz="2200" dirty="0" err="1">
                <a:solidFill>
                  <a:srgbClr val="EF3E23"/>
                </a:solidFill>
              </a:rPr>
              <a:t>Programy</a:t>
            </a:r>
            <a:r>
              <a:rPr lang="en-GB" sz="2200" dirty="0">
                <a:solidFill>
                  <a:srgbClr val="EF3E23"/>
                </a:solidFill>
              </a:rPr>
              <a:t> </a:t>
            </a:r>
            <a:r>
              <a:rPr lang="en-GB" sz="2200" dirty="0" err="1">
                <a:solidFill>
                  <a:srgbClr val="EF3E23"/>
                </a:solidFill>
              </a:rPr>
              <a:t>mentorskie</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394536" y="1404043"/>
            <a:ext cx="3354241" cy="725107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b="1" dirty="0"/>
              <a:t>IDA (Duńskie Stowarzyszenie Inżynierów) prowadzi program mentorski, który łączy doświadczonych profesjonalistów z młodszymi lub międzynarodowymi członkami, którzy chcą budować swoją karierę w Danii</a:t>
            </a:r>
            <a:r>
              <a:rPr lang="en-GB" sz="1250" dirty="0"/>
              <a:t>. </a:t>
            </a:r>
          </a:p>
          <a:p>
            <a:pPr>
              <a:buClr>
                <a:srgbClr val="5DC7D0"/>
              </a:buClr>
            </a:pPr>
            <a:r>
              <a:rPr lang="en-GB" sz="1250" dirty="0">
                <a:hlinkClick r:id="rId3"/>
              </a:rPr>
              <a:t>https://english.ida.dk/ida-mentoring</a:t>
            </a:r>
            <a:endParaRPr lang="en-GB" sz="1250" dirty="0"/>
          </a:p>
          <a:p>
            <a:pPr>
              <a:buClr>
                <a:srgbClr val="5DC7D0"/>
              </a:buClr>
            </a:pPr>
            <a:r>
              <a:rPr lang="en-GB" sz="1250" dirty="0"/>
              <a:t> </a:t>
            </a:r>
            <a:endParaRPr lang="en-GB" sz="1250" b="1" dirty="0"/>
          </a:p>
          <a:p>
            <a:pPr>
              <a:buClr>
                <a:srgbClr val="5DC7D0"/>
              </a:buClr>
            </a:pPr>
            <a:r>
              <a:rPr lang="pl-PL" sz="1250" b="1" dirty="0" err="1"/>
              <a:t>Mozaïk</a:t>
            </a:r>
            <a:r>
              <a:rPr lang="pl-PL" sz="1250" b="1" dirty="0"/>
              <a:t> RH – </a:t>
            </a:r>
            <a:r>
              <a:rPr lang="pl-PL" sz="1250" b="1" dirty="0" err="1"/>
              <a:t>Mentorat</a:t>
            </a:r>
            <a:r>
              <a:rPr lang="pl-PL" sz="1250" b="1" dirty="0"/>
              <a:t> Programu promuje różnorodność w zatrudnianiu i zapewnia programy mentorskie, szczególnie dla młodzieży i grup niedostatecznie reprezentowanych.</a:t>
            </a:r>
            <a:r>
              <a:rPr lang="en-GB" sz="1250" dirty="0">
                <a:hlinkClick r:id="rId4"/>
              </a:rPr>
              <a:t>https://mozaikrh.com</a:t>
            </a:r>
            <a:endParaRPr lang="en-GB" sz="1250" dirty="0"/>
          </a:p>
          <a:p>
            <a:pPr>
              <a:buClr>
                <a:srgbClr val="5DC7D0"/>
              </a:buClr>
            </a:pPr>
            <a:r>
              <a:rPr lang="pl-PL" sz="1250" dirty="0"/>
              <a:t>CIOB Mentoring Service to internetowa platforma </a:t>
            </a:r>
            <a:r>
              <a:rPr lang="pl-PL" sz="1250" dirty="0" err="1"/>
              <a:t>mentoringowa</a:t>
            </a:r>
            <a:r>
              <a:rPr lang="pl-PL" sz="1250" dirty="0"/>
              <a:t>, usługa łączy Członków Dyplomowanych i Stypendystów, którzy zgłosili się na ochotnika do pełnienia funkcji mentorów, z członkami szukającymi wsparcia w uzyskaniu Członkostwa Dyplomowanego lub Dyplomowanego Ekologa.</a:t>
            </a:r>
            <a:r>
              <a:rPr lang="en-GB" sz="1250" dirty="0">
                <a:hlinkClick r:id="rId5"/>
              </a:rPr>
              <a:t>https://www.ciob.org/membership/mentoring</a:t>
            </a:r>
            <a:endParaRPr lang="en-GB" sz="1250" dirty="0"/>
          </a:p>
          <a:p>
            <a:pPr>
              <a:buClr>
                <a:srgbClr val="5DC7D0"/>
              </a:buClr>
            </a:pPr>
            <a:endParaRPr lang="en-GB" sz="1250" dirty="0"/>
          </a:p>
          <a:p>
            <a:pPr>
              <a:buClr>
                <a:srgbClr val="5DC7D0"/>
              </a:buClr>
            </a:pPr>
            <a:r>
              <a:rPr lang="pl-PL" sz="1250" b="1" dirty="0"/>
              <a:t>Program </a:t>
            </a:r>
            <a:r>
              <a:rPr lang="pl-PL" sz="1250" b="1" dirty="0" err="1"/>
              <a:t>Mentoringowy</a:t>
            </a:r>
            <a:r>
              <a:rPr lang="pl-PL" sz="1250" b="1" dirty="0"/>
              <a:t> Polskiego Związku Pracodawców Budownictwa (MLB)</a:t>
            </a:r>
            <a:r>
              <a:rPr lang="pl-PL" sz="1250" dirty="0"/>
              <a:t> to kompleksowy projekt programowy wspierający młodych profesjonalistów z branży budowlanej, który kształtuje ich kariery zawodowe, rozwija tożsamość, kompetencje miękkie i podnosi kompetencje liderskie.</a:t>
            </a:r>
            <a:r>
              <a:rPr lang="en-GB" sz="1250" dirty="0">
                <a:hlinkClick r:id="rId6"/>
              </a:rPr>
              <a:t>https://pzpb.com.pl/mlodzi-liderzy-budownictwa/</a:t>
            </a:r>
            <a:endParaRPr lang="en-GB" sz="1250" dirty="0"/>
          </a:p>
          <a:p>
            <a:pPr>
              <a:buClr>
                <a:srgbClr val="5DC7D0"/>
              </a:buClr>
            </a:pPr>
            <a:endParaRPr lang="en-GB" sz="1250" dirty="0"/>
          </a:p>
          <a:p>
            <a:pPr>
              <a:buClr>
                <a:srgbClr val="5DC7D0"/>
              </a:buClr>
            </a:pPr>
            <a:r>
              <a:rPr lang="pl-PL" sz="1250" b="1" dirty="0"/>
              <a:t>Grupa Arpada posiada programy konstrukcyjne poświęcone mentoringowi młodzieży wywodzącej się z różnych środowisk</a:t>
            </a:r>
            <a:r>
              <a:rPr lang="en-GB" sz="1250" dirty="0"/>
              <a:t>. </a:t>
            </a:r>
            <a:r>
              <a:rPr lang="en-GB" sz="1250" dirty="0">
                <a:hlinkClick r:id="rId7"/>
              </a:rPr>
              <a:t>https://www.arpada.net/personas/talento</a:t>
            </a:r>
            <a:endParaRPr lang="en-GB" sz="1250" dirty="0"/>
          </a:p>
          <a:p>
            <a:pPr>
              <a:buClr>
                <a:srgbClr val="5DC7D0"/>
              </a:buClr>
            </a:pPr>
            <a:r>
              <a:rPr lang="en-GB" sz="1250" dirty="0"/>
              <a:t> </a:t>
            </a:r>
          </a:p>
          <a:p>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a:blip r:embed="rId8"/>
          <a:srcRect l="42690" r="42690"/>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flipV="1">
            <a:off x="3628694" y="1171196"/>
            <a:ext cx="2927069" cy="50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17422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0C938782-6FBC-7242-22C8-0566819C6A0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5BA78E4C-2A3F-CA0E-19E2-C993BDE349C1}"/>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B497FA92-941E-C604-5485-E2A5D7F96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B428F542-2AA2-D8A0-A8A4-F6F790C527AC}"/>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FBA3D75F-5D4D-9347-8C7F-0F4A6E76F8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5654F288-C845-0F3C-194E-0AC8A6B1D656}"/>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DD546FAD-EFB7-ABFC-5CAD-63D1E693D3B2}"/>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7B58DA37-5E7F-4CBF-5576-500816A1D91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96BBDA5-EF1A-05B0-A12E-F7B51B65A6D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A4204DF5-189E-DC37-B526-08297CA6B249}"/>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086FF869-4356-239E-7A6E-8A7E473F5867}"/>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83FA8AD-167B-98B3-9EB1-9A7732EC73E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03515F5-6365-76ED-AE5B-09EEFF3A93C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46A4CAF8-CE4D-FB86-277E-CFA8934B18C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3155F96C-3B77-C448-8C83-28664CD9BE3A}"/>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678C309B-0B83-7878-5A57-F384A481D798}"/>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7EC7726D-C5E9-286C-43FA-042F9902A78A}"/>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AF3A79E8-550A-DB9F-B743-D7FDDB2BB4B3}"/>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633B524-F5C3-96C5-4AAE-3EFF224A0CEA}"/>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9693C6E7-03BE-678E-8312-4DDA25E0844D}"/>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5BCDD09B-D47A-4C15-A03B-89A749AE0F0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26140783-7387-A927-0BFF-BF0BD3DF3CA7}"/>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20EFCD48-BE37-1C31-3FCF-EBE754572150}"/>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106BCB64-80A7-00F1-736F-BEA929364F55}"/>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8EB2CF01-3FE8-047D-B844-845BA9B8325F}"/>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689A931-D5C8-F166-922E-38646F6F056D}"/>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9A386760-A8DF-0905-27DD-AC3FA6DA32D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C79D61F1-6754-288F-AC95-30C9B41DDA52}"/>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9EF2217A-CF58-A13A-2D08-23DA9DC51DC2}"/>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90E03074-5F14-7D2B-486C-F538A8196DAC}"/>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01A29F6A-7950-02F4-E5E5-E034FE8F3AF4}"/>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AD2B3-D789-4FC7-A14D-89ADA76B73A8}">
  <ds:schemaRefs>
    <ds:schemaRef ds:uri="ef88797d-310b-4d46-ad9c-0c23fa0c8d45"/>
    <ds:schemaRef ds:uri="http://schemas.microsoft.com/office/2006/documentManagement/types"/>
    <ds:schemaRef ds:uri="http://schemas.microsoft.com/office/2006/metadata/properties"/>
    <ds:schemaRef ds:uri="http://purl.org/dc/elements/1.1/"/>
    <ds:schemaRef ds:uri="http://purl.org/dc/terms/"/>
    <ds:schemaRef ds:uri="http://schemas.microsoft.com/office/infopath/2007/PartnerControls"/>
    <ds:schemaRef ds:uri="http://schemas.openxmlformats.org/package/2006/metadata/core-properties"/>
    <ds:schemaRef ds:uri="876de33e-aaa5-4507-9b92-b84e676ded0d"/>
    <ds:schemaRef ds:uri="http://www.w3.org/XML/1998/namespace"/>
    <ds:schemaRef ds:uri="http://purl.org/dc/dcmitype/"/>
  </ds:schemaRefs>
</ds:datastoreItem>
</file>

<file path=customXml/itemProps3.xml><?xml version="1.0" encoding="utf-8"?>
<ds:datastoreItem xmlns:ds="http://schemas.openxmlformats.org/officeDocument/2006/customXml" ds:itemID="{B39800E7-4362-4A70-9B48-B5AE1C9F47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Magazine layout</Template>
  <TotalTime>6374</TotalTime>
  <Words>795</Words>
  <Application>Microsoft Office PowerPoint</Application>
  <PresentationFormat>Niestandardowy</PresentationFormat>
  <Paragraphs>119</Paragraphs>
  <Slides>9</Slides>
  <Notes>5</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9</vt:i4>
      </vt:variant>
    </vt:vector>
  </HeadingPairs>
  <TitlesOfParts>
    <vt:vector size="18" baseType="lpstr">
      <vt:lpstr>Aptos</vt:lpstr>
      <vt:lpstr>Arial</vt:lpstr>
      <vt:lpstr>Calibri</vt:lpstr>
      <vt:lpstr>Century Schoolbook</vt:lpstr>
      <vt:lpstr>Montserrat</vt:lpstr>
      <vt:lpstr>Open Sans</vt:lpstr>
      <vt:lpstr>Segoe UI</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US</cp:lastModifiedBy>
  <cp:revision>552</cp:revision>
  <dcterms:created xsi:type="dcterms:W3CDTF">2021-06-15T11:45:52Z</dcterms:created>
  <dcterms:modified xsi:type="dcterms:W3CDTF">2025-10-30T10:58:55Z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