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7"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FBAE1C"/>
    <a:srgbClr val="5DC7D0"/>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79974D-262C-4B7A-A5BD-11E3ECF649CA}" v="4" dt="2025-10-29T12:44:50.0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843" autoAdjust="0"/>
    <p:restoredTop sz="93832"/>
  </p:normalViewPr>
  <p:slideViewPr>
    <p:cSldViewPr snapToGrid="0" snapToObjects="1">
      <p:cViewPr varScale="1">
        <p:scale>
          <a:sx n="41" d="100"/>
          <a:sy n="41" d="100"/>
        </p:scale>
        <p:origin x="1712" y="28"/>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jciech Wojciech" userId="MtOFUPgS03/a/96bCvXePs6PfASJ8wxKgZjzbiqMxLI=" providerId="None" clId="Web-{ED79974D-262C-4B7A-A5BD-11E3ECF649CA}"/>
    <pc:docChg chg="modSld">
      <pc:chgData name="Wojciech Wojciech" userId="MtOFUPgS03/a/96bCvXePs6PfASJ8wxKgZjzbiqMxLI=" providerId="None" clId="Web-{ED79974D-262C-4B7A-A5BD-11E3ECF649CA}" dt="2025-10-29T12:44:49.549" v="2" actId="1076"/>
      <pc:docMkLst>
        <pc:docMk/>
      </pc:docMkLst>
      <pc:sldChg chg="addSp delSp modSp">
        <pc:chgData name="Wojciech Wojciech" userId="MtOFUPgS03/a/96bCvXePs6PfASJ8wxKgZjzbiqMxLI=" providerId="None" clId="Web-{ED79974D-262C-4B7A-A5BD-11E3ECF649CA}" dt="2025-10-29T12:44:49.549" v="2" actId="1076"/>
        <pc:sldMkLst>
          <pc:docMk/>
          <pc:sldMk cId="3086348903" sldId="756"/>
        </pc:sldMkLst>
        <pc:picChg chg="add mod">
          <ac:chgData name="Wojciech Wojciech" userId="MtOFUPgS03/a/96bCvXePs6PfASJ8wxKgZjzbiqMxLI=" providerId="None" clId="Web-{ED79974D-262C-4B7A-A5BD-11E3ECF649CA}" dt="2025-10-29T12:44:49.549" v="2" actId="1076"/>
          <ac:picMkLst>
            <pc:docMk/>
            <pc:sldMk cId="3086348903" sldId="756"/>
            <ac:picMk id="3" creationId="{CCB65608-A7C8-3950-F7DF-5F4EB5BF4E15}"/>
          </ac:picMkLst>
        </pc:picChg>
        <pc:picChg chg="del">
          <ac:chgData name="Wojciech Wojciech" userId="MtOFUPgS03/a/96bCvXePs6PfASJ8wxKgZjzbiqMxLI=" providerId="None" clId="Web-{ED79974D-262C-4B7A-A5BD-11E3ECF649CA}" dt="2025-10-29T12:44:15.718" v="0"/>
          <ac:picMkLst>
            <pc:docMk/>
            <pc:sldMk cId="3086348903" sldId="756"/>
            <ac:picMk id="4" creationId="{9C08F5E1-16DC-8D2D-9DCD-E30A47673EF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10/30/2025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10/30/2025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19460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cofrac.fr/" TargetMode="External"/><Relationship Id="rId7" Type="http://schemas.openxmlformats.org/officeDocument/2006/relationships/image" Target="../media/image13.jpeg"/><Relationship Id="rId2" Type="http://schemas.openxmlformats.org/officeDocument/2006/relationships/hyperlink" Target="https://akkr.dk/en/" TargetMode="External"/><Relationship Id="rId1" Type="http://schemas.openxmlformats.org/officeDocument/2006/relationships/slideLayout" Target="../slideLayouts/slideLayout8.xml"/><Relationship Id="rId6" Type="http://schemas.openxmlformats.org/officeDocument/2006/relationships/hyperlink" Target="https://www.todofp.es/acreditacion-de-competencias/informacion-2024-2025.html" TargetMode="External"/><Relationship Id="rId5" Type="http://schemas.openxmlformats.org/officeDocument/2006/relationships/hyperlink" Target="https://www.udt.gov.pl/kwalifikacje-osob/uznawanie-kwalifikacji" TargetMode="External"/><Relationship Id="rId4" Type="http://schemas.openxmlformats.org/officeDocument/2006/relationships/hyperlink" Target="https://www.qqi.ie/"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4.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906A75-C238-1E9B-B413-7088FEA3A50B}"/>
              </a:ext>
            </a:extLst>
          </p:cNvPr>
          <p:cNvPicPr>
            <a:picLocks noChangeAspect="1"/>
          </p:cNvPicPr>
          <p:nvPr/>
        </p:nvPicPr>
        <p:blipFill rotWithShape="1">
          <a:blip r:embed="rId3"/>
          <a:srcRect l="8769" t="4790" r="13558"/>
          <a:stretch/>
        </p:blipFill>
        <p:spPr>
          <a:xfrm>
            <a:off x="0" y="2367643"/>
            <a:ext cx="7559675" cy="5193376"/>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EF3E23">
              <a:alpha val="6049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4000" b="1" dirty="0"/>
              <a:t>KROK 01: </a:t>
            </a:r>
          </a:p>
          <a:p>
            <a:endParaRPr lang="en-US" sz="2000" b="1" dirty="0"/>
          </a:p>
          <a:p>
            <a:pPr>
              <a:lnSpc>
                <a:spcPts val="3420"/>
              </a:lnSpc>
            </a:pPr>
            <a:r>
              <a:rPr lang="en-US" sz="3200" kern="100" dirty="0" err="1">
                <a:ea typeface="Aptos" panose="020B0004020202020204" pitchFamily="34" charset="0"/>
              </a:rPr>
              <a:t>Zrozumienie</a:t>
            </a:r>
            <a:r>
              <a:rPr lang="en-US" sz="3200" kern="100" dirty="0">
                <a:ea typeface="Aptos" panose="020B0004020202020204" pitchFamily="34" charset="0"/>
              </a:rPr>
              <a:t> 
</a:t>
            </a:r>
            <a:r>
              <a:rPr lang="en-US" sz="3200" kern="100" dirty="0" err="1">
                <a:ea typeface="Aptos" panose="020B0004020202020204" pitchFamily="34" charset="0"/>
              </a:rPr>
              <a:t>umiejętności</a:t>
            </a:r>
            <a:r>
              <a:rPr lang="en-US" sz="3200" kern="100" dirty="0">
                <a:ea typeface="Aptos" panose="020B0004020202020204" pitchFamily="34" charset="0"/>
              </a:rPr>
              <a:t> </a:t>
            </a:r>
            <a:r>
              <a:rPr lang="en-US" sz="3200" kern="100" dirty="0" err="1">
                <a:ea typeface="Aptos" panose="020B0004020202020204" pitchFamily="34" charset="0"/>
              </a:rPr>
              <a:t>i</a:t>
            </a:r>
            <a:r>
              <a:rPr lang="en-US" sz="3200" kern="100" dirty="0">
                <a:ea typeface="Aptos" panose="020B0004020202020204" pitchFamily="34" charset="0"/>
              </a:rPr>
              <a:t> </a:t>
            </a:r>
            <a:r>
              <a:rPr lang="en-US" sz="3200" kern="100" dirty="0" err="1">
                <a:ea typeface="Aptos" panose="020B0004020202020204" pitchFamily="34" charset="0"/>
              </a:rPr>
              <a:t>kwalifikacji</a:t>
            </a: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76356" y="9636248"/>
            <a:ext cx="2612873" cy="830997"/>
          </a:xfrm>
          <a:prstGeom prst="rect">
            <a:avLst/>
          </a:prstGeom>
        </p:spPr>
        <p:txBody>
          <a:bodyPr wrap="square" lIns="91440" tIns="45720" rIns="91440" bIns="45720" anchor="t">
            <a:spAutoFit/>
          </a:bodyPr>
          <a:lstStyle/>
          <a:p>
            <a:pPr algn="just"/>
            <a:r>
              <a:rPr lang="pl-PL" sz="800" dirty="0">
                <a:latin typeface="Calibri" panose="020F0502020204030204" pitchFamily="34" charset="0"/>
                <a:cs typeface="Calibri" panose="020F0502020204030204" pitchFamily="34" charset="0"/>
              </a:rPr>
              <a:t>Sfinansowane ze środków UE. Wyrażone poglądy i opinie są jedynie opiniami autora lub autorów i niekoniecznie odzwierciedlają poglądy i opinie Unii Europejskiej lub Fundacji Rozwoju Systemu Edukacji. Unia Europejska ani podmiot udzielający dotacji nie ponoszą za nie odpowiedzialności</a:t>
            </a:r>
            <a:r>
              <a:rPr lang="en-US" sz="800" dirty="0">
                <a:latin typeface="Calibri" panose="020F0502020204030204" pitchFamily="34" charset="0"/>
                <a:cs typeface="Calibri" panose="020F0502020204030204" pitchFamily="34" charset="0"/>
              </a:rPr>
              <a:t>.</a:t>
            </a:r>
            <a:endParaRPr lang="pl-PL" sz="8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9E94A496-70F5-2312-8DC5-F684C9A576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6" name="TextBox 5">
            <a:extLst>
              <a:ext uri="{FF2B5EF4-FFF2-40B4-BE49-F238E27FC236}">
                <a16:creationId xmlns:a16="http://schemas.microsoft.com/office/drawing/2014/main" id="{18FCDFE2-CFBF-B8F8-DBB6-01BF39A125A7}"/>
              </a:ext>
            </a:extLst>
          </p:cNvPr>
          <p:cNvSpPr txBox="1"/>
          <p:nvPr/>
        </p:nvSpPr>
        <p:spPr>
          <a:xfrm>
            <a:off x="5288217" y="10045210"/>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dirty="0">
                <a:latin typeface="Source Sans Pro"/>
                <a:ea typeface="Source Sans Pro"/>
                <a:hlinkClick r:id="rId6">
                  <a:extLst>
                    <a:ext uri="{A12FA001-AC4F-418D-AE19-62706E023703}">
                      <ahyp:hlinkClr xmlns="" xmlns:ahyp="http://schemas.microsoft.com/office/drawing/2018/hyperlinkcolor" val="tx"/>
                    </a:ext>
                  </a:extLst>
                </a:hlinkClick>
              </a:rPr>
              <a:t>Welcome Work Step-By-Step</a:t>
            </a:r>
            <a:r>
              <a:rPr lang="en-US" sz="600" dirty="0">
                <a:latin typeface="Source Sans Pro"/>
                <a:ea typeface="Source Sans Pro"/>
              </a:rPr>
              <a:t> © 2024/2026 by </a:t>
            </a:r>
            <a:r>
              <a:rPr lang="en-US" sz="600" dirty="0">
                <a:latin typeface="Source Sans Pro"/>
                <a:ea typeface="Source Sans Pro"/>
                <a:hlinkClick r:id="rId7">
                  <a:extLst>
                    <a:ext uri="{A12FA001-AC4F-418D-AE19-62706E023703}">
                      <ahyp:hlinkClr xmlns="" xmlns:ahyp="http://schemas.microsoft.com/office/drawing/2018/hyperlinkcolor" val="tx"/>
                    </a:ext>
                  </a:extLst>
                </a:hlinkClick>
              </a:rPr>
              <a:t>Welcome Work Partnership</a:t>
            </a:r>
            <a:r>
              <a:rPr lang="en-US" sz="600" dirty="0">
                <a:latin typeface="Source Sans Pro"/>
                <a:ea typeface="Source Sans Pro"/>
              </a:rPr>
              <a:t> is licensed under </a:t>
            </a:r>
            <a:r>
              <a:rPr lang="en-US" sz="600" dirty="0">
                <a:solidFill>
                  <a:srgbClr val="EF3E23"/>
                </a:solidFill>
                <a:latin typeface="Source Sans Pro"/>
                <a:ea typeface="Source Sans Pro"/>
                <a:hlinkClick r:id="rId8">
                  <a:extLst>
                    <a:ext uri="{A12FA001-AC4F-418D-AE19-62706E023703}">
                      <ahyp:hlinkClr xmlns="" xmlns:ahyp="http://schemas.microsoft.com/office/drawing/2018/hyperlinkcolor" val="tx"/>
                    </a:ext>
                  </a:extLst>
                </a:hlinkClick>
              </a:rPr>
              <a:t>CC BY-SA 4.0</a:t>
            </a:r>
            <a:endParaRPr lang="en-US" sz="600" dirty="0">
              <a:solidFill>
                <a:srgbClr val="EF3E23"/>
              </a:solidFill>
              <a:hlinkClick r:id="rId8">
                <a:extLst>
                  <a:ext uri="{A12FA001-AC4F-418D-AE19-62706E023703}">
                    <ahyp:hlinkClr xmlns="" xmlns:ahyp="http://schemas.microsoft.com/office/drawing/2018/hyperlinkcolor" val="tx"/>
                  </a:ext>
                </a:extLst>
              </a:hlinkClick>
            </a:endParaRPr>
          </a:p>
        </p:txBody>
      </p:sp>
      <p:pic>
        <p:nvPicPr>
          <p:cNvPr id="7" name="Picture 6" descr="A grey and black sign with two people in a circle&#10;&#10;AI-generated content may be incorrect.">
            <a:extLst>
              <a:ext uri="{FF2B5EF4-FFF2-40B4-BE49-F238E27FC236}">
                <a16:creationId xmlns:a16="http://schemas.microsoft.com/office/drawing/2014/main" id="{C963E6D8-9E4D-707E-C72A-9DA790B75EAA}"/>
              </a:ext>
            </a:extLst>
          </p:cNvPr>
          <p:cNvPicPr>
            <a:picLocks noChangeAspect="1"/>
          </p:cNvPicPr>
          <p:nvPr/>
        </p:nvPicPr>
        <p:blipFill>
          <a:blip r:embed="rId9"/>
          <a:stretch>
            <a:fillRect/>
          </a:stretch>
        </p:blipFill>
        <p:spPr>
          <a:xfrm>
            <a:off x="5735218" y="9743016"/>
            <a:ext cx="820037" cy="300005"/>
          </a:xfrm>
          <a:prstGeom prst="rect">
            <a:avLst/>
          </a:prstGeom>
        </p:spPr>
      </p:pic>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3606635" cy="584775"/>
            <a:chOff x="-406400" y="2117978"/>
            <a:chExt cx="3736062"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3143247"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KROK PO KROKU</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84775"/>
            <a:chOff x="-406401" y="2281331"/>
            <a:chExt cx="3578363"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198672"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WITAMY W</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439240"/>
          </a:xfrm>
          <a:prstGeom prst="rect">
            <a:avLst/>
          </a:prstGeom>
          <a:noFill/>
        </p:spPr>
        <p:txBody>
          <a:bodyPr wrap="square">
            <a:spAutoFit/>
          </a:bodyPr>
          <a:lstStyle/>
          <a:p>
            <a:pPr>
              <a:lnSpc>
                <a:spcPts val="2100"/>
              </a:lnSpc>
              <a:buClr>
                <a:srgbClr val="000000"/>
              </a:buClr>
            </a:pPr>
            <a:r>
              <a:rPr lang="pl-PL" sz="2000" dirty="0">
                <a:solidFill>
                  <a:schemeClr val="bg1"/>
                </a:solidFill>
                <a:latin typeface="Calibri" panose="020F0502020204030204" pitchFamily="34" charset="0"/>
                <a:cs typeface="Calibri" panose="020F0502020204030204" pitchFamily="34" charset="0"/>
              </a:rPr>
              <a:t>Witamy w </a:t>
            </a:r>
            <a:r>
              <a:rPr lang="pl-PL" sz="2000" dirty="0" err="1">
                <a:solidFill>
                  <a:schemeClr val="bg1"/>
                </a:solidFill>
                <a:latin typeface="Calibri" panose="020F0502020204030204" pitchFamily="34" charset="0"/>
                <a:cs typeface="Calibri" panose="020F0502020204030204" pitchFamily="34" charset="0"/>
              </a:rPr>
              <a:t>Welcome</a:t>
            </a:r>
            <a:r>
              <a:rPr lang="pl-PL" sz="2000" dirty="0">
                <a:solidFill>
                  <a:schemeClr val="bg1"/>
                </a:solidFill>
                <a:latin typeface="Calibri" panose="020F0502020204030204" pitchFamily="34" charset="0"/>
                <a:cs typeface="Calibri" panose="020F0502020204030204" pitchFamily="34" charset="0"/>
              </a:rPr>
              <a:t> </a:t>
            </a:r>
            <a:r>
              <a:rPr lang="pl-PL" sz="2000" dirty="0" err="1">
                <a:solidFill>
                  <a:schemeClr val="bg1"/>
                </a:solidFill>
                <a:latin typeface="Calibri" panose="020F0502020204030204" pitchFamily="34" charset="0"/>
                <a:cs typeface="Calibri" panose="020F0502020204030204" pitchFamily="34" charset="0"/>
              </a:rPr>
              <a:t>Work</a:t>
            </a:r>
            <a:r>
              <a:rPr lang="pl-PL" sz="2000" dirty="0">
                <a:solidFill>
                  <a:schemeClr val="bg1"/>
                </a:solidFill>
                <a:latin typeface="Calibri" panose="020F0502020204030204" pitchFamily="34" charset="0"/>
                <a:cs typeface="Calibri" panose="020F0502020204030204" pitchFamily="34" charset="0"/>
              </a:rPr>
              <a:t>: Strategie krok po kroku. Poprzez praktyki integracyjne pokażemy Ci, jak budować dobrze prosperujące środowisko pracy dla uchodźców.</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Promowanie kultury </a:t>
              </a:r>
              <a:r>
                <a:rPr lang="en-US" sz="1500" b="1" kern="100" dirty="0" err="1">
                  <a:solidFill>
                    <a:srgbClr val="404040"/>
                  </a:solidFill>
                  <a:ea typeface="Aptos" panose="020B0004020202020204" pitchFamily="34" charset="0"/>
                </a:rPr>
                <a:t>inkluzji</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społecznej</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Zrozumienie</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umiejętności</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i</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kwalifikacji</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Usuwanie barier w miejscu pracy</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dirty="0" err="1">
                  <a:solidFill>
                    <a:srgbClr val="404040"/>
                  </a:solidFill>
                  <a:ea typeface="Aptos" panose="020B0004020202020204" pitchFamily="34" charset="0"/>
                </a:rPr>
                <a:t>Tworzenie</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dostępnych</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procesów</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rekrutacji</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Wdrożenie</a:t>
              </a:r>
              <a:r>
                <a:rPr lang="en-US" sz="1500" b="1" kern="100" dirty="0">
                  <a:solidFill>
                    <a:srgbClr val="404040"/>
                  </a:solidFill>
                  <a:ea typeface="Aptos" panose="020B0004020202020204" pitchFamily="34" charset="0"/>
                </a:rPr>
                <a:t> </a:t>
              </a:r>
              <a:r>
                <a:rPr lang="pl-PL" sz="1500" b="1" kern="100" dirty="0">
                  <a:solidFill>
                    <a:srgbClr val="404040"/>
                  </a:solidFill>
                  <a:ea typeface="Aptos" panose="020B0004020202020204" pitchFamily="34" charset="0"/>
                </a:rPr>
                <a:t>pracownika i wsparci</a:t>
              </a:r>
              <a:r>
                <a:rPr lang="en-US" sz="1500" b="1" kern="100" dirty="0">
                  <a:solidFill>
                    <a:srgbClr val="404040"/>
                  </a:solidFill>
                  <a:ea typeface="Aptos" panose="020B0004020202020204" pitchFamily="34" charset="0"/>
                </a:rPr>
                <a:t>e</a:t>
              </a:r>
              <a:r>
                <a:rPr lang="pl-PL" sz="1500" b="1" kern="100" dirty="0">
                  <a:solidFill>
                    <a:srgbClr val="404040"/>
                  </a:solidFill>
                  <a:ea typeface="Aptos" panose="020B0004020202020204" pitchFamily="34" charset="0"/>
                </a:rPr>
                <a:t> w poszczególnych sektorach</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Oferowanie</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szkoleń</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branżowych</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04234" y="7604793"/>
              <a:ext cx="783477" cy="591172"/>
              <a:chOff x="-13529" y="4460811"/>
              <a:chExt cx="885919"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4"/>
              <a:ext cx="707378" cy="591172"/>
              <a:chOff x="61159" y="4460811"/>
              <a:chExt cx="799869"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4117745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895636"/>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395782"/>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67508" y="5636055"/>
            <a:ext cx="2419120" cy="3969324"/>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n-GB" sz="1600" b="0" dirty="0" err="1"/>
              <a:t>Rozpoznanie</a:t>
            </a:r>
            <a:r>
              <a:rPr lang="en-GB" sz="1600" b="0" dirty="0"/>
              <a:t> </a:t>
            </a:r>
            <a:r>
              <a:rPr lang="en-GB" sz="1600" b="0" dirty="0" err="1"/>
              <a:t>umiejętności</a:t>
            </a:r>
            <a:r>
              <a:rPr lang="en-GB" sz="1600" b="0" dirty="0"/>
              <a:t> 
-</a:t>
            </a:r>
            <a:r>
              <a:rPr lang="en-GB" sz="1600" b="0" dirty="0" err="1"/>
              <a:t>ćwiczenie</a:t>
            </a:r>
            <a:r>
              <a:rPr lang="en-GB" sz="1600" b="0" dirty="0"/>
              <a:t> </a:t>
            </a:r>
            <a:r>
              <a:rPr lang="en-GB" sz="1600" b="0" dirty="0" err="1"/>
              <a:t>mapowania</a:t>
            </a:r>
            <a:r>
              <a:rPr lang="en-GB" sz="1600" b="0" dirty="0"/>
              <a:t>	4</a:t>
            </a:r>
          </a:p>
          <a:p>
            <a:pPr>
              <a:spcBef>
                <a:spcPts val="0"/>
              </a:spcBef>
            </a:pPr>
            <a:endParaRPr lang="en-GB" sz="2000" b="0" dirty="0"/>
          </a:p>
          <a:p>
            <a:pPr>
              <a:lnSpc>
                <a:spcPts val="1640"/>
              </a:lnSpc>
              <a:spcBef>
                <a:spcPts val="0"/>
              </a:spcBef>
            </a:pPr>
            <a:r>
              <a:rPr lang="pl-PL" sz="1600" b="0" dirty="0"/>
              <a:t>Współpraca z organizacjami zawodowymi w celu walidacji kwalifikacji</a:t>
            </a:r>
            <a:r>
              <a:rPr lang="en-GB" sz="1600" b="0" dirty="0"/>
              <a:t>	5</a:t>
            </a:r>
          </a:p>
          <a:p>
            <a:pPr>
              <a:spcBef>
                <a:spcPts val="0"/>
              </a:spcBef>
            </a:pPr>
            <a:endParaRPr lang="en-GB" sz="2000" b="0" dirty="0"/>
          </a:p>
          <a:p>
            <a:pPr>
              <a:lnSpc>
                <a:spcPts val="1640"/>
              </a:lnSpc>
              <a:spcBef>
                <a:spcPts val="0"/>
              </a:spcBef>
            </a:pPr>
            <a:r>
              <a:rPr lang="pl-PL" sz="1600" b="0" dirty="0"/>
              <a:t>Wdraża</a:t>
            </a:r>
            <a:r>
              <a:rPr lang="en-US" sz="1600" b="0" dirty="0" err="1"/>
              <a:t>nie</a:t>
            </a:r>
            <a:r>
              <a:rPr lang="en-US" sz="1600" b="0" dirty="0"/>
              <a:t> </a:t>
            </a:r>
            <a:r>
              <a:rPr lang="pl-PL" sz="1600" b="0" dirty="0"/>
              <a:t>praktyczne</a:t>
            </a:r>
            <a:r>
              <a:rPr lang="en-US" sz="1600" b="0" dirty="0"/>
              <a:t>j</a:t>
            </a:r>
            <a:r>
              <a:rPr lang="pl-PL" sz="1600" b="0" dirty="0"/>
              <a:t> oceny w rekrutacji</a:t>
            </a:r>
            <a:r>
              <a:rPr lang="en-GB" sz="1600" b="0" dirty="0"/>
              <a:t>	6</a:t>
            </a:r>
          </a:p>
          <a:p>
            <a:pPr>
              <a:spcBef>
                <a:spcPts val="0"/>
              </a:spcBef>
            </a:pPr>
            <a:endParaRPr lang="en-GB" sz="2000" b="0" dirty="0"/>
          </a:p>
          <a:p>
            <a:pPr>
              <a:lnSpc>
                <a:spcPts val="1640"/>
              </a:lnSpc>
              <a:spcBef>
                <a:spcPts val="0"/>
              </a:spcBef>
            </a:pPr>
            <a:r>
              <a:rPr lang="en-GB" sz="1600" b="0" dirty="0" err="1"/>
              <a:t>Monitorowanie</a:t>
            </a:r>
            <a:r>
              <a:rPr lang="en-GB" sz="1600" b="0" dirty="0"/>
              <a:t>, </a:t>
            </a:r>
            <a:r>
              <a:rPr lang="en-GB" sz="1600" b="0" dirty="0" err="1"/>
              <a:t>wsparcie</a:t>
            </a:r>
            <a:r>
              <a:rPr lang="en-GB" sz="1600" b="0" dirty="0"/>
              <a:t>, 
</a:t>
            </a:r>
            <a:r>
              <a:rPr lang="en-GB" sz="1600" b="0" dirty="0" err="1"/>
              <a:t>i</a:t>
            </a:r>
            <a:r>
              <a:rPr lang="en-GB" sz="1600" b="0" dirty="0"/>
              <a:t> </a:t>
            </a:r>
            <a:r>
              <a:rPr lang="en-GB" sz="1600" b="0" dirty="0" err="1"/>
              <a:t>rozwi</a:t>
            </a:r>
            <a:r>
              <a:rPr lang="pl-PL" sz="1600" b="0" dirty="0" err="1"/>
              <a:t>janie</a:t>
            </a:r>
            <a:r>
              <a:rPr lang="en-GB" sz="1600" b="0" dirty="0"/>
              <a:t>	7</a:t>
            </a:r>
          </a:p>
          <a:p>
            <a:pPr>
              <a:lnSpc>
                <a:spcPts val="1640"/>
              </a:lnSpc>
              <a:spcBef>
                <a:spcPts val="0"/>
              </a:spcBef>
            </a:pPr>
            <a:r>
              <a:rPr lang="en-GB" sz="1600" b="0" dirty="0"/>
              <a:t>	</a:t>
            </a:r>
          </a:p>
          <a:p>
            <a:pPr>
              <a:lnSpc>
                <a:spcPts val="1640"/>
              </a:lnSpc>
              <a:spcBef>
                <a:spcPts val="0"/>
              </a:spcBef>
            </a:pPr>
            <a:endParaRPr lang="en-GB" sz="1600" b="0" dirty="0" smtClean="0"/>
          </a:p>
          <a:p>
            <a:pPr>
              <a:lnSpc>
                <a:spcPts val="1640"/>
              </a:lnSpc>
              <a:spcBef>
                <a:spcPts val="0"/>
              </a:spcBef>
            </a:pPr>
            <a:r>
              <a:rPr lang="pl-PL" sz="1600" b="0" dirty="0" smtClean="0"/>
              <a:t>Organizacje odpowiedzialne za </a:t>
            </a:r>
            <a:r>
              <a:rPr lang="pl-PL" sz="1600" b="0" dirty="0" err="1" smtClean="0"/>
              <a:t>akredytacj</a:t>
            </a:r>
            <a:r>
              <a:rPr lang="en-US" sz="1600" b="0" dirty="0" smtClean="0"/>
              <a:t>ę	8</a:t>
            </a:r>
            <a:endParaRPr lang="pl-PL" sz="1600" b="0" dirty="0" smtClean="0"/>
          </a:p>
          <a:p>
            <a:pPr>
              <a:lnSpc>
                <a:spcPts val="1640"/>
              </a:lnSpc>
              <a:spcBef>
                <a:spcPts val="0"/>
              </a:spcBef>
            </a:pP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613238"/>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400340"/>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7357067"/>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77215" y="8152750"/>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90" name="Freeform 89">
            <a:extLst>
              <a:ext uri="{FF2B5EF4-FFF2-40B4-BE49-F238E27FC236}">
                <a16:creationId xmlns:a16="http://schemas.microsoft.com/office/drawing/2014/main" id="{1555A048-B452-FCFA-C954-4684351BA8D9}"/>
              </a:ext>
            </a:extLst>
          </p:cNvPr>
          <p:cNvSpPr/>
          <p:nvPr/>
        </p:nvSpPr>
        <p:spPr>
          <a:xfrm>
            <a:off x="0" y="3590364"/>
            <a:ext cx="3590365" cy="5745022"/>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sp>
        <p:nvSpPr>
          <p:cNvPr id="91" name="TextBox 90">
            <a:extLst>
              <a:ext uri="{FF2B5EF4-FFF2-40B4-BE49-F238E27FC236}">
                <a16:creationId xmlns:a16="http://schemas.microsoft.com/office/drawing/2014/main" id="{AC18D302-FA15-0F88-1B5F-9E8E8FC4DCF2}"/>
              </a:ext>
            </a:extLst>
          </p:cNvPr>
          <p:cNvSpPr txBox="1"/>
          <p:nvPr/>
        </p:nvSpPr>
        <p:spPr>
          <a:xfrm>
            <a:off x="719946" y="5388114"/>
            <a:ext cx="2493901" cy="1310615"/>
          </a:xfrm>
          <a:prstGeom prst="rect">
            <a:avLst/>
          </a:prstGeom>
          <a:noFill/>
        </p:spPr>
        <p:txBody>
          <a:bodyPr wrap="square">
            <a:spAutoFit/>
          </a:bodyPr>
          <a:lstStyle/>
          <a:p>
            <a:pPr>
              <a:lnSpc>
                <a:spcPts val="1860"/>
              </a:lnSpc>
              <a:buClr>
                <a:srgbClr val="000000"/>
              </a:buClr>
            </a:pPr>
            <a:r>
              <a:rPr lang="pl-PL" sz="1800" dirty="0">
                <a:solidFill>
                  <a:schemeClr val="bg1"/>
                </a:solidFill>
                <a:latin typeface="Calibri" panose="020F0502020204030204" pitchFamily="34" charset="0"/>
                <a:cs typeface="Calibri" panose="020F0502020204030204" pitchFamily="34" charset="0"/>
              </a:rPr>
              <a:t>Na tym etapie ocenimy umiejętności i kwalifikacje uchodźców, aby dopasować je do potrzeb branży.</a:t>
            </a:r>
            <a:endParaRPr lang="en-US" sz="1800" dirty="0">
              <a:solidFill>
                <a:schemeClr val="bg1"/>
              </a:solidFill>
              <a:latin typeface="Calibri" panose="020F0502020204030204" pitchFamily="34" charset="0"/>
              <a:cs typeface="Calibri" panose="020F0502020204030204" pitchFamily="34" charset="0"/>
            </a:endParaRPr>
          </a:p>
        </p:txBody>
      </p:sp>
      <p:grpSp>
        <p:nvGrpSpPr>
          <p:cNvPr id="92" name="Group 91">
            <a:extLst>
              <a:ext uri="{FF2B5EF4-FFF2-40B4-BE49-F238E27FC236}">
                <a16:creationId xmlns:a16="http://schemas.microsoft.com/office/drawing/2014/main" id="{95058A7E-73B7-4349-9111-2739C7CCD678}"/>
              </a:ext>
            </a:extLst>
          </p:cNvPr>
          <p:cNvGrpSpPr/>
          <p:nvPr/>
        </p:nvGrpSpPr>
        <p:grpSpPr>
          <a:xfrm>
            <a:off x="-47471" y="4557185"/>
            <a:ext cx="4288162" cy="564630"/>
            <a:chOff x="-455575" y="2083730"/>
            <a:chExt cx="4442045" cy="794340"/>
          </a:xfrm>
        </p:grpSpPr>
        <p:sp>
          <p:nvSpPr>
            <p:cNvPr id="93" name="Rectangle 92">
              <a:extLst>
                <a:ext uri="{FF2B5EF4-FFF2-40B4-BE49-F238E27FC236}">
                  <a16:creationId xmlns:a16="http://schemas.microsoft.com/office/drawing/2014/main" id="{77AE66F8-4B44-5320-EF67-4E3E97E12183}"/>
                </a:ext>
              </a:extLst>
            </p:cNvPr>
            <p:cNvSpPr/>
            <p:nvPr/>
          </p:nvSpPr>
          <p:spPr>
            <a:xfrm>
              <a:off x="-406400" y="2179441"/>
              <a:ext cx="4391627"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94" name="TextBox 93">
              <a:extLst>
                <a:ext uri="{FF2B5EF4-FFF2-40B4-BE49-F238E27FC236}">
                  <a16:creationId xmlns:a16="http://schemas.microsoft.com/office/drawing/2014/main" id="{06E4AC86-7CF6-BB87-3BBB-487F5B5D414E}"/>
                </a:ext>
              </a:extLst>
            </p:cNvPr>
            <p:cNvSpPr txBox="1"/>
            <p:nvPr/>
          </p:nvSpPr>
          <p:spPr>
            <a:xfrm>
              <a:off x="-455575" y="2083730"/>
              <a:ext cx="4442045" cy="779383"/>
            </a:xfrm>
            <a:prstGeom prst="rect">
              <a:avLst/>
            </a:prstGeom>
            <a:noFill/>
          </p:spPr>
          <p:txBody>
            <a:bodyPr wrap="none" rtlCol="0">
              <a:spAutoFit/>
            </a:bodyPr>
            <a:lstStyle/>
            <a:p>
              <a:r>
                <a:rPr lang="en-US" sz="3000" b="1" dirty="0" err="1">
                  <a:solidFill>
                    <a:schemeClr val="bg1"/>
                  </a:solidFill>
                  <a:latin typeface="Calibri" panose="020F0502020204030204" pitchFamily="34" charset="0"/>
                  <a:cs typeface="Calibri" panose="020F0502020204030204" pitchFamily="34" charset="0"/>
                </a:rPr>
                <a:t>umiejętności</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i</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kwalifikacji</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95" name="Group 94">
            <a:extLst>
              <a:ext uri="{FF2B5EF4-FFF2-40B4-BE49-F238E27FC236}">
                <a16:creationId xmlns:a16="http://schemas.microsoft.com/office/drawing/2014/main" id="{7E658749-0F88-5EBE-5531-4EDA68B999E9}"/>
              </a:ext>
            </a:extLst>
          </p:cNvPr>
          <p:cNvGrpSpPr/>
          <p:nvPr/>
        </p:nvGrpSpPr>
        <p:grpSpPr>
          <a:xfrm>
            <a:off x="0" y="4033757"/>
            <a:ext cx="4765964" cy="553998"/>
            <a:chOff x="-406401" y="2243495"/>
            <a:chExt cx="4936995" cy="779383"/>
          </a:xfrm>
        </p:grpSpPr>
        <p:sp>
          <p:nvSpPr>
            <p:cNvPr id="96" name="Rectangle 95">
              <a:extLst>
                <a:ext uri="{FF2B5EF4-FFF2-40B4-BE49-F238E27FC236}">
                  <a16:creationId xmlns:a16="http://schemas.microsoft.com/office/drawing/2014/main" id="{E0A6C7CA-B362-6F95-5515-C9BD6B78E3A1}"/>
                </a:ext>
              </a:extLst>
            </p:cNvPr>
            <p:cNvSpPr/>
            <p:nvPr/>
          </p:nvSpPr>
          <p:spPr>
            <a:xfrm>
              <a:off x="-406401" y="2322375"/>
              <a:ext cx="4936995"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97" name="TextBox 96">
              <a:extLst>
                <a:ext uri="{FF2B5EF4-FFF2-40B4-BE49-F238E27FC236}">
                  <a16:creationId xmlns:a16="http://schemas.microsoft.com/office/drawing/2014/main" id="{AC6C66E1-9D01-F3EA-45EE-E78C38D3B815}"/>
                </a:ext>
              </a:extLst>
            </p:cNvPr>
            <p:cNvSpPr txBox="1"/>
            <p:nvPr/>
          </p:nvSpPr>
          <p:spPr>
            <a:xfrm>
              <a:off x="201449" y="2243495"/>
              <a:ext cx="4043851"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KROK 01 - </a:t>
              </a:r>
              <a:r>
                <a:rPr lang="en-US" sz="3000" b="1" dirty="0" err="1">
                  <a:solidFill>
                    <a:schemeClr val="bg1"/>
                  </a:solidFill>
                  <a:latin typeface="Calibri" panose="020F0502020204030204" pitchFamily="34" charset="0"/>
                  <a:cs typeface="Calibri" panose="020F0502020204030204" pitchFamily="34" charset="0"/>
                </a:rPr>
                <a:t>Zrozumienie</a:t>
              </a:r>
              <a:r>
                <a:rPr lang="en-US" sz="3000" b="1" dirty="0">
                  <a:solidFill>
                    <a:schemeClr val="bg1"/>
                  </a:solidFill>
                  <a:latin typeface="Calibri" panose="020F0502020204030204" pitchFamily="34" charset="0"/>
                  <a:cs typeface="Calibri" panose="020F0502020204030204" pitchFamily="34" charset="0"/>
                </a:rPr>
                <a:t> </a:t>
              </a:r>
            </a:p>
          </p:txBody>
        </p:sp>
      </p:grpSp>
      <p:grpSp>
        <p:nvGrpSpPr>
          <p:cNvPr id="98" name="Group 97">
            <a:extLst>
              <a:ext uri="{FF2B5EF4-FFF2-40B4-BE49-F238E27FC236}">
                <a16:creationId xmlns:a16="http://schemas.microsoft.com/office/drawing/2014/main" id="{E3C9BBF5-BA60-BB2E-C614-5794A02A2FA9}"/>
              </a:ext>
            </a:extLst>
          </p:cNvPr>
          <p:cNvGrpSpPr/>
          <p:nvPr/>
        </p:nvGrpSpPr>
        <p:grpSpPr>
          <a:xfrm>
            <a:off x="1264023" y="7177275"/>
            <a:ext cx="2403974" cy="3744394"/>
            <a:chOff x="4387351" y="4867570"/>
            <a:chExt cx="581843" cy="906270"/>
          </a:xfrm>
          <a:solidFill>
            <a:schemeClr val="bg1">
              <a:alpha val="20641"/>
            </a:schemeClr>
          </a:solidFill>
        </p:grpSpPr>
        <p:grpSp>
          <p:nvGrpSpPr>
            <p:cNvPr id="99" name="Graphic 7">
              <a:extLst>
                <a:ext uri="{FF2B5EF4-FFF2-40B4-BE49-F238E27FC236}">
                  <a16:creationId xmlns:a16="http://schemas.microsoft.com/office/drawing/2014/main" id="{EAE9E76A-9A62-659C-68C6-3BE6782D2103}"/>
                </a:ext>
              </a:extLst>
            </p:cNvPr>
            <p:cNvGrpSpPr/>
            <p:nvPr/>
          </p:nvGrpSpPr>
          <p:grpSpPr>
            <a:xfrm>
              <a:off x="4388301" y="4867570"/>
              <a:ext cx="580893" cy="324279"/>
              <a:chOff x="4388301" y="4867570"/>
              <a:chExt cx="580893" cy="324279"/>
            </a:xfrm>
            <a:grpFill/>
          </p:grpSpPr>
          <p:sp>
            <p:nvSpPr>
              <p:cNvPr id="104" name="Freeform 103">
                <a:extLst>
                  <a:ext uri="{FF2B5EF4-FFF2-40B4-BE49-F238E27FC236}">
                    <a16:creationId xmlns:a16="http://schemas.microsoft.com/office/drawing/2014/main" id="{FCF5BCCF-2898-F308-E728-BEB299653A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18BFF7CB-595A-84C3-A1E6-BE16F19796B1}"/>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00" name="Freeform 99">
              <a:extLst>
                <a:ext uri="{FF2B5EF4-FFF2-40B4-BE49-F238E27FC236}">
                  <a16:creationId xmlns:a16="http://schemas.microsoft.com/office/drawing/2014/main" id="{6792BB71-2318-6FB6-F231-438681A16D0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101" name="Graphic 7">
              <a:extLst>
                <a:ext uri="{FF2B5EF4-FFF2-40B4-BE49-F238E27FC236}">
                  <a16:creationId xmlns:a16="http://schemas.microsoft.com/office/drawing/2014/main" id="{D044CFFD-FE1A-F23F-5264-B16711268036}"/>
                </a:ext>
              </a:extLst>
            </p:cNvPr>
            <p:cNvGrpSpPr/>
            <p:nvPr/>
          </p:nvGrpSpPr>
          <p:grpSpPr>
            <a:xfrm>
              <a:off x="4387351" y="5189947"/>
              <a:ext cx="580893" cy="583893"/>
              <a:chOff x="4387351" y="5189947"/>
              <a:chExt cx="580893" cy="583893"/>
            </a:xfrm>
            <a:grpFill/>
          </p:grpSpPr>
          <p:sp>
            <p:nvSpPr>
              <p:cNvPr id="102" name="Freeform 101">
                <a:extLst>
                  <a:ext uri="{FF2B5EF4-FFF2-40B4-BE49-F238E27FC236}">
                    <a16:creationId xmlns:a16="http://schemas.microsoft.com/office/drawing/2014/main" id="{BEDD7CAF-51C6-AA1F-9FF9-F27202F8F0A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1ED94843-82C4-1290-1084-1520C9B25EE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grpSp>
        <p:nvGrpSpPr>
          <p:cNvPr id="42" name="Group 84">
            <a:extLst>
              <a:ext uri="{FF2B5EF4-FFF2-40B4-BE49-F238E27FC236}">
                <a16:creationId xmlns:a16="http://schemas.microsoft.com/office/drawing/2014/main" id="{5CB85A68-CBD3-1292-E414-534C67644E17}"/>
              </a:ext>
            </a:extLst>
          </p:cNvPr>
          <p:cNvGrpSpPr/>
          <p:nvPr/>
        </p:nvGrpSpPr>
        <p:grpSpPr>
          <a:xfrm>
            <a:off x="3485510" y="9065284"/>
            <a:ext cx="1291994" cy="533005"/>
            <a:chOff x="3604437" y="5408752"/>
            <a:chExt cx="1291994" cy="533005"/>
          </a:xfrm>
        </p:grpSpPr>
        <p:cxnSp>
          <p:nvCxnSpPr>
            <p:cNvPr id="43"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4"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46"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smtClean="0">
                    <a:solidFill>
                      <a:schemeClr val="bg1"/>
                    </a:solidFill>
                    <a:latin typeface="Calibri" panose="020F0502020204030204" pitchFamily="34" charset="0"/>
                    <a:ea typeface="Calibri" panose="020F0502020204030204" pitchFamily="34" charset="0"/>
                  </a:rPr>
                  <a:t>05</a:t>
                </a:r>
                <a:endParaRPr lang="en-US" sz="2600" b="1" dirty="0">
                  <a:solidFill>
                    <a:schemeClr val="bg1"/>
                  </a:solidFill>
                  <a:latin typeface="Calibri" panose="020F0502020204030204" pitchFamily="34" charset="0"/>
                  <a:ea typeface="Calibri" panose="020F0502020204030204" pitchFamily="34" charset="0"/>
                </a:endParaRP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409393" y="3181697"/>
            <a:ext cx="1629716" cy="1041721"/>
          </a:xfrm>
        </p:spPr>
        <p:txBody>
          <a:bodyPr numCol="1"/>
          <a:lstStyle/>
          <a:p>
            <a:pPr>
              <a:lnSpc>
                <a:spcPts val="1580"/>
              </a:lnSpc>
            </a:pPr>
            <a:r>
              <a:rPr lang="pl-PL" sz="1800" b="1" dirty="0"/>
              <a:t>Zidentyfikuj odpowiednie umiejętności i role</a:t>
            </a:r>
            <a:endParaRPr lang="en-GB" sz="1800" dirty="0"/>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84646" y="2484927"/>
            <a:ext cx="4652920" cy="428623"/>
          </a:xfrm>
        </p:spPr>
        <p:txBody>
          <a:bodyPr/>
          <a:lstStyle/>
          <a:p>
            <a:pPr>
              <a:lnSpc>
                <a:spcPts val="2340"/>
              </a:lnSpc>
              <a:spcBef>
                <a:spcPts val="0"/>
              </a:spcBef>
            </a:pPr>
            <a:r>
              <a:rPr lang="en-GB" sz="2200" dirty="0" err="1">
                <a:solidFill>
                  <a:srgbClr val="EF3E23"/>
                </a:solidFill>
              </a:rPr>
              <a:t>Przeprowadź</a:t>
            </a:r>
            <a:r>
              <a:rPr lang="en-GB" sz="2200" dirty="0">
                <a:solidFill>
                  <a:srgbClr val="EF3E23"/>
                </a:solidFill>
              </a:rPr>
              <a:t> </a:t>
            </a:r>
            <a:r>
              <a:rPr lang="en-GB" sz="2200" dirty="0" err="1">
                <a:solidFill>
                  <a:srgbClr val="EF3E23"/>
                </a:solidFill>
              </a:rPr>
              <a:t>ćwiczenie</a:t>
            </a:r>
            <a:r>
              <a:rPr lang="en-GB" sz="2200" dirty="0">
                <a:solidFill>
                  <a:srgbClr val="EF3E23"/>
                </a:solidFill>
              </a:rPr>
              <a:t> </a:t>
            </a:r>
            <a:r>
              <a:rPr lang="en-GB" sz="2200" dirty="0" err="1">
                <a:solidFill>
                  <a:srgbClr val="EF3E23"/>
                </a:solidFill>
              </a:rPr>
              <a:t>mapowania</a:t>
            </a:r>
            <a:r>
              <a:rPr lang="en-GB" sz="2200" dirty="0">
                <a:solidFill>
                  <a:srgbClr val="EF3E23"/>
                </a:solidFill>
              </a:rPr>
              <a:t> </a:t>
            </a:r>
            <a:r>
              <a:rPr lang="en-GB" sz="2200" dirty="0" err="1">
                <a:solidFill>
                  <a:srgbClr val="EF3E23"/>
                </a:solidFill>
              </a:rPr>
              <a:t>umiejętności</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39757" y="2632442"/>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95306" y="2369539"/>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282178" y="3181697"/>
            <a:ext cx="3819646"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en-GB" sz="1400" b="1" i="1" dirty="0" err="1"/>
              <a:t>Przedstaw</a:t>
            </a:r>
            <a:r>
              <a:rPr lang="en-GB" sz="1400" b="1" i="1" dirty="0"/>
              <a:t> </a:t>
            </a:r>
            <a:r>
              <a:rPr lang="en-GB" sz="1400" b="1" i="1" dirty="0" err="1"/>
              <a:t>podstawowe</a:t>
            </a:r>
            <a:r>
              <a:rPr lang="en-GB" sz="1400" b="1" i="1" dirty="0"/>
              <a:t> role </a:t>
            </a:r>
            <a:r>
              <a:rPr lang="en-GB" sz="1400" b="1" i="1" dirty="0" err="1"/>
              <a:t>budowlane</a:t>
            </a:r>
            <a:r>
              <a:rPr lang="en-GB" sz="1400" b="1" i="1" dirty="0"/>
              <a:t>: </a:t>
            </a:r>
          </a:p>
          <a:p>
            <a:pPr>
              <a:buClr>
                <a:srgbClr val="5DC7D0"/>
              </a:buClr>
            </a:pPr>
            <a:endParaRPr lang="en-GB" sz="1400" b="1" i="1" dirty="0"/>
          </a:p>
          <a:p>
            <a:pPr marL="171450" indent="-171450">
              <a:buClr>
                <a:srgbClr val="5DC7D0"/>
              </a:buClr>
              <a:buFont typeface="Arial" panose="020B0604020202020204" pitchFamily="34" charset="0"/>
              <a:buChar char="•"/>
            </a:pPr>
            <a:r>
              <a:rPr lang="pl-PL" sz="1250" dirty="0"/>
              <a:t>Umiejętności techniczne: murarstwo, stolarstwo, spawanie, hydraulika, prace elektryczne.
Inżynieria i zarządzanie projektami: inżynieria lądowa, nadzór nad budową, zaopatrzenie, budżetowanie.
Zgodność z przepisami i normami bezpieczeństwa i higieny pracy: </a:t>
            </a:r>
            <a:r>
              <a:rPr lang="en-US" sz="1250" dirty="0"/>
              <a:t>z</a:t>
            </a:r>
            <a:r>
              <a:rPr lang="pl-PL" sz="1250" dirty="0" err="1"/>
              <a:t>najomość</a:t>
            </a:r>
            <a:r>
              <a:rPr lang="pl-PL" sz="1250" dirty="0"/>
              <a:t> przepisów i norm bezpieczeństwa</a:t>
            </a:r>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154856" y="3133470"/>
            <a:ext cx="0" cy="194454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EAD533E8-CCDC-7F12-B9A1-8C7F8F1F2EFD}"/>
              </a:ext>
            </a:extLst>
          </p:cNvPr>
          <p:cNvSpPr txBox="1">
            <a:spLocks/>
          </p:cNvSpPr>
          <p:nvPr/>
        </p:nvSpPr>
        <p:spPr>
          <a:xfrm>
            <a:off x="1411322" y="5543921"/>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Projektowanie i wdrażanie narzędzi do gromadzenia danych</a:t>
            </a:r>
            <a:endParaRPr lang="en-GB" sz="1800" dirty="0"/>
          </a:p>
        </p:txBody>
      </p:sp>
      <p:sp>
        <p:nvSpPr>
          <p:cNvPr id="29" name="Text Placeholder 3">
            <a:extLst>
              <a:ext uri="{FF2B5EF4-FFF2-40B4-BE49-F238E27FC236}">
                <a16:creationId xmlns:a16="http://schemas.microsoft.com/office/drawing/2014/main" id="{F21A512A-5334-1FAB-8782-9A1870D24660}"/>
              </a:ext>
            </a:extLst>
          </p:cNvPr>
          <p:cNvSpPr txBox="1">
            <a:spLocks/>
          </p:cNvSpPr>
          <p:nvPr/>
        </p:nvSpPr>
        <p:spPr>
          <a:xfrm>
            <a:off x="3286036" y="5330352"/>
            <a:ext cx="3941180"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en-US" sz="1250" dirty="0" err="1">
                <a:latin typeface="Calibri"/>
                <a:ea typeface="Open Sans"/>
                <a:cs typeface="Calibri"/>
              </a:rPr>
              <a:t>Przeprowadź</a:t>
            </a:r>
            <a:r>
              <a:rPr lang="en-US" sz="1250" dirty="0">
                <a:latin typeface="Calibri"/>
                <a:ea typeface="Open Sans"/>
                <a:cs typeface="Calibri"/>
              </a:rPr>
              <a:t>:</a:t>
            </a:r>
          </a:p>
          <a:p>
            <a:pPr marL="285750" indent="-285750">
              <a:buClr>
                <a:srgbClr val="5DC7D0"/>
              </a:buClr>
              <a:buFont typeface="Arial" panose="020B0604020202020204" pitchFamily="34" charset="0"/>
              <a:buChar char="•"/>
            </a:pPr>
            <a:r>
              <a:rPr lang="pl-PL" sz="1250" dirty="0">
                <a:latin typeface="Calibri"/>
                <a:ea typeface="Open Sans"/>
                <a:cs typeface="Calibri"/>
              </a:rPr>
              <a:t>Ankiety samooceny: </a:t>
            </a:r>
            <a:r>
              <a:rPr lang="en-US" sz="1250" dirty="0">
                <a:latin typeface="Calibri"/>
                <a:ea typeface="Open Sans"/>
                <a:cs typeface="Calibri"/>
              </a:rPr>
              <a:t>o</a:t>
            </a:r>
            <a:r>
              <a:rPr lang="pl-PL" sz="1250" dirty="0">
                <a:latin typeface="Calibri"/>
                <a:ea typeface="Open Sans"/>
                <a:cs typeface="Calibri"/>
              </a:rPr>
              <a:t>pracuj kwestionariusz do </a:t>
            </a:r>
            <a:r>
              <a:rPr lang="en-US" sz="1250" dirty="0" err="1">
                <a:latin typeface="Calibri"/>
                <a:ea typeface="Open Sans"/>
                <a:cs typeface="Calibri"/>
              </a:rPr>
              <a:t>potwierdzenia</a:t>
            </a:r>
            <a:r>
              <a:rPr lang="pl-PL" sz="1250" dirty="0">
                <a:latin typeface="Calibri"/>
                <a:ea typeface="Open Sans"/>
                <a:cs typeface="Calibri"/>
              </a:rPr>
              <a:t> </a:t>
            </a:r>
            <a:r>
              <a:rPr lang="en-US" sz="1250" dirty="0" err="1">
                <a:latin typeface="Calibri"/>
                <a:ea typeface="Open Sans"/>
                <a:cs typeface="Calibri"/>
              </a:rPr>
              <a:t>kwalifikacji</a:t>
            </a:r>
            <a:r>
              <a:rPr lang="en-US" sz="1250" dirty="0">
                <a:latin typeface="Calibri"/>
                <a:ea typeface="Open Sans"/>
                <a:cs typeface="Calibri"/>
              </a:rPr>
              <a:t> </a:t>
            </a:r>
            <a:r>
              <a:rPr lang="pl-PL" sz="1250" dirty="0">
                <a:latin typeface="Calibri"/>
                <a:ea typeface="Open Sans"/>
                <a:cs typeface="Calibri"/>
              </a:rPr>
              <a:t>uchodźców. </a:t>
            </a:r>
            <a:endParaRPr lang="en-US" sz="1250" dirty="0">
              <a:latin typeface="Calibri"/>
              <a:ea typeface="Open Sans"/>
              <a:cs typeface="Calibri"/>
            </a:endParaRPr>
          </a:p>
          <a:p>
            <a:pPr marL="285750" indent="-285750">
              <a:buClr>
                <a:srgbClr val="5DC7D0"/>
              </a:buClr>
              <a:buFont typeface="Arial" panose="020B0604020202020204" pitchFamily="34" charset="0"/>
              <a:buChar char="•"/>
            </a:pPr>
            <a:r>
              <a:rPr lang="pl-PL" sz="1250" dirty="0">
                <a:latin typeface="Calibri"/>
                <a:ea typeface="Open Sans"/>
                <a:cs typeface="Calibri"/>
              </a:rPr>
              <a:t>Ustrukturyzowane wywiady: Przeprowadzaj rozmowy jeden na jeden, aby lepiej zrozumieć praktyczne doświadczenie.</a:t>
            </a:r>
            <a:endParaRPr lang="en-US" sz="1250" dirty="0">
              <a:latin typeface="Calibri"/>
              <a:ea typeface="Open Sans"/>
              <a:cs typeface="Calibri"/>
            </a:endParaRPr>
          </a:p>
          <a:p>
            <a:pPr>
              <a:buClr>
                <a:srgbClr val="5DC7D0"/>
              </a:buClr>
            </a:pPr>
            <a:r>
              <a:rPr lang="en-US" sz="1250" dirty="0" err="1">
                <a:latin typeface="Calibri"/>
                <a:ea typeface="Open Sans"/>
                <a:cs typeface="Calibri"/>
              </a:rPr>
              <a:t>Poznaj</a:t>
            </a:r>
            <a:r>
              <a:rPr lang="en-US" sz="1250" dirty="0">
                <a:latin typeface="Calibri"/>
                <a:ea typeface="Open Sans"/>
                <a:cs typeface="Calibri"/>
              </a:rPr>
              <a:t>:</a:t>
            </a:r>
          </a:p>
          <a:p>
            <a:pPr marL="285750" indent="-285750">
              <a:buClr>
                <a:srgbClr val="5DC7D0"/>
              </a:buClr>
              <a:buFont typeface="Arial" panose="020B0604020202020204" pitchFamily="34" charset="0"/>
              <a:buChar char="•"/>
            </a:pPr>
            <a:r>
              <a:rPr lang="en-US" sz="1250" dirty="0">
                <a:latin typeface="Calibri"/>
                <a:ea typeface="Open Sans"/>
                <a:cs typeface="Calibri"/>
              </a:rPr>
              <a:t>P</a:t>
            </a:r>
            <a:r>
              <a:rPr lang="pl-PL" sz="1250" dirty="0" err="1">
                <a:latin typeface="Calibri"/>
                <a:ea typeface="Open Sans"/>
                <a:cs typeface="Calibri"/>
              </a:rPr>
              <a:t>oprzednie</a:t>
            </a:r>
            <a:r>
              <a:rPr lang="pl-PL" sz="1250" dirty="0">
                <a:latin typeface="Calibri"/>
                <a:ea typeface="Open Sans"/>
                <a:cs typeface="Calibri"/>
              </a:rPr>
              <a:t> stanowiska, lata doświadczenia, certyfikaty.
Umiejętności techniczne i poziomy zaawansowania.
Gotowość do odbycia szkolenia lub certyfikacji.</a:t>
            </a:r>
            <a:endParaRPr lang="en-US" sz="1250" dirty="0">
              <a:latin typeface="Calibri"/>
              <a:ea typeface="Open Sans"/>
              <a:cs typeface="Calibri"/>
            </a:endParaRPr>
          </a:p>
          <a:p>
            <a:pPr>
              <a:buClr>
                <a:srgbClr val="5DC7D0"/>
              </a:buClr>
            </a:pPr>
            <a:r>
              <a:rPr lang="pl-PL" sz="1250" dirty="0">
                <a:latin typeface="Calibri"/>
                <a:ea typeface="Open Sans"/>
                <a:cs typeface="Calibri"/>
              </a:rPr>
              <a:t>Gromad</a:t>
            </a:r>
            <a:r>
              <a:rPr lang="en-US" sz="1250" dirty="0">
                <a:latin typeface="Calibri"/>
                <a:ea typeface="Open Sans"/>
                <a:cs typeface="Calibri"/>
              </a:rPr>
              <a:t>ź:</a:t>
            </a:r>
          </a:p>
          <a:p>
            <a:pPr marL="285750" indent="-285750">
              <a:buClr>
                <a:srgbClr val="5DC7D0"/>
              </a:buClr>
              <a:buFont typeface="Arial" panose="020B0604020202020204" pitchFamily="34" charset="0"/>
              <a:buChar char="•"/>
            </a:pPr>
            <a:r>
              <a:rPr lang="pl-PL" sz="1250" dirty="0">
                <a:latin typeface="Calibri"/>
                <a:ea typeface="Open Sans"/>
                <a:cs typeface="Calibri"/>
              </a:rPr>
              <a:t> </a:t>
            </a:r>
            <a:r>
              <a:rPr lang="pl-PL" sz="1250" dirty="0" err="1">
                <a:latin typeface="Calibri"/>
                <a:ea typeface="Open Sans"/>
                <a:cs typeface="Calibri"/>
              </a:rPr>
              <a:t>informacj</a:t>
            </a:r>
            <a:r>
              <a:rPr lang="en-US" sz="1250" dirty="0">
                <a:latin typeface="Calibri"/>
                <a:ea typeface="Open Sans"/>
                <a:cs typeface="Calibri"/>
              </a:rPr>
              <a:t>e</a:t>
            </a:r>
            <a:r>
              <a:rPr lang="pl-PL" sz="1250" dirty="0">
                <a:latin typeface="Calibri"/>
                <a:ea typeface="Open Sans"/>
                <a:cs typeface="Calibri"/>
              </a:rPr>
              <a:t> od firm budowlanych na temat kluczowych wymaganych umiejętności</a:t>
            </a:r>
            <a:endParaRPr lang="en-GB" dirty="0"/>
          </a:p>
        </p:txBody>
      </p:sp>
      <p:cxnSp>
        <p:nvCxnSpPr>
          <p:cNvPr id="37" name="Straight Connector 36">
            <a:extLst>
              <a:ext uri="{FF2B5EF4-FFF2-40B4-BE49-F238E27FC236}">
                <a16:creationId xmlns:a16="http://schemas.microsoft.com/office/drawing/2014/main" id="{78CF53CE-573D-88EF-E255-C2522C8ACF2B}"/>
              </a:ext>
            </a:extLst>
          </p:cNvPr>
          <p:cNvCxnSpPr>
            <a:cxnSpLocks/>
          </p:cNvCxnSpPr>
          <p:nvPr/>
        </p:nvCxnSpPr>
        <p:spPr>
          <a:xfrm>
            <a:off x="3156785" y="5495694"/>
            <a:ext cx="0" cy="203521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C849D1E5-BD1F-C347-DA96-A0DD5BAB3A3A}"/>
              </a:ext>
            </a:extLst>
          </p:cNvPr>
          <p:cNvSpPr txBox="1">
            <a:spLocks/>
          </p:cNvSpPr>
          <p:nvPr/>
        </p:nvSpPr>
        <p:spPr>
          <a:xfrm>
            <a:off x="1413251" y="8255269"/>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err="1"/>
              <a:t>Opracuj</a:t>
            </a:r>
            <a:r>
              <a:rPr lang="en-GB" sz="1800" b="1" dirty="0"/>
              <a:t> </a:t>
            </a:r>
            <a:r>
              <a:rPr lang="en-GB" sz="1800" b="1" dirty="0" err="1"/>
              <a:t>matrycę</a:t>
            </a:r>
            <a:r>
              <a:rPr lang="en-GB" sz="1800" b="1" dirty="0"/>
              <a:t> </a:t>
            </a:r>
            <a:r>
              <a:rPr lang="en-GB" sz="1800" b="1" dirty="0" err="1"/>
              <a:t>umiejętności</a:t>
            </a:r>
            <a:endParaRPr lang="en-GB" sz="1800" dirty="0"/>
          </a:p>
        </p:txBody>
      </p:sp>
      <p:sp>
        <p:nvSpPr>
          <p:cNvPr id="49" name="Text Placeholder 3">
            <a:extLst>
              <a:ext uri="{FF2B5EF4-FFF2-40B4-BE49-F238E27FC236}">
                <a16:creationId xmlns:a16="http://schemas.microsoft.com/office/drawing/2014/main" id="{054C737A-10A9-B69C-EC09-15FF131D5907}"/>
              </a:ext>
            </a:extLst>
          </p:cNvPr>
          <p:cNvSpPr txBox="1">
            <a:spLocks/>
          </p:cNvSpPr>
          <p:nvPr/>
        </p:nvSpPr>
        <p:spPr>
          <a:xfrm>
            <a:off x="3286036" y="8255269"/>
            <a:ext cx="3819646" cy="139474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Utwórz ustrukturyzowaną bazę danych umiejętności, aby udokumentować wyniki.
Użyj kategoryzacji (np. zaawansowany, średniozaawansowany, początkujący), aby podkreślić poziomy wiedzy.
Zidentyfikuj luki w umiejętnościach, aby opracować ukierunkowane programy szkoleniowe</a:t>
            </a:r>
            <a:endParaRPr lang="en-GB" sz="1250" dirty="0"/>
          </a:p>
        </p:txBody>
      </p:sp>
      <p:cxnSp>
        <p:nvCxnSpPr>
          <p:cNvPr id="50" name="Straight Connector 49">
            <a:extLst>
              <a:ext uri="{FF2B5EF4-FFF2-40B4-BE49-F238E27FC236}">
                <a16:creationId xmlns:a16="http://schemas.microsoft.com/office/drawing/2014/main" id="{B4A47D2A-3E0B-18A8-14A0-B0F6F3018BC7}"/>
              </a:ext>
            </a:extLst>
          </p:cNvPr>
          <p:cNvCxnSpPr>
            <a:cxnSpLocks/>
          </p:cNvCxnSpPr>
          <p:nvPr/>
        </p:nvCxnSpPr>
        <p:spPr>
          <a:xfrm>
            <a:off x="3158714" y="8207042"/>
            <a:ext cx="0" cy="122498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74" name="Graphic 71">
            <a:extLst>
              <a:ext uri="{FF2B5EF4-FFF2-40B4-BE49-F238E27FC236}">
                <a16:creationId xmlns:a16="http://schemas.microsoft.com/office/drawing/2014/main" id="{03922096-CCC2-5C7E-1C3E-C0DE62A7A229}"/>
              </a:ext>
            </a:extLst>
          </p:cNvPr>
          <p:cNvGrpSpPr/>
          <p:nvPr/>
        </p:nvGrpSpPr>
        <p:grpSpPr>
          <a:xfrm>
            <a:off x="1059525" y="9254963"/>
            <a:ext cx="972965" cy="972962"/>
            <a:chOff x="2222728" y="8569095"/>
            <a:chExt cx="348908" cy="348907"/>
          </a:xfrm>
          <a:solidFill>
            <a:srgbClr val="404040"/>
          </a:solidFill>
        </p:grpSpPr>
        <p:sp>
          <p:nvSpPr>
            <p:cNvPr id="75" name="Freeform 74">
              <a:extLst>
                <a:ext uri="{FF2B5EF4-FFF2-40B4-BE49-F238E27FC236}">
                  <a16:creationId xmlns:a16="http://schemas.microsoft.com/office/drawing/2014/main" id="{818FA6EA-D6F9-6B26-11AD-5DF53EF20C56}"/>
                </a:ext>
              </a:extLst>
            </p:cNvPr>
            <p:cNvSpPr/>
            <p:nvPr/>
          </p:nvSpPr>
          <p:spPr>
            <a:xfrm>
              <a:off x="2232864" y="8577631"/>
              <a:ext cx="50148" cy="221401"/>
            </a:xfrm>
            <a:custGeom>
              <a:avLst/>
              <a:gdLst>
                <a:gd name="connsiteX0" fmla="*/ 0 w 50148"/>
                <a:gd name="connsiteY0" fmla="*/ 25074 h 221401"/>
                <a:gd name="connsiteX1" fmla="*/ 25074 w 50148"/>
                <a:gd name="connsiteY1" fmla="*/ 0 h 221401"/>
                <a:gd name="connsiteX2" fmla="*/ 50149 w 50148"/>
                <a:gd name="connsiteY2" fmla="*/ 0 h 221401"/>
                <a:gd name="connsiteX3" fmla="*/ 50149 w 50148"/>
                <a:gd name="connsiteY3" fmla="*/ 210732 h 221401"/>
                <a:gd name="connsiteX4" fmla="*/ 25074 w 50148"/>
                <a:gd name="connsiteY4" fmla="*/ 210732 h 221401"/>
                <a:gd name="connsiteX5" fmla="*/ 0 w 50148"/>
                <a:gd name="connsiteY5" fmla="*/ 221402 h 221401"/>
                <a:gd name="connsiteX6" fmla="*/ 0 w 50148"/>
                <a:gd name="connsiteY6" fmla="*/ 25074 h 221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48" h="221401">
                  <a:moveTo>
                    <a:pt x="0" y="25074"/>
                  </a:moveTo>
                  <a:cubicBezTo>
                    <a:pt x="0" y="11203"/>
                    <a:pt x="11203" y="0"/>
                    <a:pt x="25074" y="0"/>
                  </a:cubicBezTo>
                  <a:lnTo>
                    <a:pt x="50149" y="0"/>
                  </a:lnTo>
                  <a:lnTo>
                    <a:pt x="50149" y="210732"/>
                  </a:lnTo>
                  <a:lnTo>
                    <a:pt x="25074" y="210732"/>
                  </a:lnTo>
                  <a:cubicBezTo>
                    <a:pt x="15471" y="210732"/>
                    <a:pt x="6402" y="215000"/>
                    <a:pt x="0" y="221402"/>
                  </a:cubicBezTo>
                  <a:lnTo>
                    <a:pt x="0" y="25074"/>
                  </a:lnTo>
                  <a:close/>
                </a:path>
              </a:pathLst>
            </a:custGeom>
            <a:solidFill>
              <a:srgbClr val="EF3E23"/>
            </a:solidFill>
            <a:ln w="5331" cap="flat">
              <a:noFill/>
              <a:prstDash val="solid"/>
              <a:miter/>
            </a:ln>
          </p:spPr>
          <p:txBody>
            <a:bodyPr rtlCol="0" anchor="ctr"/>
            <a:lstStyle/>
            <a:p>
              <a:endParaRPr lang="en-US"/>
            </a:p>
          </p:txBody>
        </p:sp>
        <p:grpSp>
          <p:nvGrpSpPr>
            <p:cNvPr id="76" name="Graphic 71">
              <a:extLst>
                <a:ext uri="{FF2B5EF4-FFF2-40B4-BE49-F238E27FC236}">
                  <a16:creationId xmlns:a16="http://schemas.microsoft.com/office/drawing/2014/main" id="{A88160B1-9807-1556-1F9B-C7649AE28225}"/>
                </a:ext>
              </a:extLst>
            </p:cNvPr>
            <p:cNvGrpSpPr/>
            <p:nvPr/>
          </p:nvGrpSpPr>
          <p:grpSpPr>
            <a:xfrm>
              <a:off x="2222728" y="8569095"/>
              <a:ext cx="348908" cy="348907"/>
              <a:chOff x="2222728" y="8569095"/>
              <a:chExt cx="348908" cy="348907"/>
            </a:xfrm>
            <a:grpFill/>
          </p:grpSpPr>
          <p:grpSp>
            <p:nvGrpSpPr>
              <p:cNvPr id="77" name="Graphic 71">
                <a:extLst>
                  <a:ext uri="{FF2B5EF4-FFF2-40B4-BE49-F238E27FC236}">
                    <a16:creationId xmlns:a16="http://schemas.microsoft.com/office/drawing/2014/main" id="{338254D2-BE34-65D7-0A4B-BFA2A2B5DCF8}"/>
                  </a:ext>
                </a:extLst>
              </p:cNvPr>
              <p:cNvGrpSpPr/>
              <p:nvPr/>
            </p:nvGrpSpPr>
            <p:grpSpPr>
              <a:xfrm>
                <a:off x="2222728" y="8569095"/>
                <a:ext cx="348908" cy="348907"/>
                <a:chOff x="2222728" y="8569095"/>
                <a:chExt cx="348908" cy="348907"/>
              </a:xfrm>
              <a:grpFill/>
            </p:grpSpPr>
            <p:sp>
              <p:nvSpPr>
                <p:cNvPr id="78" name="Freeform 77">
                  <a:extLst>
                    <a:ext uri="{FF2B5EF4-FFF2-40B4-BE49-F238E27FC236}">
                      <a16:creationId xmlns:a16="http://schemas.microsoft.com/office/drawing/2014/main" id="{CCB855C2-35F9-110D-00A7-4AB8D93C46C4}"/>
                    </a:ext>
                  </a:extLst>
                </p:cNvPr>
                <p:cNvSpPr/>
                <p:nvPr/>
              </p:nvSpPr>
              <p:spPr>
                <a:xfrm>
                  <a:off x="2443063" y="8745150"/>
                  <a:ext cx="68287" cy="79491"/>
                </a:xfrm>
                <a:custGeom>
                  <a:avLst/>
                  <a:gdLst>
                    <a:gd name="connsiteX0" fmla="*/ 63486 w 68287"/>
                    <a:gd name="connsiteY0" fmla="*/ 79491 h 79491"/>
                    <a:gd name="connsiteX1" fmla="*/ 0 w 68287"/>
                    <a:gd name="connsiteY1" fmla="*/ 79491 h 79491"/>
                    <a:gd name="connsiteX2" fmla="*/ 0 w 68287"/>
                    <a:gd name="connsiteY2" fmla="*/ 69888 h 79491"/>
                    <a:gd name="connsiteX3" fmla="*/ 58685 w 68287"/>
                    <a:gd name="connsiteY3" fmla="*/ 69888 h 79491"/>
                    <a:gd name="connsiteX4" fmla="*/ 58685 w 68287"/>
                    <a:gd name="connsiteY4" fmla="*/ 9603 h 79491"/>
                    <a:gd name="connsiteX5" fmla="*/ 32010 w 68287"/>
                    <a:gd name="connsiteY5" fmla="*/ 9603 h 79491"/>
                    <a:gd name="connsiteX6" fmla="*/ 32010 w 68287"/>
                    <a:gd name="connsiteY6" fmla="*/ 0 h 79491"/>
                    <a:gd name="connsiteX7" fmla="*/ 63486 w 68287"/>
                    <a:gd name="connsiteY7" fmla="*/ 0 h 79491"/>
                    <a:gd name="connsiteX8" fmla="*/ 68288 w 68287"/>
                    <a:gd name="connsiteY8" fmla="*/ 4801 h 79491"/>
                    <a:gd name="connsiteX9" fmla="*/ 68288 w 68287"/>
                    <a:gd name="connsiteY9" fmla="*/ 74690 h 79491"/>
                    <a:gd name="connsiteX10" fmla="*/ 63486 w 68287"/>
                    <a:gd name="connsiteY10" fmla="*/ 79491 h 79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287" h="79491">
                      <a:moveTo>
                        <a:pt x="63486" y="79491"/>
                      </a:moveTo>
                      <a:lnTo>
                        <a:pt x="0" y="79491"/>
                      </a:lnTo>
                      <a:lnTo>
                        <a:pt x="0" y="69888"/>
                      </a:lnTo>
                      <a:lnTo>
                        <a:pt x="58685" y="69888"/>
                      </a:lnTo>
                      <a:lnTo>
                        <a:pt x="58685" y="9603"/>
                      </a:lnTo>
                      <a:lnTo>
                        <a:pt x="32010" y="9603"/>
                      </a:lnTo>
                      <a:lnTo>
                        <a:pt x="32010" y="0"/>
                      </a:lnTo>
                      <a:lnTo>
                        <a:pt x="63486" y="0"/>
                      </a:lnTo>
                      <a:cubicBezTo>
                        <a:pt x="66154" y="0"/>
                        <a:pt x="68288" y="2134"/>
                        <a:pt x="68288" y="4801"/>
                      </a:cubicBezTo>
                      <a:lnTo>
                        <a:pt x="68288" y="74690"/>
                      </a:lnTo>
                      <a:cubicBezTo>
                        <a:pt x="68288" y="77357"/>
                        <a:pt x="66154" y="79491"/>
                        <a:pt x="63486" y="79491"/>
                      </a:cubicBezTo>
                      <a:close/>
                    </a:path>
                  </a:pathLst>
                </a:custGeom>
                <a:grpFill/>
                <a:ln w="5331"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01946BCB-AB3B-728F-52AA-350091019C99}"/>
                    </a:ext>
                  </a:extLst>
                </p:cNvPr>
                <p:cNvSpPr/>
                <p:nvPr/>
              </p:nvSpPr>
              <p:spPr>
                <a:xfrm>
                  <a:off x="2378509" y="8745150"/>
                  <a:ext cx="75223" cy="79491"/>
                </a:xfrm>
                <a:custGeom>
                  <a:avLst/>
                  <a:gdLst>
                    <a:gd name="connsiteX0" fmla="*/ 42680 w 75223"/>
                    <a:gd name="connsiteY0" fmla="*/ 79491 h 79491"/>
                    <a:gd name="connsiteX1" fmla="*/ 4801 w 75223"/>
                    <a:gd name="connsiteY1" fmla="*/ 79491 h 79491"/>
                    <a:gd name="connsiteX2" fmla="*/ 0 w 75223"/>
                    <a:gd name="connsiteY2" fmla="*/ 74690 h 79491"/>
                    <a:gd name="connsiteX3" fmla="*/ 0 w 75223"/>
                    <a:gd name="connsiteY3" fmla="*/ 4801 h 79491"/>
                    <a:gd name="connsiteX4" fmla="*/ 4801 w 75223"/>
                    <a:gd name="connsiteY4" fmla="*/ 0 h 79491"/>
                    <a:gd name="connsiteX5" fmla="*/ 75223 w 75223"/>
                    <a:gd name="connsiteY5" fmla="*/ 0 h 79491"/>
                    <a:gd name="connsiteX6" fmla="*/ 75223 w 75223"/>
                    <a:gd name="connsiteY6" fmla="*/ 9603 h 79491"/>
                    <a:gd name="connsiteX7" fmla="*/ 9603 w 75223"/>
                    <a:gd name="connsiteY7" fmla="*/ 9603 h 79491"/>
                    <a:gd name="connsiteX8" fmla="*/ 9603 w 75223"/>
                    <a:gd name="connsiteY8" fmla="*/ 69888 h 79491"/>
                    <a:gd name="connsiteX9" fmla="*/ 42680 w 75223"/>
                    <a:gd name="connsiteY9" fmla="*/ 69888 h 79491"/>
                    <a:gd name="connsiteX10" fmla="*/ 42680 w 75223"/>
                    <a:gd name="connsiteY10" fmla="*/ 79491 h 79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223" h="79491">
                      <a:moveTo>
                        <a:pt x="42680" y="79491"/>
                      </a:moveTo>
                      <a:lnTo>
                        <a:pt x="4801" y="79491"/>
                      </a:lnTo>
                      <a:cubicBezTo>
                        <a:pt x="2134" y="79491"/>
                        <a:pt x="0" y="77357"/>
                        <a:pt x="0" y="74690"/>
                      </a:cubicBezTo>
                      <a:lnTo>
                        <a:pt x="0" y="4801"/>
                      </a:lnTo>
                      <a:cubicBezTo>
                        <a:pt x="0" y="2134"/>
                        <a:pt x="2134" y="0"/>
                        <a:pt x="4801" y="0"/>
                      </a:cubicBezTo>
                      <a:lnTo>
                        <a:pt x="75223" y="0"/>
                      </a:lnTo>
                      <a:lnTo>
                        <a:pt x="75223" y="9603"/>
                      </a:lnTo>
                      <a:lnTo>
                        <a:pt x="9603" y="9603"/>
                      </a:lnTo>
                      <a:lnTo>
                        <a:pt x="9603" y="69888"/>
                      </a:lnTo>
                      <a:lnTo>
                        <a:pt x="42680" y="69888"/>
                      </a:lnTo>
                      <a:lnTo>
                        <a:pt x="42680" y="79491"/>
                      </a:lnTo>
                      <a:close/>
                    </a:path>
                  </a:pathLst>
                </a:custGeom>
                <a:grpFill/>
                <a:ln w="5331"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A0488FA9-A732-0F38-0E2A-6FE2CDCACE4C}"/>
                    </a:ext>
                  </a:extLst>
                </p:cNvPr>
                <p:cNvSpPr/>
                <p:nvPr/>
              </p:nvSpPr>
              <p:spPr>
                <a:xfrm>
                  <a:off x="2334762" y="8737147"/>
                  <a:ext cx="48548" cy="47481"/>
                </a:xfrm>
                <a:custGeom>
                  <a:avLst/>
                  <a:gdLst>
                    <a:gd name="connsiteX0" fmla="*/ 48548 w 48548"/>
                    <a:gd name="connsiteY0" fmla="*/ 47481 h 47481"/>
                    <a:gd name="connsiteX1" fmla="*/ 4802 w 48548"/>
                    <a:gd name="connsiteY1" fmla="*/ 47481 h 47481"/>
                    <a:gd name="connsiteX2" fmla="*/ 0 w 48548"/>
                    <a:gd name="connsiteY2" fmla="*/ 42680 h 47481"/>
                    <a:gd name="connsiteX3" fmla="*/ 0 w 48548"/>
                    <a:gd name="connsiteY3" fmla="*/ 0 h 47481"/>
                    <a:gd name="connsiteX4" fmla="*/ 9603 w 48548"/>
                    <a:gd name="connsiteY4" fmla="*/ 0 h 47481"/>
                    <a:gd name="connsiteX5" fmla="*/ 9603 w 48548"/>
                    <a:gd name="connsiteY5" fmla="*/ 37878 h 47481"/>
                    <a:gd name="connsiteX6" fmla="*/ 48548 w 48548"/>
                    <a:gd name="connsiteY6" fmla="*/ 37878 h 47481"/>
                    <a:gd name="connsiteX7" fmla="*/ 48548 w 48548"/>
                    <a:gd name="connsiteY7" fmla="*/ 47481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48" h="47481">
                      <a:moveTo>
                        <a:pt x="48548" y="47481"/>
                      </a:moveTo>
                      <a:lnTo>
                        <a:pt x="4802" y="47481"/>
                      </a:lnTo>
                      <a:cubicBezTo>
                        <a:pt x="2134" y="47481"/>
                        <a:pt x="0" y="45347"/>
                        <a:pt x="0" y="42680"/>
                      </a:cubicBezTo>
                      <a:lnTo>
                        <a:pt x="0" y="0"/>
                      </a:lnTo>
                      <a:lnTo>
                        <a:pt x="9603" y="0"/>
                      </a:lnTo>
                      <a:lnTo>
                        <a:pt x="9603" y="37878"/>
                      </a:lnTo>
                      <a:lnTo>
                        <a:pt x="48548" y="37878"/>
                      </a:lnTo>
                      <a:lnTo>
                        <a:pt x="48548" y="47481"/>
                      </a:lnTo>
                      <a:close/>
                    </a:path>
                  </a:pathLst>
                </a:custGeom>
                <a:grpFill/>
                <a:ln w="5331"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0E6B4B20-68F7-CCC6-FB09-72BAFB63A20D}"/>
                    </a:ext>
                  </a:extLst>
                </p:cNvPr>
                <p:cNvSpPr/>
                <p:nvPr/>
              </p:nvSpPr>
              <p:spPr>
                <a:xfrm>
                  <a:off x="2334762" y="8667792"/>
                  <a:ext cx="34143" cy="47481"/>
                </a:xfrm>
                <a:custGeom>
                  <a:avLst/>
                  <a:gdLst>
                    <a:gd name="connsiteX0" fmla="*/ 9603 w 34143"/>
                    <a:gd name="connsiteY0" fmla="*/ 47481 h 47481"/>
                    <a:gd name="connsiteX1" fmla="*/ 0 w 34143"/>
                    <a:gd name="connsiteY1" fmla="*/ 47481 h 47481"/>
                    <a:gd name="connsiteX2" fmla="*/ 0 w 34143"/>
                    <a:gd name="connsiteY2" fmla="*/ 4801 h 47481"/>
                    <a:gd name="connsiteX3" fmla="*/ 4802 w 34143"/>
                    <a:gd name="connsiteY3" fmla="*/ 0 h 47481"/>
                    <a:gd name="connsiteX4" fmla="*/ 34144 w 34143"/>
                    <a:gd name="connsiteY4" fmla="*/ 0 h 47481"/>
                    <a:gd name="connsiteX5" fmla="*/ 34144 w 34143"/>
                    <a:gd name="connsiteY5" fmla="*/ 9603 h 47481"/>
                    <a:gd name="connsiteX6" fmla="*/ 9603 w 34143"/>
                    <a:gd name="connsiteY6" fmla="*/ 9603 h 47481"/>
                    <a:gd name="connsiteX7" fmla="*/ 9603 w 34143"/>
                    <a:gd name="connsiteY7" fmla="*/ 47481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43" h="47481">
                      <a:moveTo>
                        <a:pt x="9603" y="47481"/>
                      </a:moveTo>
                      <a:lnTo>
                        <a:pt x="0" y="47481"/>
                      </a:lnTo>
                      <a:lnTo>
                        <a:pt x="0" y="4801"/>
                      </a:lnTo>
                      <a:cubicBezTo>
                        <a:pt x="0" y="2134"/>
                        <a:pt x="2134" y="0"/>
                        <a:pt x="4802" y="0"/>
                      </a:cubicBezTo>
                      <a:lnTo>
                        <a:pt x="34144" y="0"/>
                      </a:lnTo>
                      <a:lnTo>
                        <a:pt x="34144" y="9603"/>
                      </a:lnTo>
                      <a:lnTo>
                        <a:pt x="9603" y="9603"/>
                      </a:lnTo>
                      <a:lnTo>
                        <a:pt x="9603" y="47481"/>
                      </a:lnTo>
                      <a:close/>
                    </a:path>
                  </a:pathLst>
                </a:custGeom>
                <a:grpFill/>
                <a:ln w="5331"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09AC20FA-574D-5D5F-EB26-6881B3F320CB}"/>
                    </a:ext>
                  </a:extLst>
                </p:cNvPr>
                <p:cNvSpPr/>
                <p:nvPr/>
              </p:nvSpPr>
              <p:spPr>
                <a:xfrm>
                  <a:off x="2415854" y="8648586"/>
                  <a:ext cx="95496" cy="47481"/>
                </a:xfrm>
                <a:custGeom>
                  <a:avLst/>
                  <a:gdLst>
                    <a:gd name="connsiteX0" fmla="*/ 9603 w 95496"/>
                    <a:gd name="connsiteY0" fmla="*/ 47482 h 47481"/>
                    <a:gd name="connsiteX1" fmla="*/ 0 w 95496"/>
                    <a:gd name="connsiteY1" fmla="*/ 47482 h 47481"/>
                    <a:gd name="connsiteX2" fmla="*/ 0 w 95496"/>
                    <a:gd name="connsiteY2" fmla="*/ 4802 h 47481"/>
                    <a:gd name="connsiteX3" fmla="*/ 4801 w 95496"/>
                    <a:gd name="connsiteY3" fmla="*/ 0 h 47481"/>
                    <a:gd name="connsiteX4" fmla="*/ 90695 w 95496"/>
                    <a:gd name="connsiteY4" fmla="*/ 0 h 47481"/>
                    <a:gd name="connsiteX5" fmla="*/ 95496 w 95496"/>
                    <a:gd name="connsiteY5" fmla="*/ 4802 h 47481"/>
                    <a:gd name="connsiteX6" fmla="*/ 95496 w 95496"/>
                    <a:gd name="connsiteY6" fmla="*/ 47482 h 47481"/>
                    <a:gd name="connsiteX7" fmla="*/ 85893 w 95496"/>
                    <a:gd name="connsiteY7" fmla="*/ 47482 h 47481"/>
                    <a:gd name="connsiteX8" fmla="*/ 85893 w 95496"/>
                    <a:gd name="connsiteY8" fmla="*/ 9603 h 47481"/>
                    <a:gd name="connsiteX9" fmla="*/ 9603 w 95496"/>
                    <a:gd name="connsiteY9" fmla="*/ 9603 h 47481"/>
                    <a:gd name="connsiteX10" fmla="*/ 9603 w 95496"/>
                    <a:gd name="connsiteY10" fmla="*/ 47482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496" h="47481">
                      <a:moveTo>
                        <a:pt x="9603" y="47482"/>
                      </a:moveTo>
                      <a:lnTo>
                        <a:pt x="0" y="47482"/>
                      </a:lnTo>
                      <a:lnTo>
                        <a:pt x="0" y="4802"/>
                      </a:lnTo>
                      <a:cubicBezTo>
                        <a:pt x="0" y="2134"/>
                        <a:pt x="2134" y="0"/>
                        <a:pt x="4801" y="0"/>
                      </a:cubicBezTo>
                      <a:lnTo>
                        <a:pt x="90695" y="0"/>
                      </a:lnTo>
                      <a:cubicBezTo>
                        <a:pt x="93362" y="0"/>
                        <a:pt x="95496" y="2134"/>
                        <a:pt x="95496" y="4802"/>
                      </a:cubicBezTo>
                      <a:lnTo>
                        <a:pt x="95496" y="47482"/>
                      </a:lnTo>
                      <a:lnTo>
                        <a:pt x="85893" y="47482"/>
                      </a:lnTo>
                      <a:lnTo>
                        <a:pt x="85893" y="9603"/>
                      </a:lnTo>
                      <a:lnTo>
                        <a:pt x="9603" y="9603"/>
                      </a:lnTo>
                      <a:lnTo>
                        <a:pt x="9603" y="47482"/>
                      </a:lnTo>
                      <a:close/>
                    </a:path>
                  </a:pathLst>
                </a:custGeom>
                <a:grpFill/>
                <a:ln w="5331"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E3C52C6D-86D8-5FC3-BE55-43499FF1AF0F}"/>
                    </a:ext>
                  </a:extLst>
                </p:cNvPr>
                <p:cNvSpPr/>
                <p:nvPr/>
              </p:nvSpPr>
              <p:spPr>
                <a:xfrm>
                  <a:off x="2501748" y="8717941"/>
                  <a:ext cx="9602" cy="32009"/>
                </a:xfrm>
                <a:custGeom>
                  <a:avLst/>
                  <a:gdLst>
                    <a:gd name="connsiteX0" fmla="*/ 0 w 9602"/>
                    <a:gd name="connsiteY0" fmla="*/ 0 h 32009"/>
                    <a:gd name="connsiteX1" fmla="*/ 9603 w 9602"/>
                    <a:gd name="connsiteY1" fmla="*/ 0 h 32009"/>
                    <a:gd name="connsiteX2" fmla="*/ 9603 w 9602"/>
                    <a:gd name="connsiteY2" fmla="*/ 32010 h 32009"/>
                    <a:gd name="connsiteX3" fmla="*/ 0 w 9602"/>
                    <a:gd name="connsiteY3" fmla="*/ 32010 h 32009"/>
                  </a:gdLst>
                  <a:ahLst/>
                  <a:cxnLst>
                    <a:cxn ang="0">
                      <a:pos x="connsiteX0" y="connsiteY0"/>
                    </a:cxn>
                    <a:cxn ang="0">
                      <a:pos x="connsiteX1" y="connsiteY1"/>
                    </a:cxn>
                    <a:cxn ang="0">
                      <a:pos x="connsiteX2" y="connsiteY2"/>
                    </a:cxn>
                    <a:cxn ang="0">
                      <a:pos x="connsiteX3" y="connsiteY3"/>
                    </a:cxn>
                  </a:cxnLst>
                  <a:rect l="l" t="t" r="r" b="b"/>
                  <a:pathLst>
                    <a:path w="9602" h="32009">
                      <a:moveTo>
                        <a:pt x="0" y="0"/>
                      </a:moveTo>
                      <a:lnTo>
                        <a:pt x="9603" y="0"/>
                      </a:lnTo>
                      <a:lnTo>
                        <a:pt x="9603" y="32010"/>
                      </a:lnTo>
                      <a:lnTo>
                        <a:pt x="0" y="32010"/>
                      </a:lnTo>
                      <a:close/>
                    </a:path>
                  </a:pathLst>
                </a:custGeom>
                <a:grpFill/>
                <a:ln w="5331"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EADFB6DF-E04A-D3F8-51EF-49392023FD84}"/>
                    </a:ext>
                  </a:extLst>
                </p:cNvPr>
                <p:cNvSpPr/>
                <p:nvPr/>
              </p:nvSpPr>
              <p:spPr>
                <a:xfrm>
                  <a:off x="2415321" y="8717941"/>
                  <a:ext cx="9602" cy="32009"/>
                </a:xfrm>
                <a:custGeom>
                  <a:avLst/>
                  <a:gdLst>
                    <a:gd name="connsiteX0" fmla="*/ 0 w 9602"/>
                    <a:gd name="connsiteY0" fmla="*/ 0 h 32009"/>
                    <a:gd name="connsiteX1" fmla="*/ 9603 w 9602"/>
                    <a:gd name="connsiteY1" fmla="*/ 0 h 32009"/>
                    <a:gd name="connsiteX2" fmla="*/ 9603 w 9602"/>
                    <a:gd name="connsiteY2" fmla="*/ 32010 h 32009"/>
                    <a:gd name="connsiteX3" fmla="*/ 0 w 9602"/>
                    <a:gd name="connsiteY3" fmla="*/ 32010 h 32009"/>
                  </a:gdLst>
                  <a:ahLst/>
                  <a:cxnLst>
                    <a:cxn ang="0">
                      <a:pos x="connsiteX0" y="connsiteY0"/>
                    </a:cxn>
                    <a:cxn ang="0">
                      <a:pos x="connsiteX1" y="connsiteY1"/>
                    </a:cxn>
                    <a:cxn ang="0">
                      <a:pos x="connsiteX2" y="connsiteY2"/>
                    </a:cxn>
                    <a:cxn ang="0">
                      <a:pos x="connsiteX3" y="connsiteY3"/>
                    </a:cxn>
                  </a:cxnLst>
                  <a:rect l="l" t="t" r="r" b="b"/>
                  <a:pathLst>
                    <a:path w="9602" h="32009">
                      <a:moveTo>
                        <a:pt x="0" y="0"/>
                      </a:moveTo>
                      <a:lnTo>
                        <a:pt x="9603" y="0"/>
                      </a:lnTo>
                      <a:lnTo>
                        <a:pt x="9603" y="32010"/>
                      </a:lnTo>
                      <a:lnTo>
                        <a:pt x="0" y="32010"/>
                      </a:lnTo>
                      <a:close/>
                    </a:path>
                  </a:pathLst>
                </a:custGeom>
                <a:grpFill/>
                <a:ln w="5331"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AEBC643B-91F3-9DEB-07FF-67C57AB3C852}"/>
                    </a:ext>
                  </a:extLst>
                </p:cNvPr>
                <p:cNvSpPr/>
                <p:nvPr/>
              </p:nvSpPr>
              <p:spPr>
                <a:xfrm>
                  <a:off x="2222728" y="8788896"/>
                  <a:ext cx="348908" cy="129106"/>
                </a:xfrm>
                <a:custGeom>
                  <a:avLst/>
                  <a:gdLst>
                    <a:gd name="connsiteX0" fmla="*/ 314231 w 348908"/>
                    <a:gd name="connsiteY0" fmla="*/ 129107 h 129106"/>
                    <a:gd name="connsiteX1" fmla="*/ 284355 w 348908"/>
                    <a:gd name="connsiteY1" fmla="*/ 129107 h 129106"/>
                    <a:gd name="connsiteX2" fmla="*/ 279553 w 348908"/>
                    <a:gd name="connsiteY2" fmla="*/ 124305 h 129106"/>
                    <a:gd name="connsiteX3" fmla="*/ 284355 w 348908"/>
                    <a:gd name="connsiteY3" fmla="*/ 119504 h 129106"/>
                    <a:gd name="connsiteX4" fmla="*/ 314231 w 348908"/>
                    <a:gd name="connsiteY4" fmla="*/ 119504 h 129106"/>
                    <a:gd name="connsiteX5" fmla="*/ 339305 w 348908"/>
                    <a:gd name="connsiteY5" fmla="*/ 94429 h 129106"/>
                    <a:gd name="connsiteX6" fmla="*/ 314231 w 348908"/>
                    <a:gd name="connsiteY6" fmla="*/ 69355 h 129106"/>
                    <a:gd name="connsiteX7" fmla="*/ 34677 w 348908"/>
                    <a:gd name="connsiteY7" fmla="*/ 69355 h 129106"/>
                    <a:gd name="connsiteX8" fmla="*/ 0 w 348908"/>
                    <a:gd name="connsiteY8" fmla="*/ 34677 h 129106"/>
                    <a:gd name="connsiteX9" fmla="*/ 34677 w 348908"/>
                    <a:gd name="connsiteY9" fmla="*/ 0 h 129106"/>
                    <a:gd name="connsiteX10" fmla="*/ 64553 w 348908"/>
                    <a:gd name="connsiteY10" fmla="*/ 0 h 129106"/>
                    <a:gd name="connsiteX11" fmla="*/ 69355 w 348908"/>
                    <a:gd name="connsiteY11" fmla="*/ 4802 h 129106"/>
                    <a:gd name="connsiteX12" fmla="*/ 64553 w 348908"/>
                    <a:gd name="connsiteY12" fmla="*/ 9603 h 129106"/>
                    <a:gd name="connsiteX13" fmla="*/ 34677 w 348908"/>
                    <a:gd name="connsiteY13" fmla="*/ 9603 h 129106"/>
                    <a:gd name="connsiteX14" fmla="*/ 9603 w 348908"/>
                    <a:gd name="connsiteY14" fmla="*/ 34677 h 129106"/>
                    <a:gd name="connsiteX15" fmla="*/ 34677 w 348908"/>
                    <a:gd name="connsiteY15" fmla="*/ 59752 h 129106"/>
                    <a:gd name="connsiteX16" fmla="*/ 314231 w 348908"/>
                    <a:gd name="connsiteY16" fmla="*/ 59752 h 129106"/>
                    <a:gd name="connsiteX17" fmla="*/ 348908 w 348908"/>
                    <a:gd name="connsiteY17" fmla="*/ 94429 h 129106"/>
                    <a:gd name="connsiteX18" fmla="*/ 314231 w 348908"/>
                    <a:gd name="connsiteY18" fmla="*/ 129107 h 12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8908" h="129106">
                      <a:moveTo>
                        <a:pt x="314231" y="129107"/>
                      </a:moveTo>
                      <a:lnTo>
                        <a:pt x="284355" y="129107"/>
                      </a:lnTo>
                      <a:cubicBezTo>
                        <a:pt x="281687" y="129107"/>
                        <a:pt x="279553" y="126973"/>
                        <a:pt x="279553" y="124305"/>
                      </a:cubicBezTo>
                      <a:cubicBezTo>
                        <a:pt x="279553" y="121638"/>
                        <a:pt x="281687" y="119504"/>
                        <a:pt x="284355" y="119504"/>
                      </a:cubicBezTo>
                      <a:lnTo>
                        <a:pt x="314231" y="119504"/>
                      </a:lnTo>
                      <a:cubicBezTo>
                        <a:pt x="328102" y="119504"/>
                        <a:pt x="339305" y="108300"/>
                        <a:pt x="339305" y="94429"/>
                      </a:cubicBezTo>
                      <a:cubicBezTo>
                        <a:pt x="339305" y="80558"/>
                        <a:pt x="328102" y="69355"/>
                        <a:pt x="314231" y="69355"/>
                      </a:cubicBezTo>
                      <a:lnTo>
                        <a:pt x="34677" y="69355"/>
                      </a:lnTo>
                      <a:cubicBezTo>
                        <a:pt x="15471" y="69355"/>
                        <a:pt x="0" y="53884"/>
                        <a:pt x="0" y="34677"/>
                      </a:cubicBezTo>
                      <a:cubicBezTo>
                        <a:pt x="0" y="15472"/>
                        <a:pt x="15471" y="0"/>
                        <a:pt x="34677" y="0"/>
                      </a:cubicBezTo>
                      <a:lnTo>
                        <a:pt x="64553" y="0"/>
                      </a:lnTo>
                      <a:cubicBezTo>
                        <a:pt x="67221" y="0"/>
                        <a:pt x="69355" y="2134"/>
                        <a:pt x="69355" y="4802"/>
                      </a:cubicBezTo>
                      <a:cubicBezTo>
                        <a:pt x="69355" y="7469"/>
                        <a:pt x="67221" y="9603"/>
                        <a:pt x="64553" y="9603"/>
                      </a:cubicBezTo>
                      <a:lnTo>
                        <a:pt x="34677" y="9603"/>
                      </a:lnTo>
                      <a:cubicBezTo>
                        <a:pt x="20806" y="9603"/>
                        <a:pt x="9603" y="20807"/>
                        <a:pt x="9603" y="34677"/>
                      </a:cubicBezTo>
                      <a:cubicBezTo>
                        <a:pt x="9603" y="48549"/>
                        <a:pt x="20806" y="59752"/>
                        <a:pt x="34677" y="59752"/>
                      </a:cubicBezTo>
                      <a:lnTo>
                        <a:pt x="314231" y="59752"/>
                      </a:lnTo>
                      <a:cubicBezTo>
                        <a:pt x="333437" y="59752"/>
                        <a:pt x="348908" y="75224"/>
                        <a:pt x="348908" y="94429"/>
                      </a:cubicBezTo>
                      <a:cubicBezTo>
                        <a:pt x="348908" y="113635"/>
                        <a:pt x="333437" y="129107"/>
                        <a:pt x="314231" y="129107"/>
                      </a:cubicBezTo>
                      <a:close/>
                    </a:path>
                  </a:pathLst>
                </a:custGeom>
                <a:grpFill/>
                <a:ln w="5331"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4500F540-FA87-BD10-AD57-95A01F6FC4F1}"/>
                    </a:ext>
                  </a:extLst>
                </p:cNvPr>
                <p:cNvSpPr/>
                <p:nvPr/>
              </p:nvSpPr>
              <p:spPr>
                <a:xfrm>
                  <a:off x="2303286" y="8614442"/>
                  <a:ext cx="268349" cy="268883"/>
                </a:xfrm>
                <a:custGeom>
                  <a:avLst/>
                  <a:gdLst>
                    <a:gd name="connsiteX0" fmla="*/ 268350 w 268349"/>
                    <a:gd name="connsiteY0" fmla="*/ 268883 h 268883"/>
                    <a:gd name="connsiteX1" fmla="*/ 258747 w 268349"/>
                    <a:gd name="connsiteY1" fmla="*/ 268883 h 268883"/>
                    <a:gd name="connsiteX2" fmla="*/ 258747 w 268349"/>
                    <a:gd name="connsiteY2" fmla="*/ 34677 h 268883"/>
                    <a:gd name="connsiteX3" fmla="*/ 233672 w 268349"/>
                    <a:gd name="connsiteY3" fmla="*/ 9603 h 268883"/>
                    <a:gd name="connsiteX4" fmla="*/ 0 w 268349"/>
                    <a:gd name="connsiteY4" fmla="*/ 9603 h 268883"/>
                    <a:gd name="connsiteX5" fmla="*/ 0 w 268349"/>
                    <a:gd name="connsiteY5" fmla="*/ 0 h 268883"/>
                    <a:gd name="connsiteX6" fmla="*/ 233672 w 268349"/>
                    <a:gd name="connsiteY6" fmla="*/ 0 h 268883"/>
                    <a:gd name="connsiteX7" fmla="*/ 268350 w 268349"/>
                    <a:gd name="connsiteY7" fmla="*/ 34677 h 268883"/>
                    <a:gd name="connsiteX8" fmla="*/ 268350 w 268349"/>
                    <a:gd name="connsiteY8" fmla="*/ 268883 h 26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49" h="268883">
                      <a:moveTo>
                        <a:pt x="268350" y="268883"/>
                      </a:moveTo>
                      <a:lnTo>
                        <a:pt x="258747" y="268883"/>
                      </a:lnTo>
                      <a:lnTo>
                        <a:pt x="258747" y="34677"/>
                      </a:lnTo>
                      <a:cubicBezTo>
                        <a:pt x="258747" y="20806"/>
                        <a:pt x="247543" y="9603"/>
                        <a:pt x="233672" y="9603"/>
                      </a:cubicBezTo>
                      <a:lnTo>
                        <a:pt x="0" y="9603"/>
                      </a:lnTo>
                      <a:lnTo>
                        <a:pt x="0" y="0"/>
                      </a:lnTo>
                      <a:lnTo>
                        <a:pt x="233672" y="0"/>
                      </a:lnTo>
                      <a:cubicBezTo>
                        <a:pt x="252878" y="0"/>
                        <a:pt x="268350" y="15471"/>
                        <a:pt x="268350" y="34677"/>
                      </a:cubicBezTo>
                      <a:lnTo>
                        <a:pt x="268350" y="268883"/>
                      </a:lnTo>
                      <a:close/>
                    </a:path>
                  </a:pathLst>
                </a:custGeom>
                <a:grpFill/>
                <a:ln w="5331"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5102CA5E-98D5-1B4F-7BAC-B13750F137FC}"/>
                    </a:ext>
                  </a:extLst>
                </p:cNvPr>
                <p:cNvSpPr/>
                <p:nvPr/>
              </p:nvSpPr>
              <p:spPr>
                <a:xfrm>
                  <a:off x="2223261" y="8569095"/>
                  <a:ext cx="69354" cy="259813"/>
                </a:xfrm>
                <a:custGeom>
                  <a:avLst/>
                  <a:gdLst>
                    <a:gd name="connsiteX0" fmla="*/ 4801 w 69354"/>
                    <a:gd name="connsiteY0" fmla="*/ 259814 h 259813"/>
                    <a:gd name="connsiteX1" fmla="*/ 0 w 69354"/>
                    <a:gd name="connsiteY1" fmla="*/ 255012 h 259813"/>
                    <a:gd name="connsiteX2" fmla="*/ 0 w 69354"/>
                    <a:gd name="connsiteY2" fmla="*/ 34677 h 259813"/>
                    <a:gd name="connsiteX3" fmla="*/ 34677 w 69354"/>
                    <a:gd name="connsiteY3" fmla="*/ 0 h 259813"/>
                    <a:gd name="connsiteX4" fmla="*/ 64553 w 69354"/>
                    <a:gd name="connsiteY4" fmla="*/ 0 h 259813"/>
                    <a:gd name="connsiteX5" fmla="*/ 69355 w 69354"/>
                    <a:gd name="connsiteY5" fmla="*/ 4801 h 259813"/>
                    <a:gd name="connsiteX6" fmla="*/ 69355 w 69354"/>
                    <a:gd name="connsiteY6" fmla="*/ 225136 h 259813"/>
                    <a:gd name="connsiteX7" fmla="*/ 64553 w 69354"/>
                    <a:gd name="connsiteY7" fmla="*/ 229938 h 259813"/>
                    <a:gd name="connsiteX8" fmla="*/ 59752 w 69354"/>
                    <a:gd name="connsiteY8" fmla="*/ 225136 h 259813"/>
                    <a:gd name="connsiteX9" fmla="*/ 59752 w 69354"/>
                    <a:gd name="connsiteY9" fmla="*/ 9603 h 259813"/>
                    <a:gd name="connsiteX10" fmla="*/ 34677 w 69354"/>
                    <a:gd name="connsiteY10" fmla="*/ 9603 h 259813"/>
                    <a:gd name="connsiteX11" fmla="*/ 9603 w 69354"/>
                    <a:gd name="connsiteY11" fmla="*/ 34677 h 259813"/>
                    <a:gd name="connsiteX12" fmla="*/ 9603 w 69354"/>
                    <a:gd name="connsiteY12" fmla="*/ 255012 h 259813"/>
                    <a:gd name="connsiteX13" fmla="*/ 4801 w 69354"/>
                    <a:gd name="connsiteY13" fmla="*/ 259814 h 25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354" h="259813">
                      <a:moveTo>
                        <a:pt x="4801" y="259814"/>
                      </a:moveTo>
                      <a:cubicBezTo>
                        <a:pt x="2134" y="259814"/>
                        <a:pt x="0" y="257680"/>
                        <a:pt x="0" y="255012"/>
                      </a:cubicBezTo>
                      <a:lnTo>
                        <a:pt x="0" y="34677"/>
                      </a:lnTo>
                      <a:cubicBezTo>
                        <a:pt x="0" y="15471"/>
                        <a:pt x="15471" y="0"/>
                        <a:pt x="34677" y="0"/>
                      </a:cubicBezTo>
                      <a:lnTo>
                        <a:pt x="64553" y="0"/>
                      </a:lnTo>
                      <a:cubicBezTo>
                        <a:pt x="67221" y="0"/>
                        <a:pt x="69355" y="2134"/>
                        <a:pt x="69355" y="4801"/>
                      </a:cubicBezTo>
                      <a:lnTo>
                        <a:pt x="69355" y="225136"/>
                      </a:lnTo>
                      <a:cubicBezTo>
                        <a:pt x="69355" y="227804"/>
                        <a:pt x="67221" y="229938"/>
                        <a:pt x="64553" y="229938"/>
                      </a:cubicBezTo>
                      <a:cubicBezTo>
                        <a:pt x="61886" y="229938"/>
                        <a:pt x="59752" y="227804"/>
                        <a:pt x="59752" y="225136"/>
                      </a:cubicBezTo>
                      <a:lnTo>
                        <a:pt x="59752" y="9603"/>
                      </a:lnTo>
                      <a:lnTo>
                        <a:pt x="34677" y="9603"/>
                      </a:lnTo>
                      <a:cubicBezTo>
                        <a:pt x="20806" y="9603"/>
                        <a:pt x="9603" y="20806"/>
                        <a:pt x="9603" y="34677"/>
                      </a:cubicBezTo>
                      <a:lnTo>
                        <a:pt x="9603" y="255012"/>
                      </a:lnTo>
                      <a:cubicBezTo>
                        <a:pt x="9603" y="257680"/>
                        <a:pt x="7469" y="259814"/>
                        <a:pt x="4801" y="259814"/>
                      </a:cubicBezTo>
                      <a:close/>
                    </a:path>
                  </a:pathLst>
                </a:custGeom>
                <a:grpFill/>
                <a:ln w="5331"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B23C57AB-8DE5-A3E1-6864-3F262A0A85A3}"/>
                    </a:ext>
                  </a:extLst>
                </p:cNvPr>
                <p:cNvSpPr/>
                <p:nvPr/>
              </p:nvSpPr>
              <p:spPr>
                <a:xfrm>
                  <a:off x="2502815" y="8869988"/>
                  <a:ext cx="9602" cy="43213"/>
                </a:xfrm>
                <a:custGeom>
                  <a:avLst/>
                  <a:gdLst>
                    <a:gd name="connsiteX0" fmla="*/ 0 w 9602"/>
                    <a:gd name="connsiteY0" fmla="*/ 0 h 43213"/>
                    <a:gd name="connsiteX1" fmla="*/ 9603 w 9602"/>
                    <a:gd name="connsiteY1" fmla="*/ 0 h 43213"/>
                    <a:gd name="connsiteX2" fmla="*/ 9603 w 9602"/>
                    <a:gd name="connsiteY2" fmla="*/ 43213 h 43213"/>
                    <a:gd name="connsiteX3" fmla="*/ 0 w 9602"/>
                    <a:gd name="connsiteY3" fmla="*/ 43213 h 43213"/>
                  </a:gdLst>
                  <a:ahLst/>
                  <a:cxnLst>
                    <a:cxn ang="0">
                      <a:pos x="connsiteX0" y="connsiteY0"/>
                    </a:cxn>
                    <a:cxn ang="0">
                      <a:pos x="connsiteX1" y="connsiteY1"/>
                    </a:cxn>
                    <a:cxn ang="0">
                      <a:pos x="connsiteX2" y="connsiteY2"/>
                    </a:cxn>
                    <a:cxn ang="0">
                      <a:pos x="connsiteX3" y="connsiteY3"/>
                    </a:cxn>
                  </a:cxnLst>
                  <a:rect l="l" t="t" r="r" b="b"/>
                  <a:pathLst>
                    <a:path w="9602" h="43213">
                      <a:moveTo>
                        <a:pt x="0" y="0"/>
                      </a:moveTo>
                      <a:lnTo>
                        <a:pt x="9603" y="0"/>
                      </a:lnTo>
                      <a:lnTo>
                        <a:pt x="9603" y="43213"/>
                      </a:lnTo>
                      <a:lnTo>
                        <a:pt x="0" y="43213"/>
                      </a:lnTo>
                      <a:close/>
                    </a:path>
                  </a:pathLst>
                </a:custGeom>
                <a:grpFill/>
                <a:ln w="5331" cap="flat">
                  <a:noFill/>
                  <a:prstDash val="solid"/>
                  <a:miter/>
                </a:ln>
              </p:spPr>
              <p:txBody>
                <a:bodyPr rtlCol="0" anchor="ctr"/>
                <a:lstStyle/>
                <a:p>
                  <a:endParaRPr lang="en-US"/>
                </a:p>
              </p:txBody>
            </p:sp>
          </p:grpSp>
          <p:sp>
            <p:nvSpPr>
              <p:cNvPr id="89" name="Freeform 88">
                <a:extLst>
                  <a:ext uri="{FF2B5EF4-FFF2-40B4-BE49-F238E27FC236}">
                    <a16:creationId xmlns:a16="http://schemas.microsoft.com/office/drawing/2014/main" id="{A1BB7C2C-CA06-444D-86B8-089E1D2A51B2}"/>
                  </a:ext>
                </a:extLst>
              </p:cNvPr>
              <p:cNvSpPr/>
              <p:nvPr/>
            </p:nvSpPr>
            <p:spPr>
              <a:xfrm>
                <a:off x="2390246" y="8667792"/>
                <a:ext cx="28275" cy="9602"/>
              </a:xfrm>
              <a:custGeom>
                <a:avLst/>
                <a:gdLst>
                  <a:gd name="connsiteX0" fmla="*/ 0 w 28275"/>
                  <a:gd name="connsiteY0" fmla="*/ 0 h 9602"/>
                  <a:gd name="connsiteX1" fmla="*/ 28275 w 28275"/>
                  <a:gd name="connsiteY1" fmla="*/ 0 h 9602"/>
                  <a:gd name="connsiteX2" fmla="*/ 28275 w 28275"/>
                  <a:gd name="connsiteY2" fmla="*/ 9603 h 9602"/>
                  <a:gd name="connsiteX3" fmla="*/ 0 w 28275"/>
                  <a:gd name="connsiteY3" fmla="*/ 9603 h 9602"/>
                </a:gdLst>
                <a:ahLst/>
                <a:cxnLst>
                  <a:cxn ang="0">
                    <a:pos x="connsiteX0" y="connsiteY0"/>
                  </a:cxn>
                  <a:cxn ang="0">
                    <a:pos x="connsiteX1" y="connsiteY1"/>
                  </a:cxn>
                  <a:cxn ang="0">
                    <a:pos x="connsiteX2" y="connsiteY2"/>
                  </a:cxn>
                  <a:cxn ang="0">
                    <a:pos x="connsiteX3" y="connsiteY3"/>
                  </a:cxn>
                </a:cxnLst>
                <a:rect l="l" t="t" r="r" b="b"/>
                <a:pathLst>
                  <a:path w="28275" h="9602">
                    <a:moveTo>
                      <a:pt x="0" y="0"/>
                    </a:moveTo>
                    <a:lnTo>
                      <a:pt x="28275" y="0"/>
                    </a:lnTo>
                    <a:lnTo>
                      <a:pt x="28275" y="9603"/>
                    </a:lnTo>
                    <a:lnTo>
                      <a:pt x="0" y="9603"/>
                    </a:lnTo>
                    <a:close/>
                  </a:path>
                </a:pathLst>
              </a:custGeom>
              <a:grpFill/>
              <a:ln w="5331" cap="flat">
                <a:noFill/>
                <a:prstDash val="solid"/>
                <a:miter/>
              </a:ln>
            </p:spPr>
            <p:txBody>
              <a:bodyPr rtlCol="0" anchor="ctr"/>
              <a:lstStyle/>
              <a:p>
                <a:endParaRPr lang="en-US"/>
              </a:p>
            </p:txBody>
          </p:sp>
        </p:grpSp>
      </p:grp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8569" b="20195"/>
          <a:stretch/>
        </p:blipFill>
        <p:spPr>
          <a:xfrm>
            <a:off x="-1" y="-139148"/>
            <a:ext cx="7559675" cy="2266122"/>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E07B523-2817-3D52-28C0-D82E0A1396CA}"/>
              </a:ext>
            </a:extLst>
          </p:cNvPr>
          <p:cNvSpPr>
            <a:spLocks noGrp="1"/>
          </p:cNvSpPr>
          <p:nvPr>
            <p:ph type="body" sz="quarter" idx="48"/>
          </p:nvPr>
        </p:nvSpPr>
        <p:spPr>
          <a:xfrm>
            <a:off x="1449150" y="1762224"/>
            <a:ext cx="1629716" cy="1041721"/>
          </a:xfrm>
        </p:spPr>
        <p:txBody>
          <a:bodyPr numCol="1"/>
          <a:lstStyle/>
          <a:p>
            <a:pPr>
              <a:lnSpc>
                <a:spcPts val="1580"/>
              </a:lnSpc>
            </a:pPr>
            <a:r>
              <a:rPr lang="en-GB" sz="1800" b="1" dirty="0" err="1"/>
              <a:t>Zidentyfikuj</a:t>
            </a:r>
            <a:r>
              <a:rPr lang="en-GB" sz="1800" b="1" dirty="0"/>
              <a:t> </a:t>
            </a:r>
            <a:r>
              <a:rPr lang="en-GB" sz="1800" b="1" dirty="0" err="1"/>
              <a:t>odpowiednie</a:t>
            </a:r>
            <a:r>
              <a:rPr lang="en-GB" sz="1800" b="1" dirty="0"/>
              <a:t> </a:t>
            </a:r>
            <a:r>
              <a:rPr lang="en-GB" sz="1800" b="1" dirty="0" err="1"/>
              <a:t>usługi</a:t>
            </a:r>
            <a:r>
              <a:rPr lang="en-GB" sz="1800" b="1" dirty="0"/>
              <a:t> </a:t>
            </a:r>
            <a:r>
              <a:rPr lang="en-GB" sz="1800" b="1" dirty="0" err="1"/>
              <a:t>akredytacyjne</a:t>
            </a:r>
            <a:endParaRPr lang="en-GB" sz="1800" dirty="0"/>
          </a:p>
        </p:txBody>
      </p:sp>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424403" y="636248"/>
            <a:ext cx="4652920" cy="428623"/>
          </a:xfrm>
        </p:spPr>
        <p:txBody>
          <a:bodyPr/>
          <a:lstStyle/>
          <a:p>
            <a:pPr>
              <a:lnSpc>
                <a:spcPts val="2340"/>
              </a:lnSpc>
              <a:spcBef>
                <a:spcPts val="0"/>
              </a:spcBef>
            </a:pPr>
            <a:r>
              <a:rPr lang="pl-PL" sz="2200" dirty="0">
                <a:solidFill>
                  <a:srgbClr val="EF3E23"/>
                </a:solidFill>
              </a:rPr>
              <a:t>Współpraca z organizacjami zawodowymi w celu walidacji kwalifikacji</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B010284-F798-452E-2E1A-BCEFD9E39F6A}"/>
              </a:ext>
            </a:extLst>
          </p:cNvPr>
          <p:cNvSpPr txBox="1">
            <a:spLocks/>
          </p:cNvSpPr>
          <p:nvPr/>
        </p:nvSpPr>
        <p:spPr>
          <a:xfrm>
            <a:off x="3321935" y="1762224"/>
            <a:ext cx="3819646"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Współpracuj z lokalnymi organami regulacyjnymi branży budowlanej i profesjonalnymi organizacjami branżowymi (np. radami inżynierów, cechami </a:t>
            </a:r>
            <a:r>
              <a:rPr lang="en-US" sz="1250" dirty="0" err="1"/>
              <a:t>rzemiosł</a:t>
            </a:r>
            <a:r>
              <a:rPr lang="pl-PL" sz="1250" dirty="0"/>
              <a:t>, </a:t>
            </a:r>
            <a:r>
              <a:rPr lang="en-US" sz="1250" dirty="0" err="1"/>
              <a:t>stowarzyszeniami</a:t>
            </a:r>
            <a:r>
              <a:rPr lang="pl-PL" sz="1250" dirty="0"/>
              <a:t> certyfikującymi elektryków).
Określ równoważność kwalifikacji dla zagranicznych certyfikatów. 
Sprawdź kwalifikacje </a:t>
            </a:r>
            <a:r>
              <a:rPr lang="en-US" sz="1250" dirty="0" err="1"/>
              <a:t>zawodowe</a:t>
            </a:r>
            <a:r>
              <a:rPr lang="en-US" sz="1250" dirty="0"/>
              <a:t> </a:t>
            </a:r>
            <a:r>
              <a:rPr lang="pl-PL" sz="1250" dirty="0"/>
              <a:t> w swoim kraju, aby wiedzieć, czy kandydaci spełniają wymagania.</a:t>
            </a:r>
            <a:endParaRPr lang="en-GB" sz="1250" dirty="0"/>
          </a:p>
          <a:p>
            <a:endParaRPr lang="en-GB" dirty="0"/>
          </a:p>
        </p:txBody>
      </p:sp>
      <p:cxnSp>
        <p:nvCxnSpPr>
          <p:cNvPr id="5" name="Straight Connector 4">
            <a:extLst>
              <a:ext uri="{FF2B5EF4-FFF2-40B4-BE49-F238E27FC236}">
                <a16:creationId xmlns:a16="http://schemas.microsoft.com/office/drawing/2014/main" id="{4ED18D8B-94E1-1C59-558D-C3300933A259}"/>
              </a:ext>
            </a:extLst>
          </p:cNvPr>
          <p:cNvCxnSpPr>
            <a:cxnSpLocks/>
          </p:cNvCxnSpPr>
          <p:nvPr/>
        </p:nvCxnSpPr>
        <p:spPr>
          <a:xfrm>
            <a:off x="3194613" y="1713997"/>
            <a:ext cx="0" cy="324091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B2C59959-71FD-CD71-2D78-C6E878484506}"/>
              </a:ext>
            </a:extLst>
          </p:cNvPr>
          <p:cNvSpPr txBox="1">
            <a:spLocks/>
          </p:cNvSpPr>
          <p:nvPr/>
        </p:nvSpPr>
        <p:spPr>
          <a:xfrm>
            <a:off x="1451079" y="5433326"/>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err="1"/>
              <a:t>Ułatwienie</a:t>
            </a:r>
            <a:r>
              <a:rPr lang="en-GB" sz="1800" b="1" dirty="0"/>
              <a:t> </a:t>
            </a:r>
            <a:r>
              <a:rPr lang="en-GB" sz="1800" b="1" dirty="0" err="1"/>
              <a:t>procesu</a:t>
            </a:r>
            <a:r>
              <a:rPr lang="en-GB" sz="1800" b="1" dirty="0"/>
              <a:t> </a:t>
            </a:r>
            <a:r>
              <a:rPr lang="en-GB" sz="1800" b="1" dirty="0" err="1"/>
              <a:t>uznawania</a:t>
            </a:r>
            <a:r>
              <a:rPr lang="en-GB" sz="1800" b="1" dirty="0"/>
              <a:t> </a:t>
            </a:r>
            <a:r>
              <a:rPr lang="en-GB" sz="1800" b="1" dirty="0" err="1"/>
              <a:t>kwalifikacji</a:t>
            </a:r>
            <a:endParaRPr lang="en-GB" sz="1800" dirty="0"/>
          </a:p>
        </p:txBody>
      </p:sp>
      <p:sp>
        <p:nvSpPr>
          <p:cNvPr id="29" name="Text Placeholder 3">
            <a:extLst>
              <a:ext uri="{FF2B5EF4-FFF2-40B4-BE49-F238E27FC236}">
                <a16:creationId xmlns:a16="http://schemas.microsoft.com/office/drawing/2014/main" id="{FBA72F8C-62A8-BE04-354F-0D3A60280768}"/>
              </a:ext>
            </a:extLst>
          </p:cNvPr>
          <p:cNvSpPr txBox="1">
            <a:spLocks/>
          </p:cNvSpPr>
          <p:nvPr/>
        </p:nvSpPr>
        <p:spPr>
          <a:xfrm>
            <a:off x="3323864" y="5433326"/>
            <a:ext cx="3819646" cy="13503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Pomaganie uchodźcom w ubieganiu się o kwalifikacje lub kursy.
Oferuj wskazówki dotyczące programów pomostowych w celu spełnienia lokalnych wymagań certyfikacyjnych.
W razie potrzeby zapewnij wsparcie językowe i tłumaczeniowe w zakresie dokumentacji kwalifikacyjnej.</a:t>
            </a:r>
            <a:endParaRPr lang="en-GB" dirty="0"/>
          </a:p>
        </p:txBody>
      </p:sp>
      <p:cxnSp>
        <p:nvCxnSpPr>
          <p:cNvPr id="37" name="Straight Connector 36">
            <a:extLst>
              <a:ext uri="{FF2B5EF4-FFF2-40B4-BE49-F238E27FC236}">
                <a16:creationId xmlns:a16="http://schemas.microsoft.com/office/drawing/2014/main" id="{29E9CAB2-46A6-C708-0572-9552E2588EB0}"/>
              </a:ext>
            </a:extLst>
          </p:cNvPr>
          <p:cNvCxnSpPr>
            <a:cxnSpLocks/>
          </p:cNvCxnSpPr>
          <p:nvPr/>
        </p:nvCxnSpPr>
        <p:spPr>
          <a:xfrm>
            <a:off x="3196542" y="5385099"/>
            <a:ext cx="0" cy="138703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3B92EEF7-05C7-C1AC-4A2F-8581EF0FD807}"/>
              </a:ext>
            </a:extLst>
          </p:cNvPr>
          <p:cNvSpPr txBox="1">
            <a:spLocks/>
          </p:cNvSpPr>
          <p:nvPr/>
        </p:nvSpPr>
        <p:spPr>
          <a:xfrm>
            <a:off x="1453008" y="7229333"/>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err="1"/>
              <a:t>Tworzenie</a:t>
            </a:r>
            <a:r>
              <a:rPr lang="en-GB" sz="1800" b="1" dirty="0"/>
              <a:t> </a:t>
            </a:r>
            <a:r>
              <a:rPr lang="en-GB" sz="1800" b="1" dirty="0" err="1"/>
              <a:t>ścieżek</a:t>
            </a:r>
            <a:r>
              <a:rPr lang="en-GB" sz="1800" b="1" dirty="0"/>
              <a:t> </a:t>
            </a:r>
            <a:r>
              <a:rPr lang="en-GB" sz="1800" b="1" dirty="0" err="1"/>
              <a:t>certyfikacji</a:t>
            </a:r>
            <a:endParaRPr lang="en-GB" sz="1800" dirty="0"/>
          </a:p>
        </p:txBody>
      </p:sp>
      <p:sp>
        <p:nvSpPr>
          <p:cNvPr id="49" name="Text Placeholder 3">
            <a:extLst>
              <a:ext uri="{FF2B5EF4-FFF2-40B4-BE49-F238E27FC236}">
                <a16:creationId xmlns:a16="http://schemas.microsoft.com/office/drawing/2014/main" id="{9B0455B2-F006-FA25-0587-1D0E3217EB29}"/>
              </a:ext>
            </a:extLst>
          </p:cNvPr>
          <p:cNvSpPr txBox="1">
            <a:spLocks/>
          </p:cNvSpPr>
          <p:nvPr/>
        </p:nvSpPr>
        <p:spPr>
          <a:xfrm>
            <a:off x="3325793" y="7229333"/>
            <a:ext cx="3819646" cy="103593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Współpracuj z ośrodkami szkoleniowymi, aby oferować krótkie kursy w celu walidacji poświadczeń.
Nawiąż współpracę z instytucjami zawodowymi w celu stworzenia przyspieszonych programów certyfikacji.</a:t>
            </a:r>
            <a:endParaRPr lang="en-GB" dirty="0"/>
          </a:p>
        </p:txBody>
      </p:sp>
      <p:cxnSp>
        <p:nvCxnSpPr>
          <p:cNvPr id="50" name="Straight Connector 49">
            <a:extLst>
              <a:ext uri="{FF2B5EF4-FFF2-40B4-BE49-F238E27FC236}">
                <a16:creationId xmlns:a16="http://schemas.microsoft.com/office/drawing/2014/main" id="{3B6140A3-6083-435A-CAAD-66C90BD6A78E}"/>
              </a:ext>
            </a:extLst>
          </p:cNvPr>
          <p:cNvCxnSpPr>
            <a:cxnSpLocks/>
          </p:cNvCxnSpPr>
          <p:nvPr/>
        </p:nvCxnSpPr>
        <p:spPr>
          <a:xfrm>
            <a:off x="3198471" y="7181106"/>
            <a:ext cx="0" cy="99156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15" name="Graphic 71">
            <a:extLst>
              <a:ext uri="{FF2B5EF4-FFF2-40B4-BE49-F238E27FC236}">
                <a16:creationId xmlns:a16="http://schemas.microsoft.com/office/drawing/2014/main" id="{535D6618-83A9-1174-0364-B75ACC439F1D}"/>
              </a:ext>
            </a:extLst>
          </p:cNvPr>
          <p:cNvGrpSpPr/>
          <p:nvPr/>
        </p:nvGrpSpPr>
        <p:grpSpPr>
          <a:xfrm>
            <a:off x="5475529" y="8764644"/>
            <a:ext cx="969991" cy="971477"/>
            <a:chOff x="1744180" y="7980646"/>
            <a:chExt cx="347841" cy="348374"/>
          </a:xfrm>
          <a:solidFill>
            <a:srgbClr val="404040"/>
          </a:solidFill>
        </p:grpSpPr>
        <p:sp>
          <p:nvSpPr>
            <p:cNvPr id="16" name="Freeform 15">
              <a:extLst>
                <a:ext uri="{FF2B5EF4-FFF2-40B4-BE49-F238E27FC236}">
                  <a16:creationId xmlns:a16="http://schemas.microsoft.com/office/drawing/2014/main" id="{BA919768-37F6-F6D8-094D-FB0C3DA32091}"/>
                </a:ext>
              </a:extLst>
            </p:cNvPr>
            <p:cNvSpPr/>
            <p:nvPr/>
          </p:nvSpPr>
          <p:spPr>
            <a:xfrm>
              <a:off x="1842257" y="8075582"/>
              <a:ext cx="240694" cy="240979"/>
            </a:xfrm>
            <a:custGeom>
              <a:avLst/>
              <a:gdLst>
                <a:gd name="connsiteX0" fmla="*/ 106253 w 240694"/>
                <a:gd name="connsiteY0" fmla="*/ 147272 h 240979"/>
                <a:gd name="connsiteX1" fmla="*/ 109454 w 240694"/>
                <a:gd name="connsiteY1" fmla="*/ 148873 h 240979"/>
                <a:gd name="connsiteX2" fmla="*/ 193213 w 240694"/>
                <a:gd name="connsiteY2" fmla="*/ 232632 h 240979"/>
                <a:gd name="connsiteX3" fmla="*/ 232158 w 240694"/>
                <a:gd name="connsiteY3" fmla="*/ 233699 h 240979"/>
                <a:gd name="connsiteX4" fmla="*/ 240694 w 240694"/>
                <a:gd name="connsiteY4" fmla="*/ 213959 h 240979"/>
                <a:gd name="connsiteX5" fmla="*/ 232692 w 240694"/>
                <a:gd name="connsiteY5" fmla="*/ 194220 h 240979"/>
                <a:gd name="connsiteX6" fmla="*/ 148399 w 240694"/>
                <a:gd name="connsiteY6" fmla="*/ 109927 h 240979"/>
                <a:gd name="connsiteX7" fmla="*/ 147332 w 240694"/>
                <a:gd name="connsiteY7" fmla="*/ 104592 h 240979"/>
                <a:gd name="connsiteX8" fmla="*/ 130260 w 240694"/>
                <a:gd name="connsiteY8" fmla="*/ 22433 h 240979"/>
                <a:gd name="connsiteX9" fmla="*/ 60372 w 240694"/>
                <a:gd name="connsiteY9" fmla="*/ 1627 h 240979"/>
                <a:gd name="connsiteX10" fmla="*/ 60372 w 240694"/>
                <a:gd name="connsiteY10" fmla="*/ 1627 h 240979"/>
                <a:gd name="connsiteX11" fmla="*/ 100918 w 240694"/>
                <a:gd name="connsiteY11" fmla="*/ 42173 h 240979"/>
                <a:gd name="connsiteX12" fmla="*/ 104119 w 240694"/>
                <a:gd name="connsiteY12" fmla="*/ 54443 h 240979"/>
                <a:gd name="connsiteX13" fmla="*/ 54503 w 240694"/>
                <a:gd name="connsiteY13" fmla="*/ 104059 h 240979"/>
                <a:gd name="connsiteX14" fmla="*/ 42233 w 240694"/>
                <a:gd name="connsiteY14" fmla="*/ 100858 h 240979"/>
                <a:gd name="connsiteX15" fmla="*/ 1687 w 240694"/>
                <a:gd name="connsiteY15" fmla="*/ 60312 h 240979"/>
                <a:gd name="connsiteX16" fmla="*/ 21960 w 240694"/>
                <a:gd name="connsiteY16" fmla="*/ 129667 h 240979"/>
                <a:gd name="connsiteX17" fmla="*/ 103585 w 240694"/>
                <a:gd name="connsiteY17" fmla="*/ 146739 h 240979"/>
                <a:gd name="connsiteX18" fmla="*/ 105186 w 240694"/>
                <a:gd name="connsiteY18" fmla="*/ 146739 h 240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94" h="240979">
                  <a:moveTo>
                    <a:pt x="106253" y="147272"/>
                  </a:moveTo>
                  <a:cubicBezTo>
                    <a:pt x="107320" y="147272"/>
                    <a:pt x="108920" y="147272"/>
                    <a:pt x="109454" y="148873"/>
                  </a:cubicBezTo>
                  <a:lnTo>
                    <a:pt x="193213" y="232632"/>
                  </a:lnTo>
                  <a:cubicBezTo>
                    <a:pt x="203883" y="243302"/>
                    <a:pt x="221488" y="243835"/>
                    <a:pt x="232158" y="233699"/>
                  </a:cubicBezTo>
                  <a:cubicBezTo>
                    <a:pt x="237493" y="228364"/>
                    <a:pt x="240694" y="221429"/>
                    <a:pt x="240694" y="213959"/>
                  </a:cubicBezTo>
                  <a:cubicBezTo>
                    <a:pt x="240694" y="206490"/>
                    <a:pt x="238027" y="199555"/>
                    <a:pt x="232692" y="194220"/>
                  </a:cubicBezTo>
                  <a:lnTo>
                    <a:pt x="148399" y="109927"/>
                  </a:lnTo>
                  <a:cubicBezTo>
                    <a:pt x="146799" y="108327"/>
                    <a:pt x="146799" y="106726"/>
                    <a:pt x="147332" y="104592"/>
                  </a:cubicBezTo>
                  <a:cubicBezTo>
                    <a:pt x="158536" y="76317"/>
                    <a:pt x="151600" y="44307"/>
                    <a:pt x="130260" y="22433"/>
                  </a:cubicBezTo>
                  <a:cubicBezTo>
                    <a:pt x="112121" y="4295"/>
                    <a:pt x="85980" y="-3708"/>
                    <a:pt x="60372" y="1627"/>
                  </a:cubicBezTo>
                  <a:lnTo>
                    <a:pt x="60372" y="1627"/>
                  </a:lnTo>
                  <a:cubicBezTo>
                    <a:pt x="60372" y="1627"/>
                    <a:pt x="100918" y="42173"/>
                    <a:pt x="100918" y="42173"/>
                  </a:cubicBezTo>
                  <a:cubicBezTo>
                    <a:pt x="104119" y="45374"/>
                    <a:pt x="105186" y="50175"/>
                    <a:pt x="104119" y="54443"/>
                  </a:cubicBezTo>
                  <a:cubicBezTo>
                    <a:pt x="97717" y="78451"/>
                    <a:pt x="78511" y="97657"/>
                    <a:pt x="54503" y="104059"/>
                  </a:cubicBezTo>
                  <a:cubicBezTo>
                    <a:pt x="50235" y="105126"/>
                    <a:pt x="45434" y="104059"/>
                    <a:pt x="42233" y="100858"/>
                  </a:cubicBezTo>
                  <a:lnTo>
                    <a:pt x="1687" y="60312"/>
                  </a:lnTo>
                  <a:cubicBezTo>
                    <a:pt x="-3648" y="85920"/>
                    <a:pt x="3821" y="111528"/>
                    <a:pt x="21960" y="129667"/>
                  </a:cubicBezTo>
                  <a:cubicBezTo>
                    <a:pt x="43300" y="151007"/>
                    <a:pt x="75310" y="157942"/>
                    <a:pt x="103585" y="146739"/>
                  </a:cubicBezTo>
                  <a:cubicBezTo>
                    <a:pt x="104119" y="146739"/>
                    <a:pt x="104652" y="146739"/>
                    <a:pt x="105186" y="146739"/>
                  </a:cubicBezTo>
                  <a:close/>
                </a:path>
              </a:pathLst>
            </a:custGeom>
            <a:solidFill>
              <a:srgbClr val="EF3E23"/>
            </a:solidFill>
            <a:ln w="5331" cap="flat">
              <a:noFill/>
              <a:prstDash val="solid"/>
              <a:miter/>
            </a:ln>
          </p:spPr>
          <p:txBody>
            <a:bodyPr rtlCol="0" anchor="ctr"/>
            <a:lstStyle/>
            <a:p>
              <a:endParaRPr lang="en-US"/>
            </a:p>
          </p:txBody>
        </p:sp>
        <p:grpSp>
          <p:nvGrpSpPr>
            <p:cNvPr id="17" name="Graphic 71">
              <a:extLst>
                <a:ext uri="{FF2B5EF4-FFF2-40B4-BE49-F238E27FC236}">
                  <a16:creationId xmlns:a16="http://schemas.microsoft.com/office/drawing/2014/main" id="{0FD8BB7A-A482-C09F-8A8A-0D9EB5D036F1}"/>
                </a:ext>
              </a:extLst>
            </p:cNvPr>
            <p:cNvGrpSpPr/>
            <p:nvPr/>
          </p:nvGrpSpPr>
          <p:grpSpPr>
            <a:xfrm>
              <a:off x="1744180" y="7980646"/>
              <a:ext cx="347841" cy="348374"/>
              <a:chOff x="1744180" y="7980646"/>
              <a:chExt cx="347841" cy="348374"/>
            </a:xfrm>
            <a:grpFill/>
          </p:grpSpPr>
          <p:sp>
            <p:nvSpPr>
              <p:cNvPr id="18" name="Freeform 17">
                <a:extLst>
                  <a:ext uri="{FF2B5EF4-FFF2-40B4-BE49-F238E27FC236}">
                    <a16:creationId xmlns:a16="http://schemas.microsoft.com/office/drawing/2014/main" id="{E5E50A43-ED3E-D319-D788-083BB8FB6B9B}"/>
                  </a:ext>
                </a:extLst>
              </p:cNvPr>
              <p:cNvSpPr/>
              <p:nvPr/>
            </p:nvSpPr>
            <p:spPr>
              <a:xfrm>
                <a:off x="1744180" y="7980646"/>
                <a:ext cx="347841" cy="347841"/>
              </a:xfrm>
              <a:custGeom>
                <a:avLst/>
                <a:gdLst>
                  <a:gd name="connsiteX0" fmla="*/ 156315 w 347841"/>
                  <a:gd name="connsiteY0" fmla="*/ 347841 h 347841"/>
                  <a:gd name="connsiteX1" fmla="*/ 145645 w 347841"/>
                  <a:gd name="connsiteY1" fmla="*/ 339305 h 347841"/>
                  <a:gd name="connsiteX2" fmla="*/ 136576 w 347841"/>
                  <a:gd name="connsiteY2" fmla="*/ 307295 h 347841"/>
                  <a:gd name="connsiteX3" fmla="*/ 133908 w 347841"/>
                  <a:gd name="connsiteY3" fmla="*/ 304094 h 347841"/>
                  <a:gd name="connsiteX4" fmla="*/ 110968 w 347841"/>
                  <a:gd name="connsiteY4" fmla="*/ 294491 h 347841"/>
                  <a:gd name="connsiteX5" fmla="*/ 106700 w 347841"/>
                  <a:gd name="connsiteY5" fmla="*/ 294491 h 347841"/>
                  <a:gd name="connsiteX6" fmla="*/ 77357 w 347841"/>
                  <a:gd name="connsiteY6" fmla="*/ 311030 h 347841"/>
                  <a:gd name="connsiteX7" fmla="*/ 64020 w 347841"/>
                  <a:gd name="connsiteY7" fmla="*/ 309429 h 347841"/>
                  <a:gd name="connsiteX8" fmla="*/ 38945 w 347841"/>
                  <a:gd name="connsiteY8" fmla="*/ 284355 h 347841"/>
                  <a:gd name="connsiteX9" fmla="*/ 37345 w 347841"/>
                  <a:gd name="connsiteY9" fmla="*/ 270484 h 347841"/>
                  <a:gd name="connsiteX10" fmla="*/ 53883 w 347841"/>
                  <a:gd name="connsiteY10" fmla="*/ 241675 h 347841"/>
                  <a:gd name="connsiteX11" fmla="*/ 53883 w 347841"/>
                  <a:gd name="connsiteY11" fmla="*/ 237407 h 347841"/>
                  <a:gd name="connsiteX12" fmla="*/ 44280 w 347841"/>
                  <a:gd name="connsiteY12" fmla="*/ 214467 h 347841"/>
                  <a:gd name="connsiteX13" fmla="*/ 41079 w 347841"/>
                  <a:gd name="connsiteY13" fmla="*/ 211266 h 347841"/>
                  <a:gd name="connsiteX14" fmla="*/ 8536 w 347841"/>
                  <a:gd name="connsiteY14" fmla="*/ 202196 h 347841"/>
                  <a:gd name="connsiteX15" fmla="*/ 0 w 347841"/>
                  <a:gd name="connsiteY15" fmla="*/ 191526 h 347841"/>
                  <a:gd name="connsiteX16" fmla="*/ 0 w 347841"/>
                  <a:gd name="connsiteY16" fmla="*/ 156315 h 347841"/>
                  <a:gd name="connsiteX17" fmla="*/ 8536 w 347841"/>
                  <a:gd name="connsiteY17" fmla="*/ 145645 h 347841"/>
                  <a:gd name="connsiteX18" fmla="*/ 40546 w 347841"/>
                  <a:gd name="connsiteY18" fmla="*/ 136576 h 347841"/>
                  <a:gd name="connsiteX19" fmla="*/ 43747 w 347841"/>
                  <a:gd name="connsiteY19" fmla="*/ 133908 h 347841"/>
                  <a:gd name="connsiteX20" fmla="*/ 53350 w 347841"/>
                  <a:gd name="connsiteY20" fmla="*/ 110968 h 347841"/>
                  <a:gd name="connsiteX21" fmla="*/ 53350 w 347841"/>
                  <a:gd name="connsiteY21" fmla="*/ 106700 h 347841"/>
                  <a:gd name="connsiteX22" fmla="*/ 36811 w 347841"/>
                  <a:gd name="connsiteY22" fmla="*/ 77357 h 347841"/>
                  <a:gd name="connsiteX23" fmla="*/ 38412 w 347841"/>
                  <a:gd name="connsiteY23" fmla="*/ 64020 h 347841"/>
                  <a:gd name="connsiteX24" fmla="*/ 63486 w 347841"/>
                  <a:gd name="connsiteY24" fmla="*/ 38946 h 347841"/>
                  <a:gd name="connsiteX25" fmla="*/ 77357 w 347841"/>
                  <a:gd name="connsiteY25" fmla="*/ 37345 h 347841"/>
                  <a:gd name="connsiteX26" fmla="*/ 106166 w 347841"/>
                  <a:gd name="connsiteY26" fmla="*/ 53884 h 347841"/>
                  <a:gd name="connsiteX27" fmla="*/ 110434 w 347841"/>
                  <a:gd name="connsiteY27" fmla="*/ 53884 h 347841"/>
                  <a:gd name="connsiteX28" fmla="*/ 133375 w 347841"/>
                  <a:gd name="connsiteY28" fmla="*/ 44281 h 347841"/>
                  <a:gd name="connsiteX29" fmla="*/ 136576 w 347841"/>
                  <a:gd name="connsiteY29" fmla="*/ 41079 h 347841"/>
                  <a:gd name="connsiteX30" fmla="*/ 145645 w 347841"/>
                  <a:gd name="connsiteY30" fmla="*/ 8536 h 347841"/>
                  <a:gd name="connsiteX31" fmla="*/ 156315 w 347841"/>
                  <a:gd name="connsiteY31" fmla="*/ 0 h 347841"/>
                  <a:gd name="connsiteX32" fmla="*/ 191526 w 347841"/>
                  <a:gd name="connsiteY32" fmla="*/ 0 h 347841"/>
                  <a:gd name="connsiteX33" fmla="*/ 191526 w 347841"/>
                  <a:gd name="connsiteY33" fmla="*/ 0 h 347841"/>
                  <a:gd name="connsiteX34" fmla="*/ 202196 w 347841"/>
                  <a:gd name="connsiteY34" fmla="*/ 8536 h 347841"/>
                  <a:gd name="connsiteX35" fmla="*/ 211265 w 347841"/>
                  <a:gd name="connsiteY35" fmla="*/ 40546 h 347841"/>
                  <a:gd name="connsiteX36" fmla="*/ 213933 w 347841"/>
                  <a:gd name="connsiteY36" fmla="*/ 43747 h 347841"/>
                  <a:gd name="connsiteX37" fmla="*/ 236873 w 347841"/>
                  <a:gd name="connsiteY37" fmla="*/ 53350 h 347841"/>
                  <a:gd name="connsiteX38" fmla="*/ 241141 w 347841"/>
                  <a:gd name="connsiteY38" fmla="*/ 53350 h 347841"/>
                  <a:gd name="connsiteX39" fmla="*/ 270484 w 347841"/>
                  <a:gd name="connsiteY39" fmla="*/ 36812 h 347841"/>
                  <a:gd name="connsiteX40" fmla="*/ 283821 w 347841"/>
                  <a:gd name="connsiteY40" fmla="*/ 38412 h 347841"/>
                  <a:gd name="connsiteX41" fmla="*/ 308896 w 347841"/>
                  <a:gd name="connsiteY41" fmla="*/ 63486 h 347841"/>
                  <a:gd name="connsiteX42" fmla="*/ 310496 w 347841"/>
                  <a:gd name="connsiteY42" fmla="*/ 77357 h 347841"/>
                  <a:gd name="connsiteX43" fmla="*/ 293958 w 347841"/>
                  <a:gd name="connsiteY43" fmla="*/ 106166 h 347841"/>
                  <a:gd name="connsiteX44" fmla="*/ 293958 w 347841"/>
                  <a:gd name="connsiteY44" fmla="*/ 110434 h 347841"/>
                  <a:gd name="connsiteX45" fmla="*/ 303561 w 347841"/>
                  <a:gd name="connsiteY45" fmla="*/ 133375 h 347841"/>
                  <a:gd name="connsiteX46" fmla="*/ 306762 w 347841"/>
                  <a:gd name="connsiteY46" fmla="*/ 136576 h 347841"/>
                  <a:gd name="connsiteX47" fmla="*/ 339305 w 347841"/>
                  <a:gd name="connsiteY47" fmla="*/ 145645 h 347841"/>
                  <a:gd name="connsiteX48" fmla="*/ 347841 w 347841"/>
                  <a:gd name="connsiteY48" fmla="*/ 156315 h 347841"/>
                  <a:gd name="connsiteX49" fmla="*/ 347841 w 347841"/>
                  <a:gd name="connsiteY49" fmla="*/ 191526 h 347841"/>
                  <a:gd name="connsiteX50" fmla="*/ 339305 w 347841"/>
                  <a:gd name="connsiteY50" fmla="*/ 202196 h 347841"/>
                  <a:gd name="connsiteX51" fmla="*/ 307295 w 347841"/>
                  <a:gd name="connsiteY51" fmla="*/ 211266 h 347841"/>
                  <a:gd name="connsiteX52" fmla="*/ 304094 w 347841"/>
                  <a:gd name="connsiteY52" fmla="*/ 213933 h 347841"/>
                  <a:gd name="connsiteX53" fmla="*/ 300893 w 347841"/>
                  <a:gd name="connsiteY53" fmla="*/ 221402 h 347841"/>
                  <a:gd name="connsiteX54" fmla="*/ 294491 w 347841"/>
                  <a:gd name="connsiteY54" fmla="*/ 224069 h 347841"/>
                  <a:gd name="connsiteX55" fmla="*/ 291824 w 347841"/>
                  <a:gd name="connsiteY55" fmla="*/ 217668 h 347841"/>
                  <a:gd name="connsiteX56" fmla="*/ 295025 w 347841"/>
                  <a:gd name="connsiteY56" fmla="*/ 210199 h 347841"/>
                  <a:gd name="connsiteX57" fmla="*/ 305161 w 347841"/>
                  <a:gd name="connsiteY57" fmla="*/ 201129 h 347841"/>
                  <a:gd name="connsiteX58" fmla="*/ 337171 w 347841"/>
                  <a:gd name="connsiteY58" fmla="*/ 192059 h 347841"/>
                  <a:gd name="connsiteX59" fmla="*/ 338772 w 347841"/>
                  <a:gd name="connsiteY59" fmla="*/ 190459 h 347841"/>
                  <a:gd name="connsiteX60" fmla="*/ 338772 w 347841"/>
                  <a:gd name="connsiteY60" fmla="*/ 155248 h 347841"/>
                  <a:gd name="connsiteX61" fmla="*/ 337705 w 347841"/>
                  <a:gd name="connsiteY61" fmla="*/ 153648 h 347841"/>
                  <a:gd name="connsiteX62" fmla="*/ 305161 w 347841"/>
                  <a:gd name="connsiteY62" fmla="*/ 144578 h 347841"/>
                  <a:gd name="connsiteX63" fmla="*/ 295025 w 347841"/>
                  <a:gd name="connsiteY63" fmla="*/ 135509 h 347841"/>
                  <a:gd name="connsiteX64" fmla="*/ 285955 w 347841"/>
                  <a:gd name="connsiteY64" fmla="*/ 113102 h 347841"/>
                  <a:gd name="connsiteX65" fmla="*/ 287022 w 347841"/>
                  <a:gd name="connsiteY65" fmla="*/ 99764 h 347841"/>
                  <a:gd name="connsiteX66" fmla="*/ 303561 w 347841"/>
                  <a:gd name="connsiteY66" fmla="*/ 70956 h 347841"/>
                  <a:gd name="connsiteX67" fmla="*/ 303561 w 347841"/>
                  <a:gd name="connsiteY67" fmla="*/ 68821 h 347841"/>
                  <a:gd name="connsiteX68" fmla="*/ 278486 w 347841"/>
                  <a:gd name="connsiteY68" fmla="*/ 43747 h 347841"/>
                  <a:gd name="connsiteX69" fmla="*/ 276886 w 347841"/>
                  <a:gd name="connsiteY69" fmla="*/ 43747 h 347841"/>
                  <a:gd name="connsiteX70" fmla="*/ 247543 w 347841"/>
                  <a:gd name="connsiteY70" fmla="*/ 60286 h 347841"/>
                  <a:gd name="connsiteX71" fmla="*/ 234206 w 347841"/>
                  <a:gd name="connsiteY71" fmla="*/ 60819 h 347841"/>
                  <a:gd name="connsiteX72" fmla="*/ 211799 w 347841"/>
                  <a:gd name="connsiteY72" fmla="*/ 51749 h 347841"/>
                  <a:gd name="connsiteX73" fmla="*/ 202729 w 347841"/>
                  <a:gd name="connsiteY73" fmla="*/ 41613 h 347841"/>
                  <a:gd name="connsiteX74" fmla="*/ 193660 w 347841"/>
                  <a:gd name="connsiteY74" fmla="*/ 9603 h 347841"/>
                  <a:gd name="connsiteX75" fmla="*/ 192059 w 347841"/>
                  <a:gd name="connsiteY75" fmla="*/ 8002 h 347841"/>
                  <a:gd name="connsiteX76" fmla="*/ 156849 w 347841"/>
                  <a:gd name="connsiteY76" fmla="*/ 8002 h 347841"/>
                  <a:gd name="connsiteX77" fmla="*/ 155248 w 347841"/>
                  <a:gd name="connsiteY77" fmla="*/ 9070 h 347841"/>
                  <a:gd name="connsiteX78" fmla="*/ 146179 w 347841"/>
                  <a:gd name="connsiteY78" fmla="*/ 41613 h 347841"/>
                  <a:gd name="connsiteX79" fmla="*/ 137109 w 347841"/>
                  <a:gd name="connsiteY79" fmla="*/ 51749 h 347841"/>
                  <a:gd name="connsiteX80" fmla="*/ 114702 w 347841"/>
                  <a:gd name="connsiteY80" fmla="*/ 60819 h 347841"/>
                  <a:gd name="connsiteX81" fmla="*/ 101365 w 347841"/>
                  <a:gd name="connsiteY81" fmla="*/ 59752 h 347841"/>
                  <a:gd name="connsiteX82" fmla="*/ 72556 w 347841"/>
                  <a:gd name="connsiteY82" fmla="*/ 43214 h 347841"/>
                  <a:gd name="connsiteX83" fmla="*/ 70422 w 347841"/>
                  <a:gd name="connsiteY83" fmla="*/ 43214 h 347841"/>
                  <a:gd name="connsiteX84" fmla="*/ 45347 w 347841"/>
                  <a:gd name="connsiteY84" fmla="*/ 68288 h 347841"/>
                  <a:gd name="connsiteX85" fmla="*/ 45347 w 347841"/>
                  <a:gd name="connsiteY85" fmla="*/ 69889 h 347841"/>
                  <a:gd name="connsiteX86" fmla="*/ 61886 w 347841"/>
                  <a:gd name="connsiteY86" fmla="*/ 99231 h 347841"/>
                  <a:gd name="connsiteX87" fmla="*/ 62419 w 347841"/>
                  <a:gd name="connsiteY87" fmla="*/ 112568 h 347841"/>
                  <a:gd name="connsiteX88" fmla="*/ 53350 w 347841"/>
                  <a:gd name="connsiteY88" fmla="*/ 134975 h 347841"/>
                  <a:gd name="connsiteX89" fmla="*/ 43213 w 347841"/>
                  <a:gd name="connsiteY89" fmla="*/ 144045 h 347841"/>
                  <a:gd name="connsiteX90" fmla="*/ 11203 w 347841"/>
                  <a:gd name="connsiteY90" fmla="*/ 153114 h 347841"/>
                  <a:gd name="connsiteX91" fmla="*/ 9603 w 347841"/>
                  <a:gd name="connsiteY91" fmla="*/ 154715 h 347841"/>
                  <a:gd name="connsiteX92" fmla="*/ 9603 w 347841"/>
                  <a:gd name="connsiteY92" fmla="*/ 189926 h 347841"/>
                  <a:gd name="connsiteX93" fmla="*/ 10670 w 347841"/>
                  <a:gd name="connsiteY93" fmla="*/ 191526 h 347841"/>
                  <a:gd name="connsiteX94" fmla="*/ 43213 w 347841"/>
                  <a:gd name="connsiteY94" fmla="*/ 200596 h 347841"/>
                  <a:gd name="connsiteX95" fmla="*/ 53350 w 347841"/>
                  <a:gd name="connsiteY95" fmla="*/ 209665 h 347841"/>
                  <a:gd name="connsiteX96" fmla="*/ 62419 w 347841"/>
                  <a:gd name="connsiteY96" fmla="*/ 232072 h 347841"/>
                  <a:gd name="connsiteX97" fmla="*/ 61352 w 347841"/>
                  <a:gd name="connsiteY97" fmla="*/ 245409 h 347841"/>
                  <a:gd name="connsiteX98" fmla="*/ 44814 w 347841"/>
                  <a:gd name="connsiteY98" fmla="*/ 274218 h 347841"/>
                  <a:gd name="connsiteX99" fmla="*/ 44814 w 347841"/>
                  <a:gd name="connsiteY99" fmla="*/ 276353 h 347841"/>
                  <a:gd name="connsiteX100" fmla="*/ 69888 w 347841"/>
                  <a:gd name="connsiteY100" fmla="*/ 301427 h 347841"/>
                  <a:gd name="connsiteX101" fmla="*/ 71489 w 347841"/>
                  <a:gd name="connsiteY101" fmla="*/ 301427 h 347841"/>
                  <a:gd name="connsiteX102" fmla="*/ 100831 w 347841"/>
                  <a:gd name="connsiteY102" fmla="*/ 284888 h 347841"/>
                  <a:gd name="connsiteX103" fmla="*/ 114169 w 347841"/>
                  <a:gd name="connsiteY103" fmla="*/ 284355 h 347841"/>
                  <a:gd name="connsiteX104" fmla="*/ 136576 w 347841"/>
                  <a:gd name="connsiteY104" fmla="*/ 293424 h 347841"/>
                  <a:gd name="connsiteX105" fmla="*/ 145645 w 347841"/>
                  <a:gd name="connsiteY105" fmla="*/ 303561 h 347841"/>
                  <a:gd name="connsiteX106" fmla="*/ 154715 w 347841"/>
                  <a:gd name="connsiteY106" fmla="*/ 335571 h 347841"/>
                  <a:gd name="connsiteX107" fmla="*/ 156315 w 347841"/>
                  <a:gd name="connsiteY107" fmla="*/ 337171 h 347841"/>
                  <a:gd name="connsiteX108" fmla="*/ 191526 w 347841"/>
                  <a:gd name="connsiteY108" fmla="*/ 337171 h 347841"/>
                  <a:gd name="connsiteX109" fmla="*/ 193127 w 347841"/>
                  <a:gd name="connsiteY109" fmla="*/ 336104 h 347841"/>
                  <a:gd name="connsiteX110" fmla="*/ 202196 w 347841"/>
                  <a:gd name="connsiteY110" fmla="*/ 303561 h 347841"/>
                  <a:gd name="connsiteX111" fmla="*/ 211265 w 347841"/>
                  <a:gd name="connsiteY111" fmla="*/ 293424 h 347841"/>
                  <a:gd name="connsiteX112" fmla="*/ 218201 w 347841"/>
                  <a:gd name="connsiteY112" fmla="*/ 290757 h 347841"/>
                  <a:gd name="connsiteX113" fmla="*/ 224603 w 347841"/>
                  <a:gd name="connsiteY113" fmla="*/ 293424 h 347841"/>
                  <a:gd name="connsiteX114" fmla="*/ 221935 w 347841"/>
                  <a:gd name="connsiteY114" fmla="*/ 299826 h 347841"/>
                  <a:gd name="connsiteX115" fmla="*/ 214466 w 347841"/>
                  <a:gd name="connsiteY115" fmla="*/ 303027 h 347841"/>
                  <a:gd name="connsiteX116" fmla="*/ 211265 w 347841"/>
                  <a:gd name="connsiteY116" fmla="*/ 306228 h 347841"/>
                  <a:gd name="connsiteX117" fmla="*/ 202196 w 347841"/>
                  <a:gd name="connsiteY117" fmla="*/ 338772 h 347841"/>
                  <a:gd name="connsiteX118" fmla="*/ 191526 w 347841"/>
                  <a:gd name="connsiteY118" fmla="*/ 347308 h 347841"/>
                  <a:gd name="connsiteX119" fmla="*/ 156315 w 347841"/>
                  <a:gd name="connsiteY119" fmla="*/ 347308 h 34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47841" h="347841">
                    <a:moveTo>
                      <a:pt x="156315" y="347841"/>
                    </a:moveTo>
                    <a:cubicBezTo>
                      <a:pt x="151514" y="347841"/>
                      <a:pt x="146712" y="344107"/>
                      <a:pt x="145645" y="339305"/>
                    </a:cubicBezTo>
                    <a:lnTo>
                      <a:pt x="136576" y="307295"/>
                    </a:lnTo>
                    <a:cubicBezTo>
                      <a:pt x="136576" y="305695"/>
                      <a:pt x="134975" y="304094"/>
                      <a:pt x="133908" y="304094"/>
                    </a:cubicBezTo>
                    <a:lnTo>
                      <a:pt x="110968" y="294491"/>
                    </a:lnTo>
                    <a:cubicBezTo>
                      <a:pt x="109901" y="293958"/>
                      <a:pt x="107233" y="294491"/>
                      <a:pt x="106700" y="294491"/>
                    </a:cubicBezTo>
                    <a:lnTo>
                      <a:pt x="77357" y="311030"/>
                    </a:lnTo>
                    <a:cubicBezTo>
                      <a:pt x="73623" y="313697"/>
                      <a:pt x="67221" y="313164"/>
                      <a:pt x="64020" y="309429"/>
                    </a:cubicBezTo>
                    <a:lnTo>
                      <a:pt x="38945" y="284355"/>
                    </a:lnTo>
                    <a:cubicBezTo>
                      <a:pt x="35211" y="280620"/>
                      <a:pt x="34677" y="274752"/>
                      <a:pt x="37345" y="270484"/>
                    </a:cubicBezTo>
                    <a:lnTo>
                      <a:pt x="53883" y="241675"/>
                    </a:lnTo>
                    <a:cubicBezTo>
                      <a:pt x="54417" y="240608"/>
                      <a:pt x="54950" y="238474"/>
                      <a:pt x="53883" y="237407"/>
                    </a:cubicBezTo>
                    <a:lnTo>
                      <a:pt x="44280" y="214467"/>
                    </a:lnTo>
                    <a:cubicBezTo>
                      <a:pt x="44280" y="212866"/>
                      <a:pt x="42146" y="211799"/>
                      <a:pt x="41079" y="211266"/>
                    </a:cubicBezTo>
                    <a:lnTo>
                      <a:pt x="8536" y="202196"/>
                    </a:lnTo>
                    <a:cubicBezTo>
                      <a:pt x="3734" y="201129"/>
                      <a:pt x="0" y="196328"/>
                      <a:pt x="0" y="191526"/>
                    </a:cubicBezTo>
                    <a:lnTo>
                      <a:pt x="0" y="156315"/>
                    </a:lnTo>
                    <a:cubicBezTo>
                      <a:pt x="0" y="151514"/>
                      <a:pt x="3734" y="146712"/>
                      <a:pt x="8536" y="145645"/>
                    </a:cubicBezTo>
                    <a:lnTo>
                      <a:pt x="40546" y="136576"/>
                    </a:lnTo>
                    <a:cubicBezTo>
                      <a:pt x="42146" y="136576"/>
                      <a:pt x="43747" y="134975"/>
                      <a:pt x="43747" y="133908"/>
                    </a:cubicBezTo>
                    <a:lnTo>
                      <a:pt x="53350" y="110968"/>
                    </a:lnTo>
                    <a:cubicBezTo>
                      <a:pt x="53883" y="109901"/>
                      <a:pt x="53350" y="107233"/>
                      <a:pt x="53350" y="106700"/>
                    </a:cubicBezTo>
                    <a:lnTo>
                      <a:pt x="36811" y="77357"/>
                    </a:lnTo>
                    <a:cubicBezTo>
                      <a:pt x="34144" y="73623"/>
                      <a:pt x="34677" y="67221"/>
                      <a:pt x="38412" y="64020"/>
                    </a:cubicBezTo>
                    <a:lnTo>
                      <a:pt x="63486" y="38946"/>
                    </a:lnTo>
                    <a:cubicBezTo>
                      <a:pt x="67221" y="35211"/>
                      <a:pt x="73089" y="34677"/>
                      <a:pt x="77357" y="37345"/>
                    </a:cubicBezTo>
                    <a:lnTo>
                      <a:pt x="106166" y="53884"/>
                    </a:lnTo>
                    <a:cubicBezTo>
                      <a:pt x="107233" y="54417"/>
                      <a:pt x="109367" y="54951"/>
                      <a:pt x="110434" y="53884"/>
                    </a:cubicBezTo>
                    <a:lnTo>
                      <a:pt x="133375" y="44281"/>
                    </a:lnTo>
                    <a:cubicBezTo>
                      <a:pt x="134975" y="44281"/>
                      <a:pt x="136042" y="42147"/>
                      <a:pt x="136576" y="41079"/>
                    </a:cubicBezTo>
                    <a:lnTo>
                      <a:pt x="145645" y="8536"/>
                    </a:lnTo>
                    <a:cubicBezTo>
                      <a:pt x="146712" y="3735"/>
                      <a:pt x="151514" y="0"/>
                      <a:pt x="156315" y="0"/>
                    </a:cubicBezTo>
                    <a:lnTo>
                      <a:pt x="191526" y="0"/>
                    </a:lnTo>
                    <a:cubicBezTo>
                      <a:pt x="191526" y="0"/>
                      <a:pt x="191526" y="0"/>
                      <a:pt x="191526" y="0"/>
                    </a:cubicBezTo>
                    <a:cubicBezTo>
                      <a:pt x="196327" y="0"/>
                      <a:pt x="201129" y="3735"/>
                      <a:pt x="202196" y="8536"/>
                    </a:cubicBezTo>
                    <a:lnTo>
                      <a:pt x="211265" y="40546"/>
                    </a:lnTo>
                    <a:cubicBezTo>
                      <a:pt x="211265" y="42147"/>
                      <a:pt x="212866" y="43747"/>
                      <a:pt x="213933" y="43747"/>
                    </a:cubicBezTo>
                    <a:lnTo>
                      <a:pt x="236873" y="53350"/>
                    </a:lnTo>
                    <a:cubicBezTo>
                      <a:pt x="237940" y="53884"/>
                      <a:pt x="240608" y="53350"/>
                      <a:pt x="241141" y="53350"/>
                    </a:cubicBezTo>
                    <a:lnTo>
                      <a:pt x="270484" y="36812"/>
                    </a:lnTo>
                    <a:cubicBezTo>
                      <a:pt x="274218" y="34144"/>
                      <a:pt x="280620" y="34677"/>
                      <a:pt x="283821" y="38412"/>
                    </a:cubicBezTo>
                    <a:lnTo>
                      <a:pt x="308896" y="63486"/>
                    </a:lnTo>
                    <a:cubicBezTo>
                      <a:pt x="312630" y="67221"/>
                      <a:pt x="313164" y="73089"/>
                      <a:pt x="310496" y="77357"/>
                    </a:cubicBezTo>
                    <a:lnTo>
                      <a:pt x="293958" y="106166"/>
                    </a:lnTo>
                    <a:cubicBezTo>
                      <a:pt x="293424" y="107233"/>
                      <a:pt x="292891" y="109367"/>
                      <a:pt x="293958" y="110434"/>
                    </a:cubicBezTo>
                    <a:lnTo>
                      <a:pt x="303561" y="133375"/>
                    </a:lnTo>
                    <a:cubicBezTo>
                      <a:pt x="303561" y="134975"/>
                      <a:pt x="305695" y="136042"/>
                      <a:pt x="306762" y="136576"/>
                    </a:cubicBezTo>
                    <a:lnTo>
                      <a:pt x="339305" y="145645"/>
                    </a:lnTo>
                    <a:cubicBezTo>
                      <a:pt x="344107" y="146712"/>
                      <a:pt x="347841" y="151514"/>
                      <a:pt x="347841" y="156315"/>
                    </a:cubicBezTo>
                    <a:lnTo>
                      <a:pt x="347841" y="191526"/>
                    </a:lnTo>
                    <a:cubicBezTo>
                      <a:pt x="347841" y="196328"/>
                      <a:pt x="344107" y="201129"/>
                      <a:pt x="339305" y="202196"/>
                    </a:cubicBezTo>
                    <a:lnTo>
                      <a:pt x="307295" y="211266"/>
                    </a:lnTo>
                    <a:cubicBezTo>
                      <a:pt x="305695" y="211266"/>
                      <a:pt x="304094" y="212866"/>
                      <a:pt x="304094" y="213933"/>
                    </a:cubicBezTo>
                    <a:lnTo>
                      <a:pt x="300893" y="221402"/>
                    </a:lnTo>
                    <a:cubicBezTo>
                      <a:pt x="299826" y="224069"/>
                      <a:pt x="297159" y="225136"/>
                      <a:pt x="294491" y="224069"/>
                    </a:cubicBezTo>
                    <a:cubicBezTo>
                      <a:pt x="291824" y="223003"/>
                      <a:pt x="290757" y="220335"/>
                      <a:pt x="291824" y="217668"/>
                    </a:cubicBezTo>
                    <a:lnTo>
                      <a:pt x="295025" y="210199"/>
                    </a:lnTo>
                    <a:cubicBezTo>
                      <a:pt x="296092" y="206464"/>
                      <a:pt x="300893" y="202196"/>
                      <a:pt x="305161" y="201129"/>
                    </a:cubicBezTo>
                    <a:lnTo>
                      <a:pt x="337171" y="192059"/>
                    </a:lnTo>
                    <a:cubicBezTo>
                      <a:pt x="337705" y="192059"/>
                      <a:pt x="338772" y="190993"/>
                      <a:pt x="338772" y="190459"/>
                    </a:cubicBezTo>
                    <a:lnTo>
                      <a:pt x="338772" y="155248"/>
                    </a:lnTo>
                    <a:cubicBezTo>
                      <a:pt x="338772" y="155248"/>
                      <a:pt x="338238" y="154181"/>
                      <a:pt x="337705" y="153648"/>
                    </a:cubicBezTo>
                    <a:lnTo>
                      <a:pt x="305161" y="144578"/>
                    </a:lnTo>
                    <a:cubicBezTo>
                      <a:pt x="300893" y="143511"/>
                      <a:pt x="296625" y="139777"/>
                      <a:pt x="295025" y="135509"/>
                    </a:cubicBezTo>
                    <a:lnTo>
                      <a:pt x="285955" y="113102"/>
                    </a:lnTo>
                    <a:cubicBezTo>
                      <a:pt x="284355" y="109367"/>
                      <a:pt x="284355" y="103499"/>
                      <a:pt x="287022" y="99764"/>
                    </a:cubicBezTo>
                    <a:lnTo>
                      <a:pt x="303561" y="70956"/>
                    </a:lnTo>
                    <a:cubicBezTo>
                      <a:pt x="303561" y="70422"/>
                      <a:pt x="303561" y="69355"/>
                      <a:pt x="303561" y="68821"/>
                    </a:cubicBezTo>
                    <a:lnTo>
                      <a:pt x="278486" y="43747"/>
                    </a:lnTo>
                    <a:cubicBezTo>
                      <a:pt x="278486" y="43747"/>
                      <a:pt x="276886" y="43747"/>
                      <a:pt x="276886" y="43747"/>
                    </a:cubicBezTo>
                    <a:lnTo>
                      <a:pt x="247543" y="60286"/>
                    </a:lnTo>
                    <a:cubicBezTo>
                      <a:pt x="243809" y="62419"/>
                      <a:pt x="237940" y="62953"/>
                      <a:pt x="234206" y="60819"/>
                    </a:cubicBezTo>
                    <a:lnTo>
                      <a:pt x="211799" y="51749"/>
                    </a:lnTo>
                    <a:cubicBezTo>
                      <a:pt x="208064" y="50682"/>
                      <a:pt x="203796" y="45881"/>
                      <a:pt x="202729" y="41613"/>
                    </a:cubicBezTo>
                    <a:lnTo>
                      <a:pt x="193660" y="9603"/>
                    </a:lnTo>
                    <a:cubicBezTo>
                      <a:pt x="193660" y="9070"/>
                      <a:pt x="192593" y="8002"/>
                      <a:pt x="192059" y="8002"/>
                    </a:cubicBezTo>
                    <a:lnTo>
                      <a:pt x="156849" y="8002"/>
                    </a:lnTo>
                    <a:cubicBezTo>
                      <a:pt x="156849" y="8002"/>
                      <a:pt x="155782" y="8536"/>
                      <a:pt x="155248" y="9070"/>
                    </a:cubicBezTo>
                    <a:lnTo>
                      <a:pt x="146179" y="41613"/>
                    </a:lnTo>
                    <a:cubicBezTo>
                      <a:pt x="145112" y="45881"/>
                      <a:pt x="141377" y="50149"/>
                      <a:pt x="137109" y="51749"/>
                    </a:cubicBezTo>
                    <a:lnTo>
                      <a:pt x="114702" y="60819"/>
                    </a:lnTo>
                    <a:cubicBezTo>
                      <a:pt x="110968" y="62419"/>
                      <a:pt x="105099" y="62419"/>
                      <a:pt x="101365" y="59752"/>
                    </a:cubicBezTo>
                    <a:lnTo>
                      <a:pt x="72556" y="43214"/>
                    </a:lnTo>
                    <a:cubicBezTo>
                      <a:pt x="72022" y="43214"/>
                      <a:pt x="70955" y="43214"/>
                      <a:pt x="70422" y="43214"/>
                    </a:cubicBezTo>
                    <a:lnTo>
                      <a:pt x="45347" y="68288"/>
                    </a:lnTo>
                    <a:cubicBezTo>
                      <a:pt x="45347" y="68288"/>
                      <a:pt x="45347" y="69889"/>
                      <a:pt x="45347" y="69889"/>
                    </a:cubicBezTo>
                    <a:lnTo>
                      <a:pt x="61886" y="99231"/>
                    </a:lnTo>
                    <a:cubicBezTo>
                      <a:pt x="64020" y="102965"/>
                      <a:pt x="64553" y="108834"/>
                      <a:pt x="62419" y="112568"/>
                    </a:cubicBezTo>
                    <a:lnTo>
                      <a:pt x="53350" y="134975"/>
                    </a:lnTo>
                    <a:cubicBezTo>
                      <a:pt x="52283" y="138710"/>
                      <a:pt x="47481" y="142978"/>
                      <a:pt x="43213" y="144045"/>
                    </a:cubicBezTo>
                    <a:lnTo>
                      <a:pt x="11203" y="153114"/>
                    </a:lnTo>
                    <a:cubicBezTo>
                      <a:pt x="10670" y="153114"/>
                      <a:pt x="9603" y="154181"/>
                      <a:pt x="9603" y="154715"/>
                    </a:cubicBezTo>
                    <a:lnTo>
                      <a:pt x="9603" y="189926"/>
                    </a:lnTo>
                    <a:cubicBezTo>
                      <a:pt x="9603" y="189926"/>
                      <a:pt x="10136" y="190993"/>
                      <a:pt x="10670" y="191526"/>
                    </a:cubicBezTo>
                    <a:lnTo>
                      <a:pt x="43213" y="200596"/>
                    </a:lnTo>
                    <a:cubicBezTo>
                      <a:pt x="47481" y="201663"/>
                      <a:pt x="51749" y="205397"/>
                      <a:pt x="53350" y="209665"/>
                    </a:cubicBezTo>
                    <a:lnTo>
                      <a:pt x="62419" y="232072"/>
                    </a:lnTo>
                    <a:cubicBezTo>
                      <a:pt x="64020" y="235806"/>
                      <a:pt x="64020" y="241675"/>
                      <a:pt x="61352" y="245409"/>
                    </a:cubicBezTo>
                    <a:lnTo>
                      <a:pt x="44814" y="274218"/>
                    </a:lnTo>
                    <a:cubicBezTo>
                      <a:pt x="44814" y="274752"/>
                      <a:pt x="44814" y="275819"/>
                      <a:pt x="44814" y="276353"/>
                    </a:cubicBezTo>
                    <a:lnTo>
                      <a:pt x="69888" y="301427"/>
                    </a:lnTo>
                    <a:cubicBezTo>
                      <a:pt x="69888" y="301427"/>
                      <a:pt x="70955" y="301427"/>
                      <a:pt x="71489" y="301427"/>
                    </a:cubicBezTo>
                    <a:lnTo>
                      <a:pt x="100831" y="284888"/>
                    </a:lnTo>
                    <a:cubicBezTo>
                      <a:pt x="104566" y="282754"/>
                      <a:pt x="110434" y="282221"/>
                      <a:pt x="114169" y="284355"/>
                    </a:cubicBezTo>
                    <a:lnTo>
                      <a:pt x="136576" y="293424"/>
                    </a:lnTo>
                    <a:cubicBezTo>
                      <a:pt x="140310" y="294491"/>
                      <a:pt x="144578" y="299293"/>
                      <a:pt x="145645" y="303561"/>
                    </a:cubicBezTo>
                    <a:lnTo>
                      <a:pt x="154715" y="335571"/>
                    </a:lnTo>
                    <a:cubicBezTo>
                      <a:pt x="154715" y="336104"/>
                      <a:pt x="155782" y="337171"/>
                      <a:pt x="156315" y="337171"/>
                    </a:cubicBezTo>
                    <a:lnTo>
                      <a:pt x="191526" y="337171"/>
                    </a:lnTo>
                    <a:cubicBezTo>
                      <a:pt x="191526" y="337171"/>
                      <a:pt x="192593" y="336638"/>
                      <a:pt x="193127" y="336104"/>
                    </a:cubicBezTo>
                    <a:lnTo>
                      <a:pt x="202196" y="303561"/>
                    </a:lnTo>
                    <a:cubicBezTo>
                      <a:pt x="203263" y="299293"/>
                      <a:pt x="206997" y="295025"/>
                      <a:pt x="211265" y="293424"/>
                    </a:cubicBezTo>
                    <a:lnTo>
                      <a:pt x="218201" y="290757"/>
                    </a:lnTo>
                    <a:cubicBezTo>
                      <a:pt x="220868" y="289690"/>
                      <a:pt x="223536" y="290757"/>
                      <a:pt x="224603" y="293424"/>
                    </a:cubicBezTo>
                    <a:cubicBezTo>
                      <a:pt x="225670" y="296092"/>
                      <a:pt x="224603" y="298759"/>
                      <a:pt x="221935" y="299826"/>
                    </a:cubicBezTo>
                    <a:lnTo>
                      <a:pt x="214466" y="303027"/>
                    </a:lnTo>
                    <a:cubicBezTo>
                      <a:pt x="212866" y="303027"/>
                      <a:pt x="211799" y="305161"/>
                      <a:pt x="211265" y="306228"/>
                    </a:cubicBezTo>
                    <a:lnTo>
                      <a:pt x="202196" y="338772"/>
                    </a:lnTo>
                    <a:cubicBezTo>
                      <a:pt x="201129" y="343573"/>
                      <a:pt x="196327" y="347308"/>
                      <a:pt x="191526" y="347308"/>
                    </a:cubicBezTo>
                    <a:lnTo>
                      <a:pt x="156315" y="347308"/>
                    </a:lnTo>
                    <a:close/>
                  </a:path>
                </a:pathLst>
              </a:custGeom>
              <a:grpFill/>
              <a:ln w="5331"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5513903D-31CA-5109-EEBA-1FAF5932C82F}"/>
                  </a:ext>
                </a:extLst>
              </p:cNvPr>
              <p:cNvSpPr/>
              <p:nvPr/>
            </p:nvSpPr>
            <p:spPr>
              <a:xfrm>
                <a:off x="1831515" y="8068462"/>
                <a:ext cx="260016" cy="260558"/>
              </a:xfrm>
              <a:custGeom>
                <a:avLst/>
                <a:gdLst>
                  <a:gd name="connsiteX0" fmla="*/ 223160 w 260016"/>
                  <a:gd name="connsiteY0" fmla="*/ 260025 h 260558"/>
                  <a:gd name="connsiteX1" fmla="*/ 195952 w 260016"/>
                  <a:gd name="connsiteY1" fmla="*/ 248821 h 260558"/>
                  <a:gd name="connsiteX2" fmla="*/ 114327 w 260016"/>
                  <a:gd name="connsiteY2" fmla="*/ 167196 h 260558"/>
                  <a:gd name="connsiteX3" fmla="*/ 25232 w 260016"/>
                  <a:gd name="connsiteY3" fmla="*/ 146923 h 260558"/>
                  <a:gd name="connsiteX4" fmla="*/ 1759 w 260016"/>
                  <a:gd name="connsiteY4" fmla="*/ 68499 h 260558"/>
                  <a:gd name="connsiteX5" fmla="*/ 8694 w 260016"/>
                  <a:gd name="connsiteY5" fmla="*/ 61030 h 260558"/>
                  <a:gd name="connsiteX6" fmla="*/ 18297 w 260016"/>
                  <a:gd name="connsiteY6" fmla="*/ 63697 h 260558"/>
                  <a:gd name="connsiteX7" fmla="*/ 58843 w 260016"/>
                  <a:gd name="connsiteY7" fmla="*/ 104243 h 260558"/>
                  <a:gd name="connsiteX8" fmla="*/ 62044 w 260016"/>
                  <a:gd name="connsiteY8" fmla="*/ 105310 h 260558"/>
                  <a:gd name="connsiteX9" fmla="*/ 105257 w 260016"/>
                  <a:gd name="connsiteY9" fmla="*/ 62097 h 260558"/>
                  <a:gd name="connsiteX10" fmla="*/ 104190 w 260016"/>
                  <a:gd name="connsiteY10" fmla="*/ 58896 h 260558"/>
                  <a:gd name="connsiteX11" fmla="*/ 63644 w 260016"/>
                  <a:gd name="connsiteY11" fmla="*/ 18350 h 260558"/>
                  <a:gd name="connsiteX12" fmla="*/ 60977 w 260016"/>
                  <a:gd name="connsiteY12" fmla="*/ 8747 h 260558"/>
                  <a:gd name="connsiteX13" fmla="*/ 68446 w 260016"/>
                  <a:gd name="connsiteY13" fmla="*/ 1812 h 260558"/>
                  <a:gd name="connsiteX14" fmla="*/ 146870 w 260016"/>
                  <a:gd name="connsiteY14" fmla="*/ 25285 h 260558"/>
                  <a:gd name="connsiteX15" fmla="*/ 167143 w 260016"/>
                  <a:gd name="connsiteY15" fmla="*/ 114913 h 260558"/>
                  <a:gd name="connsiteX16" fmla="*/ 249302 w 260016"/>
                  <a:gd name="connsiteY16" fmla="*/ 197072 h 260558"/>
                  <a:gd name="connsiteX17" fmla="*/ 259972 w 260016"/>
                  <a:gd name="connsiteY17" fmla="*/ 223747 h 260558"/>
                  <a:gd name="connsiteX18" fmla="*/ 248235 w 260016"/>
                  <a:gd name="connsiteY18" fmla="*/ 250422 h 260558"/>
                  <a:gd name="connsiteX19" fmla="*/ 223160 w 260016"/>
                  <a:gd name="connsiteY19" fmla="*/ 260559 h 260558"/>
                  <a:gd name="connsiteX20" fmla="*/ 115927 w 260016"/>
                  <a:gd name="connsiteY20" fmla="*/ 156526 h 260558"/>
                  <a:gd name="connsiteX21" fmla="*/ 119128 w 260016"/>
                  <a:gd name="connsiteY21" fmla="*/ 158127 h 260558"/>
                  <a:gd name="connsiteX22" fmla="*/ 202887 w 260016"/>
                  <a:gd name="connsiteY22" fmla="*/ 241886 h 260558"/>
                  <a:gd name="connsiteX23" fmla="*/ 241833 w 260016"/>
                  <a:gd name="connsiteY23" fmla="*/ 242953 h 260558"/>
                  <a:gd name="connsiteX24" fmla="*/ 250369 w 260016"/>
                  <a:gd name="connsiteY24" fmla="*/ 223214 h 260558"/>
                  <a:gd name="connsiteX25" fmla="*/ 242366 w 260016"/>
                  <a:gd name="connsiteY25" fmla="*/ 203474 h 260558"/>
                  <a:gd name="connsiteX26" fmla="*/ 158074 w 260016"/>
                  <a:gd name="connsiteY26" fmla="*/ 119181 h 260558"/>
                  <a:gd name="connsiteX27" fmla="*/ 157007 w 260016"/>
                  <a:gd name="connsiteY27" fmla="*/ 113846 h 260558"/>
                  <a:gd name="connsiteX28" fmla="*/ 139935 w 260016"/>
                  <a:gd name="connsiteY28" fmla="*/ 31687 h 260558"/>
                  <a:gd name="connsiteX29" fmla="*/ 70046 w 260016"/>
                  <a:gd name="connsiteY29" fmla="*/ 10881 h 260558"/>
                  <a:gd name="connsiteX30" fmla="*/ 70046 w 260016"/>
                  <a:gd name="connsiteY30" fmla="*/ 10881 h 260558"/>
                  <a:gd name="connsiteX31" fmla="*/ 110592 w 260016"/>
                  <a:gd name="connsiteY31" fmla="*/ 51427 h 260558"/>
                  <a:gd name="connsiteX32" fmla="*/ 113793 w 260016"/>
                  <a:gd name="connsiteY32" fmla="*/ 63697 h 260558"/>
                  <a:gd name="connsiteX33" fmla="*/ 64178 w 260016"/>
                  <a:gd name="connsiteY33" fmla="*/ 113313 h 260558"/>
                  <a:gd name="connsiteX34" fmla="*/ 51907 w 260016"/>
                  <a:gd name="connsiteY34" fmla="*/ 110112 h 260558"/>
                  <a:gd name="connsiteX35" fmla="*/ 11361 w 260016"/>
                  <a:gd name="connsiteY35" fmla="*/ 69566 h 260558"/>
                  <a:gd name="connsiteX36" fmla="*/ 31634 w 260016"/>
                  <a:gd name="connsiteY36" fmla="*/ 138921 h 260558"/>
                  <a:gd name="connsiteX37" fmla="*/ 113260 w 260016"/>
                  <a:gd name="connsiteY37" fmla="*/ 155993 h 260558"/>
                  <a:gd name="connsiteX38" fmla="*/ 114860 w 260016"/>
                  <a:gd name="connsiteY38" fmla="*/ 155993 h 260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60016" h="260558">
                    <a:moveTo>
                      <a:pt x="223160" y="260025"/>
                    </a:moveTo>
                    <a:cubicBezTo>
                      <a:pt x="213557" y="260025"/>
                      <a:pt x="203421" y="256290"/>
                      <a:pt x="195952" y="248821"/>
                    </a:cubicBezTo>
                    <a:lnTo>
                      <a:pt x="114327" y="167196"/>
                    </a:lnTo>
                    <a:cubicBezTo>
                      <a:pt x="83384" y="177866"/>
                      <a:pt x="48706" y="170397"/>
                      <a:pt x="25232" y="146923"/>
                    </a:cubicBezTo>
                    <a:cubicBezTo>
                      <a:pt x="4959" y="126650"/>
                      <a:pt x="-4110" y="97308"/>
                      <a:pt x="1759" y="68499"/>
                    </a:cubicBezTo>
                    <a:cubicBezTo>
                      <a:pt x="2292" y="64764"/>
                      <a:pt x="4959" y="62097"/>
                      <a:pt x="8694" y="61030"/>
                    </a:cubicBezTo>
                    <a:cubicBezTo>
                      <a:pt x="11895" y="59963"/>
                      <a:pt x="15629" y="61030"/>
                      <a:pt x="18297" y="63697"/>
                    </a:cubicBezTo>
                    <a:lnTo>
                      <a:pt x="58843" y="104243"/>
                    </a:lnTo>
                    <a:cubicBezTo>
                      <a:pt x="59376" y="104777"/>
                      <a:pt x="60977" y="105310"/>
                      <a:pt x="62044" y="105310"/>
                    </a:cubicBezTo>
                    <a:cubicBezTo>
                      <a:pt x="82850" y="99442"/>
                      <a:pt x="99389" y="83437"/>
                      <a:pt x="105257" y="62097"/>
                    </a:cubicBezTo>
                    <a:cubicBezTo>
                      <a:pt x="105257" y="61030"/>
                      <a:pt x="105257" y="59963"/>
                      <a:pt x="104190" y="58896"/>
                    </a:cubicBezTo>
                    <a:lnTo>
                      <a:pt x="63644" y="18350"/>
                    </a:lnTo>
                    <a:cubicBezTo>
                      <a:pt x="60977" y="15683"/>
                      <a:pt x="59910" y="11948"/>
                      <a:pt x="60977" y="8747"/>
                    </a:cubicBezTo>
                    <a:cubicBezTo>
                      <a:pt x="62044" y="5546"/>
                      <a:pt x="64711" y="2878"/>
                      <a:pt x="68446" y="1812"/>
                    </a:cubicBezTo>
                    <a:cubicBezTo>
                      <a:pt x="96721" y="-4057"/>
                      <a:pt x="126064" y="4479"/>
                      <a:pt x="146870" y="25285"/>
                    </a:cubicBezTo>
                    <a:cubicBezTo>
                      <a:pt x="170344" y="48759"/>
                      <a:pt x="178347" y="83437"/>
                      <a:pt x="167143" y="114913"/>
                    </a:cubicBezTo>
                    <a:lnTo>
                      <a:pt x="249302" y="197072"/>
                    </a:lnTo>
                    <a:cubicBezTo>
                      <a:pt x="256237" y="204007"/>
                      <a:pt x="260505" y="213610"/>
                      <a:pt x="259972" y="223747"/>
                    </a:cubicBezTo>
                    <a:cubicBezTo>
                      <a:pt x="259972" y="233884"/>
                      <a:pt x="255704" y="243486"/>
                      <a:pt x="248235" y="250422"/>
                    </a:cubicBezTo>
                    <a:cubicBezTo>
                      <a:pt x="241299" y="256824"/>
                      <a:pt x="232230" y="260559"/>
                      <a:pt x="223160" y="260559"/>
                    </a:cubicBezTo>
                    <a:close/>
                    <a:moveTo>
                      <a:pt x="115927" y="156526"/>
                    </a:moveTo>
                    <a:cubicBezTo>
                      <a:pt x="116994" y="156526"/>
                      <a:pt x="118595" y="156526"/>
                      <a:pt x="119128" y="158127"/>
                    </a:cubicBezTo>
                    <a:lnTo>
                      <a:pt x="202887" y="241886"/>
                    </a:lnTo>
                    <a:cubicBezTo>
                      <a:pt x="213557" y="252556"/>
                      <a:pt x="231163" y="253089"/>
                      <a:pt x="241833" y="242953"/>
                    </a:cubicBezTo>
                    <a:cubicBezTo>
                      <a:pt x="247168" y="237618"/>
                      <a:pt x="250369" y="230682"/>
                      <a:pt x="250369" y="223214"/>
                    </a:cubicBezTo>
                    <a:cubicBezTo>
                      <a:pt x="250369" y="215744"/>
                      <a:pt x="247701" y="208809"/>
                      <a:pt x="242366" y="203474"/>
                    </a:cubicBezTo>
                    <a:lnTo>
                      <a:pt x="158074" y="119181"/>
                    </a:lnTo>
                    <a:cubicBezTo>
                      <a:pt x="156473" y="117581"/>
                      <a:pt x="156473" y="115980"/>
                      <a:pt x="157007" y="113846"/>
                    </a:cubicBezTo>
                    <a:cubicBezTo>
                      <a:pt x="168210" y="85571"/>
                      <a:pt x="161275" y="53561"/>
                      <a:pt x="139935" y="31687"/>
                    </a:cubicBezTo>
                    <a:cubicBezTo>
                      <a:pt x="121796" y="13548"/>
                      <a:pt x="95654" y="5546"/>
                      <a:pt x="70046" y="10881"/>
                    </a:cubicBezTo>
                    <a:lnTo>
                      <a:pt x="70046" y="10881"/>
                    </a:lnTo>
                    <a:cubicBezTo>
                      <a:pt x="70046" y="10881"/>
                      <a:pt x="110592" y="51427"/>
                      <a:pt x="110592" y="51427"/>
                    </a:cubicBezTo>
                    <a:cubicBezTo>
                      <a:pt x="113793" y="54628"/>
                      <a:pt x="114860" y="59429"/>
                      <a:pt x="113793" y="63697"/>
                    </a:cubicBezTo>
                    <a:cubicBezTo>
                      <a:pt x="107391" y="87705"/>
                      <a:pt x="88185" y="106911"/>
                      <a:pt x="64178" y="113313"/>
                    </a:cubicBezTo>
                    <a:cubicBezTo>
                      <a:pt x="59910" y="114380"/>
                      <a:pt x="55108" y="113313"/>
                      <a:pt x="51907" y="110112"/>
                    </a:cubicBezTo>
                    <a:lnTo>
                      <a:pt x="11361" y="69566"/>
                    </a:lnTo>
                    <a:cubicBezTo>
                      <a:pt x="6026" y="95174"/>
                      <a:pt x="13495" y="120782"/>
                      <a:pt x="31634" y="138921"/>
                    </a:cubicBezTo>
                    <a:cubicBezTo>
                      <a:pt x="52974" y="160261"/>
                      <a:pt x="84984" y="167196"/>
                      <a:pt x="113260" y="155993"/>
                    </a:cubicBezTo>
                    <a:cubicBezTo>
                      <a:pt x="113793" y="155993"/>
                      <a:pt x="114327" y="155993"/>
                      <a:pt x="114860" y="155993"/>
                    </a:cubicBezTo>
                    <a:close/>
                  </a:path>
                </a:pathLst>
              </a:custGeom>
              <a:grpFill/>
              <a:ln w="5331" cap="flat">
                <a:noFill/>
                <a:prstDash val="solid"/>
                <a:miter/>
              </a:ln>
            </p:spPr>
            <p:txBody>
              <a:bodyPr rtlCol="0" anchor="ctr"/>
              <a:lstStyle/>
              <a:p>
                <a:endParaRPr lang="en-US"/>
              </a:p>
            </p:txBody>
          </p:sp>
        </p:grpSp>
      </p:gr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A6FA8D3-FCD1-772A-5FD3-21AD10487C93}"/>
              </a:ext>
            </a:extLst>
          </p:cNvPr>
          <p:cNvSpPr>
            <a:spLocks noGrp="1"/>
          </p:cNvSpPr>
          <p:nvPr>
            <p:ph type="body" sz="quarter" idx="48"/>
          </p:nvPr>
        </p:nvSpPr>
        <p:spPr>
          <a:xfrm>
            <a:off x="3518047" y="1651131"/>
            <a:ext cx="2308122" cy="1118579"/>
          </a:xfrm>
        </p:spPr>
        <p:txBody>
          <a:bodyPr numCol="1"/>
          <a:lstStyle/>
          <a:p>
            <a:pPr>
              <a:lnSpc>
                <a:spcPts val="1580"/>
              </a:lnSpc>
            </a:pPr>
            <a:r>
              <a:rPr lang="en-GB" sz="1800" b="1" dirty="0" err="1"/>
              <a:t>Opracuj</a:t>
            </a:r>
            <a:r>
              <a:rPr lang="en-GB" sz="1800" b="1" dirty="0"/>
              <a:t> </a:t>
            </a:r>
            <a:r>
              <a:rPr lang="en-GB" sz="1800" b="1" dirty="0" err="1"/>
              <a:t>kryteria</a:t>
            </a:r>
            <a:r>
              <a:rPr lang="en-GB" sz="1800" b="1" dirty="0"/>
              <a:t> </a:t>
            </a:r>
            <a:r>
              <a:rPr lang="en-GB" sz="1800" b="1" dirty="0" err="1"/>
              <a:t>testowania</a:t>
            </a:r>
            <a:r>
              <a:rPr lang="en-GB" sz="1800" b="1" dirty="0"/>
              <a:t> </a:t>
            </a:r>
            <a:r>
              <a:rPr lang="en-GB" sz="1800" b="1" dirty="0" err="1"/>
              <a:t>praktycznego</a:t>
            </a:r>
            <a:endParaRPr lang="en-GB" sz="1800" dirty="0"/>
          </a:p>
        </p:txBody>
      </p:sp>
      <p:sp>
        <p:nvSpPr>
          <p:cNvPr id="8" name="Text Placeholder 7">
            <a:extLst>
              <a:ext uri="{FF2B5EF4-FFF2-40B4-BE49-F238E27FC236}">
                <a16:creationId xmlns:a16="http://schemas.microsoft.com/office/drawing/2014/main" id="{6D340B68-0744-C74D-B7F4-BF74AB67E892}"/>
              </a:ext>
            </a:extLst>
          </p:cNvPr>
          <p:cNvSpPr>
            <a:spLocks noGrp="1"/>
          </p:cNvSpPr>
          <p:nvPr>
            <p:ph type="body" sz="quarter" idx="47"/>
          </p:nvPr>
        </p:nvSpPr>
        <p:spPr>
          <a:xfrm>
            <a:off x="3456839" y="731567"/>
            <a:ext cx="3539483" cy="428623"/>
          </a:xfrm>
        </p:spPr>
        <p:txBody>
          <a:bodyPr/>
          <a:lstStyle/>
          <a:p>
            <a:pPr>
              <a:lnSpc>
                <a:spcPts val="2340"/>
              </a:lnSpc>
              <a:spcBef>
                <a:spcPts val="0"/>
              </a:spcBef>
            </a:pPr>
            <a:r>
              <a:rPr lang="pl-PL" sz="2200" dirty="0">
                <a:solidFill>
                  <a:srgbClr val="EF3E23"/>
                </a:solidFill>
              </a:rPr>
              <a:t>Wdrażaj praktyczne rozwiązania 
Oceny w rekrutacji</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ED7E6707-BEC3-27B2-6CC6-23D6C8B7CD29}"/>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AEB0200-DC0F-4ADB-E57F-84DDFC00C399}"/>
              </a:ext>
            </a:extLst>
          </p:cNvPr>
          <p:cNvGrpSpPr/>
          <p:nvPr/>
        </p:nvGrpSpPr>
        <p:grpSpPr>
          <a:xfrm>
            <a:off x="2861575" y="627185"/>
            <a:ext cx="780507" cy="533005"/>
            <a:chOff x="558011" y="5595711"/>
            <a:chExt cx="824234" cy="562866"/>
          </a:xfrm>
        </p:grpSpPr>
        <p:sp>
          <p:nvSpPr>
            <p:cNvPr id="13" name="Oval 12">
              <a:extLst>
                <a:ext uri="{FF2B5EF4-FFF2-40B4-BE49-F238E27FC236}">
                  <a16:creationId xmlns:a16="http://schemas.microsoft.com/office/drawing/2014/main" id="{E046F315-86B6-5CA8-6763-EC3817D942C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C3AADCE-2BA8-41B9-F3AA-B9B83B67B76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2" name="Text Placeholder 3">
            <a:extLst>
              <a:ext uri="{FF2B5EF4-FFF2-40B4-BE49-F238E27FC236}">
                <a16:creationId xmlns:a16="http://schemas.microsoft.com/office/drawing/2014/main" id="{1429F3F6-F55F-8401-617A-28B43A197621}"/>
              </a:ext>
            </a:extLst>
          </p:cNvPr>
          <p:cNvSpPr txBox="1">
            <a:spLocks/>
          </p:cNvSpPr>
          <p:nvPr/>
        </p:nvSpPr>
        <p:spPr>
          <a:xfrm>
            <a:off x="3518047" y="2323075"/>
            <a:ext cx="3354241"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pl-PL" sz="1250" dirty="0"/>
              <a:t>Zaprojektuj oceny oparte na zadaniach, które naśladują rzeczywiste prace budowlane:</a:t>
            </a:r>
            <a:endParaRPr lang="en-US" sz="1250" dirty="0"/>
          </a:p>
          <a:p>
            <a:pPr>
              <a:buClr>
                <a:srgbClr val="5DC7D0"/>
              </a:buClr>
            </a:pPr>
            <a:r>
              <a:rPr lang="en-US" sz="1250" dirty="0"/>
              <a:t>- d</a:t>
            </a:r>
            <a:r>
              <a:rPr lang="pl-PL" sz="1250" dirty="0" err="1"/>
              <a:t>okładność</a:t>
            </a:r>
            <a:r>
              <a:rPr lang="pl-PL" sz="1250" dirty="0"/>
              <a:t> murowania, precyzja stolarstwa, instalacja elektryczna i wodno-kanalizacyjna</a:t>
            </a:r>
            <a:r>
              <a:rPr lang="en-US" sz="1250" dirty="0"/>
              <a:t>;</a:t>
            </a:r>
            <a:r>
              <a:rPr lang="pl-PL" sz="1250" dirty="0"/>
              <a:t>
</a:t>
            </a:r>
            <a:r>
              <a:rPr lang="en-US" sz="1250" dirty="0"/>
              <a:t> - s</a:t>
            </a:r>
            <a:r>
              <a:rPr lang="pl-PL" sz="1250" dirty="0" err="1"/>
              <a:t>ymulacje</a:t>
            </a:r>
            <a:r>
              <a:rPr lang="pl-PL" sz="1250" dirty="0"/>
              <a:t> zarządzania placem budowy dla kierowników projektów</a:t>
            </a:r>
            <a:r>
              <a:rPr lang="en-GB" sz="1250" dirty="0"/>
              <a:t>.</a:t>
            </a:r>
          </a:p>
          <a:p>
            <a:pPr marL="171450" indent="-171450">
              <a:buClr>
                <a:srgbClr val="5DC7D0"/>
              </a:buClr>
              <a:buFont typeface="Arial" panose="020B0604020202020204" pitchFamily="34" charset="0"/>
              <a:buChar char="•"/>
            </a:pPr>
            <a:endParaRPr lang="en-GB" sz="1250" dirty="0"/>
          </a:p>
          <a:p>
            <a:endParaRPr lang="en-GB" dirty="0"/>
          </a:p>
        </p:txBody>
      </p:sp>
      <p:cxnSp>
        <p:nvCxnSpPr>
          <p:cNvPr id="5" name="Straight Connector 4">
            <a:extLst>
              <a:ext uri="{FF2B5EF4-FFF2-40B4-BE49-F238E27FC236}">
                <a16:creationId xmlns:a16="http://schemas.microsoft.com/office/drawing/2014/main" id="{7D67A28C-28FA-C32B-1F96-9B883BB81362}"/>
              </a:ext>
            </a:extLst>
          </p:cNvPr>
          <p:cNvCxnSpPr>
            <a:cxnSpLocks/>
          </p:cNvCxnSpPr>
          <p:nvPr/>
        </p:nvCxnSpPr>
        <p:spPr>
          <a:xfrm flipH="1">
            <a:off x="3514097" y="2291197"/>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9B5AE11B-D712-9B96-8DF5-0956FCE8F62A}"/>
              </a:ext>
            </a:extLst>
          </p:cNvPr>
          <p:cNvSpPr txBox="1">
            <a:spLocks/>
          </p:cNvSpPr>
          <p:nvPr/>
        </p:nvSpPr>
        <p:spPr>
          <a:xfrm>
            <a:off x="3518047" y="3723973"/>
            <a:ext cx="2612922" cy="113319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Współpracuj z pracodawcami w zakresie ocen na miejscu</a:t>
            </a:r>
            <a:endParaRPr lang="en-GB" sz="1800" dirty="0"/>
          </a:p>
        </p:txBody>
      </p:sp>
      <p:sp>
        <p:nvSpPr>
          <p:cNvPr id="29" name="Text Placeholder 3">
            <a:extLst>
              <a:ext uri="{FF2B5EF4-FFF2-40B4-BE49-F238E27FC236}">
                <a16:creationId xmlns:a16="http://schemas.microsoft.com/office/drawing/2014/main" id="{EFBD6AFE-8D90-CBD5-17D1-E7FDED76DF0D}"/>
              </a:ext>
            </a:extLst>
          </p:cNvPr>
          <p:cNvSpPr txBox="1">
            <a:spLocks/>
          </p:cNvSpPr>
          <p:nvPr/>
        </p:nvSpPr>
        <p:spPr>
          <a:xfrm>
            <a:off x="3518047" y="4439562"/>
            <a:ext cx="3354241" cy="13503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Współpracuj z firmami budowlanymi w celu przeprowadzenia próbnych dni roboczych lub pokazów umiejętności.
Ustanów programy mentorskie, w których wykwalifikowani uchodźcy mogą być łączeni w pary z profesjonalistami w celu weryfikacji umiejętności.</a:t>
            </a:r>
            <a:endParaRPr lang="en-GB" dirty="0"/>
          </a:p>
        </p:txBody>
      </p:sp>
      <p:sp>
        <p:nvSpPr>
          <p:cNvPr id="40" name="Text Placeholder 3">
            <a:extLst>
              <a:ext uri="{FF2B5EF4-FFF2-40B4-BE49-F238E27FC236}">
                <a16:creationId xmlns:a16="http://schemas.microsoft.com/office/drawing/2014/main" id="{BC26F52C-1D7E-9DD8-1FC2-58ECFD8FF7B3}"/>
              </a:ext>
            </a:extLst>
          </p:cNvPr>
          <p:cNvSpPr txBox="1">
            <a:spLocks/>
          </p:cNvSpPr>
          <p:nvPr/>
        </p:nvSpPr>
        <p:spPr>
          <a:xfrm>
            <a:off x="3518047" y="5957300"/>
            <a:ext cx="290127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Użyj wyników dla 
rekrutacji i szkoleń</a:t>
            </a:r>
            <a:endParaRPr lang="en-GB" sz="1800" dirty="0"/>
          </a:p>
        </p:txBody>
      </p:sp>
      <p:sp>
        <p:nvSpPr>
          <p:cNvPr id="49" name="Text Placeholder 3">
            <a:extLst>
              <a:ext uri="{FF2B5EF4-FFF2-40B4-BE49-F238E27FC236}">
                <a16:creationId xmlns:a16="http://schemas.microsoft.com/office/drawing/2014/main" id="{EB7E7FCA-EEC1-B0FF-312E-CB8BDA10DE5A}"/>
              </a:ext>
            </a:extLst>
          </p:cNvPr>
          <p:cNvSpPr txBox="1">
            <a:spLocks/>
          </p:cNvSpPr>
          <p:nvPr/>
        </p:nvSpPr>
        <p:spPr>
          <a:xfrm>
            <a:off x="3394580" y="6537872"/>
            <a:ext cx="3929239" cy="103593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Przydzielanie uchodźców do odpowiednich ról zawodowych lub programów podnoszenia kwalifikacji w oparciu o wyniki oceny.
Oferowanie szkoleń dla osób potrzebujących dodatkowego wsparcia przed pełnym zatrudnieniem.
</a:t>
            </a:r>
            <a:r>
              <a:rPr lang="en-US" sz="1250" dirty="0" err="1"/>
              <a:t>Certyfikacja</a:t>
            </a:r>
            <a:r>
              <a:rPr lang="en-US" sz="1250" dirty="0"/>
              <a:t> </a:t>
            </a:r>
            <a:r>
              <a:rPr lang="pl-PL" sz="1250" dirty="0"/>
              <a:t>kompetencji dla osób, które wykazują się wysokimi umiejętnościami technicznymi.</a:t>
            </a:r>
            <a:endParaRPr lang="en-GB" dirty="0"/>
          </a:p>
        </p:txBody>
      </p:sp>
      <p:grpSp>
        <p:nvGrpSpPr>
          <p:cNvPr id="16" name="Graphic 71">
            <a:extLst>
              <a:ext uri="{FF2B5EF4-FFF2-40B4-BE49-F238E27FC236}">
                <a16:creationId xmlns:a16="http://schemas.microsoft.com/office/drawing/2014/main" id="{0E6AB895-E40A-7DED-169C-0BA61543CC2F}"/>
              </a:ext>
            </a:extLst>
          </p:cNvPr>
          <p:cNvGrpSpPr/>
          <p:nvPr/>
        </p:nvGrpSpPr>
        <p:grpSpPr>
          <a:xfrm>
            <a:off x="5873647" y="8557221"/>
            <a:ext cx="952138" cy="953624"/>
            <a:chOff x="2819713" y="8253797"/>
            <a:chExt cx="341439" cy="341972"/>
          </a:xfrm>
          <a:solidFill>
            <a:srgbClr val="404040"/>
          </a:solidFill>
        </p:grpSpPr>
        <p:sp>
          <p:nvSpPr>
            <p:cNvPr id="17" name="Freeform 16">
              <a:extLst>
                <a:ext uri="{FF2B5EF4-FFF2-40B4-BE49-F238E27FC236}">
                  <a16:creationId xmlns:a16="http://schemas.microsoft.com/office/drawing/2014/main" id="{B5462935-6BBA-10BF-9108-F2B3A692C488}"/>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18" name="Graphic 71">
              <a:extLst>
                <a:ext uri="{FF2B5EF4-FFF2-40B4-BE49-F238E27FC236}">
                  <a16:creationId xmlns:a16="http://schemas.microsoft.com/office/drawing/2014/main" id="{F57ED433-3C5D-8B0E-0DEB-08E764AC2708}"/>
                </a:ext>
              </a:extLst>
            </p:cNvPr>
            <p:cNvGrpSpPr/>
            <p:nvPr/>
          </p:nvGrpSpPr>
          <p:grpSpPr>
            <a:xfrm>
              <a:off x="2854687" y="8404777"/>
              <a:ext cx="179492" cy="133374"/>
              <a:chOff x="2854687" y="8404777"/>
              <a:chExt cx="179492" cy="133374"/>
            </a:xfrm>
            <a:grpFill/>
          </p:grpSpPr>
          <p:sp>
            <p:nvSpPr>
              <p:cNvPr id="31" name="Freeform 30">
                <a:extLst>
                  <a:ext uri="{FF2B5EF4-FFF2-40B4-BE49-F238E27FC236}">
                    <a16:creationId xmlns:a16="http://schemas.microsoft.com/office/drawing/2014/main" id="{E849EB84-B21A-952B-36EF-B799E837A92D}"/>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32" name="Graphic 71">
                <a:extLst>
                  <a:ext uri="{FF2B5EF4-FFF2-40B4-BE49-F238E27FC236}">
                    <a16:creationId xmlns:a16="http://schemas.microsoft.com/office/drawing/2014/main" id="{0EC25FC2-B5CB-9B06-2FF4-66D4F24E6BBD}"/>
                  </a:ext>
                </a:extLst>
              </p:cNvPr>
              <p:cNvGrpSpPr/>
              <p:nvPr/>
            </p:nvGrpSpPr>
            <p:grpSpPr>
              <a:xfrm>
                <a:off x="2854687" y="8404777"/>
                <a:ext cx="179492" cy="52283"/>
                <a:chOff x="2854687" y="8404777"/>
                <a:chExt cx="179492" cy="52283"/>
              </a:xfrm>
              <a:grpFill/>
            </p:grpSpPr>
            <p:sp>
              <p:nvSpPr>
                <p:cNvPr id="33" name="Freeform 32">
                  <a:extLst>
                    <a:ext uri="{FF2B5EF4-FFF2-40B4-BE49-F238E27FC236}">
                      <a16:creationId xmlns:a16="http://schemas.microsoft.com/office/drawing/2014/main" id="{C109F269-A73D-F4B5-0A00-8F5BC378DB08}"/>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169E3275-70F6-7F14-DBB6-18CA0B25036A}"/>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19" name="Graphic 71">
              <a:extLst>
                <a:ext uri="{FF2B5EF4-FFF2-40B4-BE49-F238E27FC236}">
                  <a16:creationId xmlns:a16="http://schemas.microsoft.com/office/drawing/2014/main" id="{1CAC731B-4382-7947-A8CC-50049F4A730D}"/>
                </a:ext>
              </a:extLst>
            </p:cNvPr>
            <p:cNvGrpSpPr/>
            <p:nvPr/>
          </p:nvGrpSpPr>
          <p:grpSpPr>
            <a:xfrm>
              <a:off x="2944232" y="8322485"/>
              <a:ext cx="216919" cy="216733"/>
              <a:chOff x="2944232" y="8322485"/>
              <a:chExt cx="216919" cy="216733"/>
            </a:xfrm>
            <a:grpFill/>
          </p:grpSpPr>
          <p:sp>
            <p:nvSpPr>
              <p:cNvPr id="23" name="Freeform 22">
                <a:extLst>
                  <a:ext uri="{FF2B5EF4-FFF2-40B4-BE49-F238E27FC236}">
                    <a16:creationId xmlns:a16="http://schemas.microsoft.com/office/drawing/2014/main" id="{A8B5ECCC-1EC1-4904-D5AC-2C3DED7574F8}"/>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24" name="Graphic 71">
                <a:extLst>
                  <a:ext uri="{FF2B5EF4-FFF2-40B4-BE49-F238E27FC236}">
                    <a16:creationId xmlns:a16="http://schemas.microsoft.com/office/drawing/2014/main" id="{8F0BB51C-DAC6-0B91-BA03-7916E26F332F}"/>
                  </a:ext>
                </a:extLst>
              </p:cNvPr>
              <p:cNvGrpSpPr/>
              <p:nvPr/>
            </p:nvGrpSpPr>
            <p:grpSpPr>
              <a:xfrm>
                <a:off x="2967492" y="8322485"/>
                <a:ext cx="193659" cy="193260"/>
                <a:chOff x="2967492" y="8322485"/>
                <a:chExt cx="193659" cy="193260"/>
              </a:xfrm>
              <a:grpFill/>
            </p:grpSpPr>
            <p:sp>
              <p:nvSpPr>
                <p:cNvPr id="27" name="Freeform 26">
                  <a:extLst>
                    <a:ext uri="{FF2B5EF4-FFF2-40B4-BE49-F238E27FC236}">
                      <a16:creationId xmlns:a16="http://schemas.microsoft.com/office/drawing/2014/main" id="{CFFE6CD2-3808-CC94-28F0-9C28178F0E0E}"/>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06099CD2-85D9-90F7-906C-F0719C5E2D8F}"/>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E9BCD3E5-CF95-2159-42E4-25B857CF7E8C}"/>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CCF9B7F-C0BA-716E-A633-A947DE8E8BE5}"/>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20" name="Graphic 71">
              <a:extLst>
                <a:ext uri="{FF2B5EF4-FFF2-40B4-BE49-F238E27FC236}">
                  <a16:creationId xmlns:a16="http://schemas.microsoft.com/office/drawing/2014/main" id="{1BE793FA-6B66-D02E-776D-D4E35D96D838}"/>
                </a:ext>
              </a:extLst>
            </p:cNvPr>
            <p:cNvGrpSpPr/>
            <p:nvPr/>
          </p:nvGrpSpPr>
          <p:grpSpPr>
            <a:xfrm>
              <a:off x="2905073" y="8288475"/>
              <a:ext cx="91228" cy="89094"/>
              <a:chOff x="2905073" y="8288475"/>
              <a:chExt cx="91228" cy="89094"/>
            </a:xfrm>
            <a:grpFill/>
          </p:grpSpPr>
          <p:sp>
            <p:nvSpPr>
              <p:cNvPr id="21" name="Freeform 20">
                <a:extLst>
                  <a:ext uri="{FF2B5EF4-FFF2-40B4-BE49-F238E27FC236}">
                    <a16:creationId xmlns:a16="http://schemas.microsoft.com/office/drawing/2014/main" id="{F5529F16-F9F5-CD6E-7D84-8E1D9C9382FA}"/>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C12FB7C2-FC0A-A0C6-4F9B-4F544566FF2C}"/>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pic>
        <p:nvPicPr>
          <p:cNvPr id="61" name="Picture 60">
            <a:extLst>
              <a:ext uri="{FF2B5EF4-FFF2-40B4-BE49-F238E27FC236}">
                <a16:creationId xmlns:a16="http://schemas.microsoft.com/office/drawing/2014/main" id="{FDE86551-3F73-D314-7250-4C22F8D4FDD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cxnSp>
        <p:nvCxnSpPr>
          <p:cNvPr id="64" name="Straight Connector 63">
            <a:extLst>
              <a:ext uri="{FF2B5EF4-FFF2-40B4-BE49-F238E27FC236}">
                <a16:creationId xmlns:a16="http://schemas.microsoft.com/office/drawing/2014/main" id="{06DE2828-AF1C-9F83-6119-929D4C9B32C4}"/>
              </a:ext>
            </a:extLst>
          </p:cNvPr>
          <p:cNvCxnSpPr>
            <a:cxnSpLocks/>
          </p:cNvCxnSpPr>
          <p:nvPr/>
        </p:nvCxnSpPr>
        <p:spPr>
          <a:xfrm flipH="1">
            <a:off x="3514097" y="4372409"/>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31CEDE3-1F54-4D36-C4A7-E8D02051EF05}"/>
              </a:ext>
            </a:extLst>
          </p:cNvPr>
          <p:cNvCxnSpPr>
            <a:cxnSpLocks/>
          </p:cNvCxnSpPr>
          <p:nvPr/>
        </p:nvCxnSpPr>
        <p:spPr>
          <a:xfrm flipH="1">
            <a:off x="3514097" y="6488999"/>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B8BB924A-E5EA-DB08-F573-3F8B4A81E77B}"/>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7" name="Group 66">
            <a:extLst>
              <a:ext uri="{FF2B5EF4-FFF2-40B4-BE49-F238E27FC236}">
                <a16:creationId xmlns:a16="http://schemas.microsoft.com/office/drawing/2014/main" id="{747F78E1-8969-2A59-5E4C-50819E297E67}"/>
              </a:ext>
            </a:extLst>
          </p:cNvPr>
          <p:cNvGrpSpPr/>
          <p:nvPr/>
        </p:nvGrpSpPr>
        <p:grpSpPr>
          <a:xfrm>
            <a:off x="-1201987" y="5933627"/>
            <a:ext cx="2403974" cy="3744394"/>
            <a:chOff x="4387351" y="4867570"/>
            <a:chExt cx="581843" cy="906270"/>
          </a:xfrm>
          <a:solidFill>
            <a:schemeClr val="bg1">
              <a:alpha val="44000"/>
            </a:schemeClr>
          </a:solidFill>
        </p:grpSpPr>
        <p:grpSp>
          <p:nvGrpSpPr>
            <p:cNvPr id="68" name="Graphic 7">
              <a:extLst>
                <a:ext uri="{FF2B5EF4-FFF2-40B4-BE49-F238E27FC236}">
                  <a16:creationId xmlns:a16="http://schemas.microsoft.com/office/drawing/2014/main" id="{7A65EFBE-C8AB-526E-D5DF-DE4F35812295}"/>
                </a:ext>
              </a:extLst>
            </p:cNvPr>
            <p:cNvGrpSpPr/>
            <p:nvPr/>
          </p:nvGrpSpPr>
          <p:grpSpPr>
            <a:xfrm>
              <a:off x="4388301" y="4867570"/>
              <a:ext cx="580893" cy="324279"/>
              <a:chOff x="4388301" y="4867570"/>
              <a:chExt cx="580893" cy="324279"/>
            </a:xfrm>
            <a:grpFill/>
          </p:grpSpPr>
          <p:sp>
            <p:nvSpPr>
              <p:cNvPr id="73" name="Freeform 72">
                <a:extLst>
                  <a:ext uri="{FF2B5EF4-FFF2-40B4-BE49-F238E27FC236}">
                    <a16:creationId xmlns:a16="http://schemas.microsoft.com/office/drawing/2014/main" id="{09F6A3EA-2E62-00F5-7113-17B77ABE056C}"/>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CAE18960-2204-F654-C2C1-7E075B1B1672}"/>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9" name="Freeform 68">
              <a:extLst>
                <a:ext uri="{FF2B5EF4-FFF2-40B4-BE49-F238E27FC236}">
                  <a16:creationId xmlns:a16="http://schemas.microsoft.com/office/drawing/2014/main" id="{756CC6E4-32A1-B36D-2E07-E585E3D1124A}"/>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70" name="Graphic 7">
              <a:extLst>
                <a:ext uri="{FF2B5EF4-FFF2-40B4-BE49-F238E27FC236}">
                  <a16:creationId xmlns:a16="http://schemas.microsoft.com/office/drawing/2014/main" id="{224BC4BC-88A1-3026-DE35-D394CD533410}"/>
                </a:ext>
              </a:extLst>
            </p:cNvPr>
            <p:cNvGrpSpPr/>
            <p:nvPr/>
          </p:nvGrpSpPr>
          <p:grpSpPr>
            <a:xfrm>
              <a:off x="4387351" y="5189947"/>
              <a:ext cx="580893" cy="583893"/>
              <a:chOff x="4387351" y="5189947"/>
              <a:chExt cx="580893" cy="583893"/>
            </a:xfrm>
            <a:grpFill/>
          </p:grpSpPr>
          <p:sp>
            <p:nvSpPr>
              <p:cNvPr id="71" name="Freeform 70">
                <a:extLst>
                  <a:ext uri="{FF2B5EF4-FFF2-40B4-BE49-F238E27FC236}">
                    <a16:creationId xmlns:a16="http://schemas.microsoft.com/office/drawing/2014/main" id="{F100D749-3F47-C728-51D1-B9E885A05A31}"/>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C766BA9-0555-7791-A7BB-92DD059595F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424403" y="636248"/>
            <a:ext cx="4189319" cy="428623"/>
          </a:xfrm>
        </p:spPr>
        <p:txBody>
          <a:bodyPr/>
          <a:lstStyle/>
          <a:p>
            <a:pPr>
              <a:lnSpc>
                <a:spcPts val="2340"/>
              </a:lnSpc>
              <a:spcBef>
                <a:spcPts val="0"/>
              </a:spcBef>
            </a:pPr>
            <a:r>
              <a:rPr lang="en-GB" sz="2200" dirty="0" err="1">
                <a:solidFill>
                  <a:srgbClr val="EF3E23"/>
                </a:solidFill>
              </a:rPr>
              <a:t>Monitorowanie</a:t>
            </a:r>
            <a:r>
              <a:rPr lang="en-GB" sz="2200" dirty="0">
                <a:solidFill>
                  <a:srgbClr val="EF3E23"/>
                </a:solidFill>
              </a:rPr>
              <a:t>, </a:t>
            </a:r>
            <a:r>
              <a:rPr lang="en-GB" sz="2200" dirty="0" err="1">
                <a:solidFill>
                  <a:srgbClr val="EF3E23"/>
                </a:solidFill>
              </a:rPr>
              <a:t>obsługa</a:t>
            </a:r>
            <a:r>
              <a:rPr lang="en-GB" sz="2200" dirty="0">
                <a:solidFill>
                  <a:srgbClr val="EF3E23"/>
                </a:solidFill>
              </a:rPr>
              <a:t> </a:t>
            </a:r>
            <a:r>
              <a:rPr lang="en-GB" sz="2200" dirty="0" err="1">
                <a:solidFill>
                  <a:srgbClr val="EF3E23"/>
                </a:solidFill>
              </a:rPr>
              <a:t>i</a:t>
            </a:r>
            <a:r>
              <a:rPr lang="en-GB" sz="2200" dirty="0">
                <a:solidFill>
                  <a:srgbClr val="EF3E23"/>
                </a:solidFill>
              </a:rPr>
              <a:t> </a:t>
            </a:r>
            <a:r>
              <a:rPr lang="en-GB" sz="2200" dirty="0" err="1">
                <a:solidFill>
                  <a:srgbClr val="EF3E23"/>
                </a:solidFill>
              </a:rPr>
              <a:t>rozbudowa</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36" name="Rectangle 35">
            <a:extLst>
              <a:ext uri="{FF2B5EF4-FFF2-40B4-BE49-F238E27FC236}">
                <a16:creationId xmlns:a16="http://schemas.microsoft.com/office/drawing/2014/main" id="{7769D833-A3D9-49F5-EC03-1412F5AF1E6D}"/>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35314" y="1260389"/>
            <a:ext cx="5806267" cy="281470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Stwórz system monitorowania, aby śledzić postępy uchodźców w znalezieniu pracy, szkoleniach i certyfikatach.
Zbierz informacje zwrotne zarówno od pracodawców, jak i uczestników, aby udoskonalić proces mapowania i oceny umiejętności.
</a:t>
            </a:r>
            <a:r>
              <a:rPr lang="pl-PL" sz="1250" dirty="0" err="1"/>
              <a:t>Rozszerze</a:t>
            </a:r>
            <a:r>
              <a:rPr lang="en-US" sz="1250" dirty="0"/>
              <a:t>j</a:t>
            </a:r>
            <a:r>
              <a:rPr lang="pl-PL" sz="1250" dirty="0"/>
              <a:t> partnerstw z dodatkowymi pracodawcami, ośrodkami szkoleniowymi i organizacjami branżowymi w celu zwiększenia skali inicjatywy.</a:t>
            </a: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grpSp>
        <p:nvGrpSpPr>
          <p:cNvPr id="3" name="Graphic 71">
            <a:extLst>
              <a:ext uri="{FF2B5EF4-FFF2-40B4-BE49-F238E27FC236}">
                <a16:creationId xmlns:a16="http://schemas.microsoft.com/office/drawing/2014/main" id="{32174284-5C57-7185-DC7F-FE61936B054F}"/>
              </a:ext>
            </a:extLst>
          </p:cNvPr>
          <p:cNvGrpSpPr/>
          <p:nvPr/>
        </p:nvGrpSpPr>
        <p:grpSpPr>
          <a:xfrm>
            <a:off x="5304676" y="2982641"/>
            <a:ext cx="772041" cy="1123223"/>
            <a:chOff x="1807933" y="8828375"/>
            <a:chExt cx="276856" cy="402791"/>
          </a:xfrm>
          <a:solidFill>
            <a:srgbClr val="404040"/>
          </a:solidFill>
        </p:grpSpPr>
        <p:sp>
          <p:nvSpPr>
            <p:cNvPr id="6" name="Freeform 5">
              <a:extLst>
                <a:ext uri="{FF2B5EF4-FFF2-40B4-BE49-F238E27FC236}">
                  <a16:creationId xmlns:a16="http://schemas.microsoft.com/office/drawing/2014/main" id="{09DCC3F9-108E-27C9-E8DE-D19F48B97EBE}"/>
                </a:ext>
              </a:extLst>
            </p:cNvPr>
            <p:cNvSpPr/>
            <p:nvPr/>
          </p:nvSpPr>
          <p:spPr>
            <a:xfrm>
              <a:off x="2056401" y="9200348"/>
              <a:ext cx="19490" cy="30818"/>
            </a:xfrm>
            <a:custGeom>
              <a:avLst/>
              <a:gdLst>
                <a:gd name="connsiteX0" fmla="*/ 14280 w 19490"/>
                <a:gd name="connsiteY0" fmla="*/ 30818 h 30818"/>
                <a:gd name="connsiteX1" fmla="*/ 10012 w 19490"/>
                <a:gd name="connsiteY1" fmla="*/ 28151 h 30818"/>
                <a:gd name="connsiteX2" fmla="*/ 409 w 19490"/>
                <a:gd name="connsiteY2" fmla="*/ 6811 h 30818"/>
                <a:gd name="connsiteX3" fmla="*/ 3076 w 19490"/>
                <a:gd name="connsiteY3" fmla="*/ 409 h 30818"/>
                <a:gd name="connsiteX4" fmla="*/ 9478 w 19490"/>
                <a:gd name="connsiteY4" fmla="*/ 3076 h 30818"/>
                <a:gd name="connsiteX5" fmla="*/ 19081 w 19490"/>
                <a:gd name="connsiteY5" fmla="*/ 24416 h 30818"/>
                <a:gd name="connsiteX6" fmla="*/ 16414 w 19490"/>
                <a:gd name="connsiteY6" fmla="*/ 30818 h 30818"/>
                <a:gd name="connsiteX7" fmla="*/ 1428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14280" y="30818"/>
                  </a:moveTo>
                  <a:cubicBezTo>
                    <a:pt x="12679" y="30818"/>
                    <a:pt x="10545" y="29751"/>
                    <a:pt x="10012" y="28151"/>
                  </a:cubicBezTo>
                  <a:lnTo>
                    <a:pt x="409" y="6811"/>
                  </a:lnTo>
                  <a:cubicBezTo>
                    <a:pt x="-658" y="4143"/>
                    <a:pt x="409" y="1476"/>
                    <a:pt x="3076" y="409"/>
                  </a:cubicBezTo>
                  <a:cubicBezTo>
                    <a:pt x="5744" y="-658"/>
                    <a:pt x="8411" y="409"/>
                    <a:pt x="9478" y="3076"/>
                  </a:cubicBezTo>
                  <a:lnTo>
                    <a:pt x="19081" y="24416"/>
                  </a:lnTo>
                  <a:cubicBezTo>
                    <a:pt x="20148" y="27084"/>
                    <a:pt x="19081" y="29751"/>
                    <a:pt x="16414" y="30818"/>
                  </a:cubicBezTo>
                  <a:cubicBezTo>
                    <a:pt x="15880" y="30818"/>
                    <a:pt x="15347" y="30818"/>
                    <a:pt x="14280" y="30818"/>
                  </a:cubicBezTo>
                  <a:close/>
                </a:path>
              </a:pathLst>
            </a:custGeom>
            <a:grpFill/>
            <a:ln w="5331"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F3DFDB3-26B7-F45F-C12C-51012741AEA4}"/>
                </a:ext>
              </a:extLst>
            </p:cNvPr>
            <p:cNvSpPr/>
            <p:nvPr/>
          </p:nvSpPr>
          <p:spPr>
            <a:xfrm>
              <a:off x="1875954" y="9099392"/>
              <a:ext cx="141377" cy="9602"/>
            </a:xfrm>
            <a:custGeom>
              <a:avLst/>
              <a:gdLst>
                <a:gd name="connsiteX0" fmla="*/ 136576 w 141377"/>
                <a:gd name="connsiteY0" fmla="*/ 9603 h 9602"/>
                <a:gd name="connsiteX1" fmla="*/ 4801 w 141377"/>
                <a:gd name="connsiteY1" fmla="*/ 9603 h 9602"/>
                <a:gd name="connsiteX2" fmla="*/ 0 w 141377"/>
                <a:gd name="connsiteY2" fmla="*/ 4802 h 9602"/>
                <a:gd name="connsiteX3" fmla="*/ 4801 w 141377"/>
                <a:gd name="connsiteY3" fmla="*/ 0 h 9602"/>
                <a:gd name="connsiteX4" fmla="*/ 136576 w 141377"/>
                <a:gd name="connsiteY4" fmla="*/ 0 h 9602"/>
                <a:gd name="connsiteX5" fmla="*/ 141377 w 141377"/>
                <a:gd name="connsiteY5" fmla="*/ 4802 h 9602"/>
                <a:gd name="connsiteX6" fmla="*/ 136576 w 14137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77" h="9602">
                  <a:moveTo>
                    <a:pt x="136576" y="9603"/>
                  </a:moveTo>
                  <a:lnTo>
                    <a:pt x="4801" y="9603"/>
                  </a:lnTo>
                  <a:cubicBezTo>
                    <a:pt x="2134" y="9603"/>
                    <a:pt x="0" y="7469"/>
                    <a:pt x="0" y="4802"/>
                  </a:cubicBezTo>
                  <a:cubicBezTo>
                    <a:pt x="0" y="2134"/>
                    <a:pt x="2134" y="0"/>
                    <a:pt x="4801" y="0"/>
                  </a:cubicBezTo>
                  <a:lnTo>
                    <a:pt x="136576" y="0"/>
                  </a:lnTo>
                  <a:cubicBezTo>
                    <a:pt x="139243" y="0"/>
                    <a:pt x="141377" y="2134"/>
                    <a:pt x="141377" y="4802"/>
                  </a:cubicBezTo>
                  <a:cubicBezTo>
                    <a:pt x="141377" y="7469"/>
                    <a:pt x="139243" y="9603"/>
                    <a:pt x="136576" y="9603"/>
                  </a:cubicBezTo>
                  <a:close/>
                </a:path>
              </a:pathLst>
            </a:custGeom>
            <a:grpFill/>
            <a:ln w="5331"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5AFB6F78-C1C8-C69E-A48B-9A221F2B8707}"/>
                </a:ext>
              </a:extLst>
            </p:cNvPr>
            <p:cNvSpPr/>
            <p:nvPr/>
          </p:nvSpPr>
          <p:spPr>
            <a:xfrm>
              <a:off x="1942108" y="9067916"/>
              <a:ext cx="9602" cy="72555"/>
            </a:xfrm>
            <a:custGeom>
              <a:avLst/>
              <a:gdLst>
                <a:gd name="connsiteX0" fmla="*/ 4801 w 9602"/>
                <a:gd name="connsiteY0" fmla="*/ 72556 h 72555"/>
                <a:gd name="connsiteX1" fmla="*/ 0 w 9602"/>
                <a:gd name="connsiteY1" fmla="*/ 67754 h 72555"/>
                <a:gd name="connsiteX2" fmla="*/ 0 w 9602"/>
                <a:gd name="connsiteY2" fmla="*/ 4801 h 72555"/>
                <a:gd name="connsiteX3" fmla="*/ 4801 w 9602"/>
                <a:gd name="connsiteY3" fmla="*/ 0 h 72555"/>
                <a:gd name="connsiteX4" fmla="*/ 9603 w 9602"/>
                <a:gd name="connsiteY4" fmla="*/ 4801 h 72555"/>
                <a:gd name="connsiteX5" fmla="*/ 9603 w 9602"/>
                <a:gd name="connsiteY5" fmla="*/ 67754 h 72555"/>
                <a:gd name="connsiteX6" fmla="*/ 4801 w 9602"/>
                <a:gd name="connsiteY6" fmla="*/ 72556 h 7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2" h="72555">
                  <a:moveTo>
                    <a:pt x="4801" y="72556"/>
                  </a:moveTo>
                  <a:cubicBezTo>
                    <a:pt x="2134" y="72556"/>
                    <a:pt x="0" y="70422"/>
                    <a:pt x="0" y="67754"/>
                  </a:cubicBezTo>
                  <a:lnTo>
                    <a:pt x="0" y="4801"/>
                  </a:lnTo>
                  <a:cubicBezTo>
                    <a:pt x="0" y="2134"/>
                    <a:pt x="2134" y="0"/>
                    <a:pt x="4801" y="0"/>
                  </a:cubicBezTo>
                  <a:cubicBezTo>
                    <a:pt x="7469" y="0"/>
                    <a:pt x="9603" y="2134"/>
                    <a:pt x="9603" y="4801"/>
                  </a:cubicBezTo>
                  <a:lnTo>
                    <a:pt x="9603" y="67754"/>
                  </a:lnTo>
                  <a:cubicBezTo>
                    <a:pt x="9603" y="70422"/>
                    <a:pt x="7469" y="72556"/>
                    <a:pt x="4801" y="72556"/>
                  </a:cubicBezTo>
                  <a:close/>
                </a:path>
              </a:pathLst>
            </a:custGeom>
            <a:grpFill/>
            <a:ln w="5331"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5D97894-9ECD-81DA-14A2-86F9A8D81652}"/>
                </a:ext>
              </a:extLst>
            </p:cNvPr>
            <p:cNvSpPr/>
            <p:nvPr/>
          </p:nvSpPr>
          <p:spPr>
            <a:xfrm>
              <a:off x="1921301" y="8828375"/>
              <a:ext cx="50148" cy="89094"/>
            </a:xfrm>
            <a:custGeom>
              <a:avLst/>
              <a:gdLst>
                <a:gd name="connsiteX0" fmla="*/ 45881 w 50148"/>
                <a:gd name="connsiteY0" fmla="*/ 89094 h 89094"/>
                <a:gd name="connsiteX1" fmla="*/ 41079 w 50148"/>
                <a:gd name="connsiteY1" fmla="*/ 84293 h 89094"/>
                <a:gd name="connsiteX2" fmla="*/ 41079 w 50148"/>
                <a:gd name="connsiteY2" fmla="*/ 9603 h 89094"/>
                <a:gd name="connsiteX3" fmla="*/ 9603 w 50148"/>
                <a:gd name="connsiteY3" fmla="*/ 9603 h 89094"/>
                <a:gd name="connsiteX4" fmla="*/ 9603 w 50148"/>
                <a:gd name="connsiteY4" fmla="*/ 84293 h 89094"/>
                <a:gd name="connsiteX5" fmla="*/ 4801 w 50148"/>
                <a:gd name="connsiteY5" fmla="*/ 89094 h 89094"/>
                <a:gd name="connsiteX6" fmla="*/ 4801 w 50148"/>
                <a:gd name="connsiteY6" fmla="*/ 89094 h 89094"/>
                <a:gd name="connsiteX7" fmla="*/ 0 w 50148"/>
                <a:gd name="connsiteY7" fmla="*/ 84293 h 89094"/>
                <a:gd name="connsiteX8" fmla="*/ 0 w 50148"/>
                <a:gd name="connsiteY8" fmla="*/ 4802 h 89094"/>
                <a:gd name="connsiteX9" fmla="*/ 1067 w 50148"/>
                <a:gd name="connsiteY9" fmla="*/ 1600 h 89094"/>
                <a:gd name="connsiteX10" fmla="*/ 4268 w 50148"/>
                <a:gd name="connsiteY10" fmla="*/ 0 h 89094"/>
                <a:gd name="connsiteX11" fmla="*/ 45347 w 50148"/>
                <a:gd name="connsiteY11" fmla="*/ 0 h 89094"/>
                <a:gd name="connsiteX12" fmla="*/ 50149 w 50148"/>
                <a:gd name="connsiteY12" fmla="*/ 4802 h 89094"/>
                <a:gd name="connsiteX13" fmla="*/ 50149 w 50148"/>
                <a:gd name="connsiteY13" fmla="*/ 84293 h 89094"/>
                <a:gd name="connsiteX14" fmla="*/ 45347 w 50148"/>
                <a:gd name="connsiteY14" fmla="*/ 89094 h 89094"/>
                <a:gd name="connsiteX15" fmla="*/ 45347 w 50148"/>
                <a:gd name="connsiteY15" fmla="*/ 89094 h 8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148" h="89094">
                  <a:moveTo>
                    <a:pt x="45881" y="89094"/>
                  </a:moveTo>
                  <a:cubicBezTo>
                    <a:pt x="43213" y="89094"/>
                    <a:pt x="41079" y="86960"/>
                    <a:pt x="41079" y="84293"/>
                  </a:cubicBezTo>
                  <a:lnTo>
                    <a:pt x="41079" y="9603"/>
                  </a:lnTo>
                  <a:lnTo>
                    <a:pt x="9603" y="9603"/>
                  </a:lnTo>
                  <a:lnTo>
                    <a:pt x="9603" y="84293"/>
                  </a:lnTo>
                  <a:cubicBezTo>
                    <a:pt x="9603" y="86960"/>
                    <a:pt x="7469" y="89094"/>
                    <a:pt x="4801" y="89094"/>
                  </a:cubicBezTo>
                  <a:lnTo>
                    <a:pt x="4801" y="89094"/>
                  </a:lnTo>
                  <a:cubicBezTo>
                    <a:pt x="2134" y="89094"/>
                    <a:pt x="0" y="86960"/>
                    <a:pt x="0" y="84293"/>
                  </a:cubicBezTo>
                  <a:lnTo>
                    <a:pt x="0" y="4802"/>
                  </a:lnTo>
                  <a:cubicBezTo>
                    <a:pt x="0" y="3735"/>
                    <a:pt x="0" y="2134"/>
                    <a:pt x="1067" y="1600"/>
                  </a:cubicBezTo>
                  <a:cubicBezTo>
                    <a:pt x="2134" y="533"/>
                    <a:pt x="3201" y="0"/>
                    <a:pt x="4268" y="0"/>
                  </a:cubicBezTo>
                  <a:lnTo>
                    <a:pt x="45347" y="0"/>
                  </a:lnTo>
                  <a:cubicBezTo>
                    <a:pt x="48015" y="0"/>
                    <a:pt x="50149" y="2134"/>
                    <a:pt x="50149" y="4802"/>
                  </a:cubicBezTo>
                  <a:lnTo>
                    <a:pt x="50149" y="84293"/>
                  </a:lnTo>
                  <a:cubicBezTo>
                    <a:pt x="50149" y="86960"/>
                    <a:pt x="48015" y="89094"/>
                    <a:pt x="45347" y="89094"/>
                  </a:cubicBezTo>
                  <a:lnTo>
                    <a:pt x="45347" y="89094"/>
                  </a:ln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51741A2F-9186-3357-34CB-3250381F347B}"/>
                </a:ext>
              </a:extLst>
            </p:cNvPr>
            <p:cNvSpPr/>
            <p:nvPr/>
          </p:nvSpPr>
          <p:spPr>
            <a:xfrm>
              <a:off x="1946909" y="8931340"/>
              <a:ext cx="132841" cy="253945"/>
            </a:xfrm>
            <a:custGeom>
              <a:avLst/>
              <a:gdLst>
                <a:gd name="connsiteX0" fmla="*/ 132841 w 132841"/>
                <a:gd name="connsiteY0" fmla="*/ 215534 h 253945"/>
                <a:gd name="connsiteX1" fmla="*/ 105633 w 132841"/>
                <a:gd name="connsiteY1" fmla="*/ 253946 h 253945"/>
                <a:gd name="connsiteX2" fmla="*/ 0 w 132841"/>
                <a:gd name="connsiteY2" fmla="*/ 14405 h 253945"/>
                <a:gd name="connsiteX3" fmla="*/ 37878 w 132841"/>
                <a:gd name="connsiteY3" fmla="*/ 0 h 253945"/>
                <a:gd name="connsiteX4" fmla="*/ 132841 w 132841"/>
                <a:gd name="connsiteY4" fmla="*/ 215534 h 253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41" h="253945">
                  <a:moveTo>
                    <a:pt x="132841" y="215534"/>
                  </a:moveTo>
                  <a:lnTo>
                    <a:pt x="105633" y="253946"/>
                  </a:lnTo>
                  <a:lnTo>
                    <a:pt x="0" y="14405"/>
                  </a:lnTo>
                  <a:lnTo>
                    <a:pt x="37878" y="0"/>
                  </a:lnTo>
                  <a:lnTo>
                    <a:pt x="132841" y="215534"/>
                  </a:lnTo>
                  <a:close/>
                </a:path>
              </a:pathLst>
            </a:custGeom>
            <a:solidFill>
              <a:srgbClr val="EF3E23"/>
            </a:solidFill>
            <a:ln w="5331"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F32AA5F-4B38-72F9-C595-57D95EF407F9}"/>
                </a:ext>
              </a:extLst>
            </p:cNvPr>
            <p:cNvSpPr/>
            <p:nvPr/>
          </p:nvSpPr>
          <p:spPr>
            <a:xfrm>
              <a:off x="1812467" y="8931340"/>
              <a:ext cx="134441" cy="257146"/>
            </a:xfrm>
            <a:custGeom>
              <a:avLst/>
              <a:gdLst>
                <a:gd name="connsiteX0" fmla="*/ 0 w 134441"/>
                <a:gd name="connsiteY0" fmla="*/ 218734 h 257146"/>
                <a:gd name="connsiteX1" fmla="*/ 27208 w 134441"/>
                <a:gd name="connsiteY1" fmla="*/ 257146 h 257146"/>
                <a:gd name="connsiteX2" fmla="*/ 134442 w 134441"/>
                <a:gd name="connsiteY2" fmla="*/ 14405 h 257146"/>
                <a:gd name="connsiteX3" fmla="*/ 96563 w 134441"/>
                <a:gd name="connsiteY3" fmla="*/ 0 h 257146"/>
                <a:gd name="connsiteX4" fmla="*/ 0 w 134441"/>
                <a:gd name="connsiteY4" fmla="*/ 218734 h 25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41" h="257146">
                  <a:moveTo>
                    <a:pt x="0" y="218734"/>
                  </a:moveTo>
                  <a:lnTo>
                    <a:pt x="27208" y="257146"/>
                  </a:lnTo>
                  <a:lnTo>
                    <a:pt x="134442" y="14405"/>
                  </a:lnTo>
                  <a:lnTo>
                    <a:pt x="96563" y="0"/>
                  </a:lnTo>
                  <a:lnTo>
                    <a:pt x="0" y="218734"/>
                  </a:lnTo>
                  <a:close/>
                </a:path>
              </a:pathLst>
            </a:custGeom>
            <a:solidFill>
              <a:srgbClr val="EF3E23"/>
            </a:solidFill>
            <a:ln w="5331"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143776E9-E77E-CA0F-F083-FDF7FCF8EAE3}"/>
                </a:ext>
              </a:extLst>
            </p:cNvPr>
            <p:cNvSpPr/>
            <p:nvPr/>
          </p:nvSpPr>
          <p:spPr>
            <a:xfrm>
              <a:off x="1942937" y="8926664"/>
              <a:ext cx="141851" cy="263957"/>
            </a:xfrm>
            <a:custGeom>
              <a:avLst/>
              <a:gdLst>
                <a:gd name="connsiteX0" fmla="*/ 109604 w 141851"/>
                <a:gd name="connsiteY0" fmla="*/ 263424 h 263957"/>
                <a:gd name="connsiteX1" fmla="*/ 109604 w 141851"/>
                <a:gd name="connsiteY1" fmla="*/ 263424 h 263957"/>
                <a:gd name="connsiteX2" fmla="*/ 105870 w 141851"/>
                <a:gd name="connsiteY2" fmla="*/ 260756 h 263957"/>
                <a:gd name="connsiteX3" fmla="*/ 237 w 141851"/>
                <a:gd name="connsiteY3" fmla="*/ 21749 h 263957"/>
                <a:gd name="connsiteX4" fmla="*/ 237 w 141851"/>
                <a:gd name="connsiteY4" fmla="*/ 18014 h 263957"/>
                <a:gd name="connsiteX5" fmla="*/ 2905 w 141851"/>
                <a:gd name="connsiteY5" fmla="*/ 15347 h 263957"/>
                <a:gd name="connsiteX6" fmla="*/ 40783 w 141851"/>
                <a:gd name="connsiteY6" fmla="*/ 409 h 263957"/>
                <a:gd name="connsiteX7" fmla="*/ 46651 w 141851"/>
                <a:gd name="connsiteY7" fmla="*/ 3076 h 263957"/>
                <a:gd name="connsiteX8" fmla="*/ 141614 w 141851"/>
                <a:gd name="connsiteY8" fmla="*/ 218610 h 263957"/>
                <a:gd name="connsiteX9" fmla="*/ 141614 w 141851"/>
                <a:gd name="connsiteY9" fmla="*/ 223411 h 263957"/>
                <a:gd name="connsiteX10" fmla="*/ 114406 w 141851"/>
                <a:gd name="connsiteY10" fmla="*/ 261823 h 263957"/>
                <a:gd name="connsiteX11" fmla="*/ 110671 w 141851"/>
                <a:gd name="connsiteY11" fmla="*/ 263957 h 263957"/>
                <a:gd name="connsiteX12" fmla="*/ 10374 w 141851"/>
                <a:gd name="connsiteY12" fmla="*/ 21749 h 263957"/>
                <a:gd name="connsiteX13" fmla="*/ 110671 w 141851"/>
                <a:gd name="connsiteY13" fmla="*/ 248486 h 263957"/>
                <a:gd name="connsiteX14" fmla="*/ 131478 w 141851"/>
                <a:gd name="connsiteY14" fmla="*/ 219143 h 263957"/>
                <a:gd name="connsiteX15" fmla="*/ 39183 w 141851"/>
                <a:gd name="connsiteY15" fmla="*/ 10546 h 263957"/>
                <a:gd name="connsiteX16" fmla="*/ 10374 w 141851"/>
                <a:gd name="connsiteY16" fmla="*/ 21749 h 2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851" h="263957">
                  <a:moveTo>
                    <a:pt x="109604" y="263424"/>
                  </a:moveTo>
                  <a:cubicBezTo>
                    <a:pt x="109604" y="263424"/>
                    <a:pt x="109604" y="263424"/>
                    <a:pt x="109604" y="263424"/>
                  </a:cubicBezTo>
                  <a:cubicBezTo>
                    <a:pt x="108004" y="263424"/>
                    <a:pt x="106403" y="262357"/>
                    <a:pt x="105870" y="260756"/>
                  </a:cubicBezTo>
                  <a:lnTo>
                    <a:pt x="237" y="21749"/>
                  </a:lnTo>
                  <a:cubicBezTo>
                    <a:pt x="237" y="20682"/>
                    <a:pt x="-296" y="19081"/>
                    <a:pt x="237" y="18014"/>
                  </a:cubicBezTo>
                  <a:cubicBezTo>
                    <a:pt x="237" y="16947"/>
                    <a:pt x="1838" y="15880"/>
                    <a:pt x="2905" y="15347"/>
                  </a:cubicBezTo>
                  <a:lnTo>
                    <a:pt x="40783" y="409"/>
                  </a:lnTo>
                  <a:cubicBezTo>
                    <a:pt x="42917" y="-658"/>
                    <a:pt x="46118" y="409"/>
                    <a:pt x="46651" y="3076"/>
                  </a:cubicBezTo>
                  <a:lnTo>
                    <a:pt x="141614" y="218610"/>
                  </a:lnTo>
                  <a:cubicBezTo>
                    <a:pt x="142148" y="220210"/>
                    <a:pt x="141614" y="221811"/>
                    <a:pt x="141614" y="223411"/>
                  </a:cubicBezTo>
                  <a:lnTo>
                    <a:pt x="114406" y="261823"/>
                  </a:lnTo>
                  <a:cubicBezTo>
                    <a:pt x="113339" y="262890"/>
                    <a:pt x="112272" y="263957"/>
                    <a:pt x="110671" y="263957"/>
                  </a:cubicBezTo>
                  <a:close/>
                  <a:moveTo>
                    <a:pt x="10374" y="21749"/>
                  </a:moveTo>
                  <a:lnTo>
                    <a:pt x="110671" y="248486"/>
                  </a:lnTo>
                  <a:lnTo>
                    <a:pt x="131478" y="219143"/>
                  </a:lnTo>
                  <a:lnTo>
                    <a:pt x="39183" y="10546"/>
                  </a:lnTo>
                  <a:lnTo>
                    <a:pt x="10374" y="21749"/>
                  </a:lnTo>
                  <a:close/>
                </a:path>
              </a:pathLst>
            </a:custGeom>
            <a:grpFill/>
            <a:ln w="5331"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BC6DAACA-E60A-90C2-0380-E356AF7D397F}"/>
                </a:ext>
              </a:extLst>
            </p:cNvPr>
            <p:cNvSpPr/>
            <p:nvPr/>
          </p:nvSpPr>
          <p:spPr>
            <a:xfrm>
              <a:off x="1807933" y="8926403"/>
              <a:ext cx="143777" cy="266885"/>
            </a:xfrm>
            <a:custGeom>
              <a:avLst/>
              <a:gdLst>
                <a:gd name="connsiteX0" fmla="*/ 31743 w 143777"/>
                <a:gd name="connsiteY0" fmla="*/ 266885 h 266885"/>
                <a:gd name="connsiteX1" fmla="*/ 28009 w 143777"/>
                <a:gd name="connsiteY1" fmla="*/ 264751 h 266885"/>
                <a:gd name="connsiteX2" fmla="*/ 800 w 143777"/>
                <a:gd name="connsiteY2" fmla="*/ 226339 h 266885"/>
                <a:gd name="connsiteX3" fmla="*/ 800 w 143777"/>
                <a:gd name="connsiteY3" fmla="*/ 221538 h 266885"/>
                <a:gd name="connsiteX4" fmla="*/ 97364 w 143777"/>
                <a:gd name="connsiteY4" fmla="*/ 2804 h 266885"/>
                <a:gd name="connsiteX5" fmla="*/ 103232 w 143777"/>
                <a:gd name="connsiteY5" fmla="*/ 136 h 266885"/>
                <a:gd name="connsiteX6" fmla="*/ 141110 w 143777"/>
                <a:gd name="connsiteY6" fmla="*/ 15074 h 266885"/>
                <a:gd name="connsiteX7" fmla="*/ 143778 w 143777"/>
                <a:gd name="connsiteY7" fmla="*/ 17741 h 266885"/>
                <a:gd name="connsiteX8" fmla="*/ 143778 w 143777"/>
                <a:gd name="connsiteY8" fmla="*/ 21476 h 266885"/>
                <a:gd name="connsiteX9" fmla="*/ 36545 w 143777"/>
                <a:gd name="connsiteY9" fmla="*/ 264218 h 266885"/>
                <a:gd name="connsiteX10" fmla="*/ 32810 w 143777"/>
                <a:gd name="connsiteY10" fmla="*/ 266885 h 266885"/>
                <a:gd name="connsiteX11" fmla="*/ 32810 w 143777"/>
                <a:gd name="connsiteY11" fmla="*/ 266885 h 266885"/>
                <a:gd name="connsiteX12" fmla="*/ 9870 w 143777"/>
                <a:gd name="connsiteY12" fmla="*/ 223138 h 266885"/>
                <a:gd name="connsiteX13" fmla="*/ 30676 w 143777"/>
                <a:gd name="connsiteY13" fmla="*/ 252481 h 266885"/>
                <a:gd name="connsiteX14" fmla="*/ 132574 w 143777"/>
                <a:gd name="connsiteY14" fmla="*/ 22543 h 266885"/>
                <a:gd name="connsiteX15" fmla="*/ 103765 w 143777"/>
                <a:gd name="connsiteY15" fmla="*/ 11339 h 266885"/>
                <a:gd name="connsiteX16" fmla="*/ 9870 w 143777"/>
                <a:gd name="connsiteY16" fmla="*/ 223672 h 26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77" h="266885">
                  <a:moveTo>
                    <a:pt x="31743" y="266885"/>
                  </a:moveTo>
                  <a:cubicBezTo>
                    <a:pt x="30143" y="266885"/>
                    <a:pt x="28542" y="266352"/>
                    <a:pt x="28009" y="264751"/>
                  </a:cubicBezTo>
                  <a:lnTo>
                    <a:pt x="800" y="226339"/>
                  </a:lnTo>
                  <a:cubicBezTo>
                    <a:pt x="-267" y="224739"/>
                    <a:pt x="-267" y="223138"/>
                    <a:pt x="800" y="221538"/>
                  </a:cubicBezTo>
                  <a:lnTo>
                    <a:pt x="97364" y="2804"/>
                  </a:lnTo>
                  <a:cubicBezTo>
                    <a:pt x="98430" y="669"/>
                    <a:pt x="101098" y="-398"/>
                    <a:pt x="103232" y="136"/>
                  </a:cubicBezTo>
                  <a:lnTo>
                    <a:pt x="141110" y="15074"/>
                  </a:lnTo>
                  <a:cubicBezTo>
                    <a:pt x="142177" y="15074"/>
                    <a:pt x="143244" y="16674"/>
                    <a:pt x="143778" y="17741"/>
                  </a:cubicBezTo>
                  <a:cubicBezTo>
                    <a:pt x="143778" y="18808"/>
                    <a:pt x="143778" y="20409"/>
                    <a:pt x="143778" y="21476"/>
                  </a:cubicBezTo>
                  <a:lnTo>
                    <a:pt x="36545" y="264218"/>
                  </a:lnTo>
                  <a:cubicBezTo>
                    <a:pt x="36011" y="265818"/>
                    <a:pt x="34411" y="266885"/>
                    <a:pt x="32810" y="266885"/>
                  </a:cubicBezTo>
                  <a:cubicBezTo>
                    <a:pt x="32810" y="266885"/>
                    <a:pt x="32810" y="266885"/>
                    <a:pt x="32810" y="266885"/>
                  </a:cubicBezTo>
                  <a:close/>
                  <a:moveTo>
                    <a:pt x="9870" y="223138"/>
                  </a:moveTo>
                  <a:lnTo>
                    <a:pt x="30676" y="252481"/>
                  </a:lnTo>
                  <a:lnTo>
                    <a:pt x="132574" y="22543"/>
                  </a:lnTo>
                  <a:lnTo>
                    <a:pt x="103765" y="11339"/>
                  </a:lnTo>
                  <a:lnTo>
                    <a:pt x="9870" y="223672"/>
                  </a:lnTo>
                  <a:close/>
                </a:path>
              </a:pathLst>
            </a:custGeom>
            <a:grpFill/>
            <a:ln w="5331"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90AA3CC9-8E63-8B2F-EAB0-31B64A573431}"/>
                </a:ext>
              </a:extLst>
            </p:cNvPr>
            <p:cNvSpPr/>
            <p:nvPr/>
          </p:nvSpPr>
          <p:spPr>
            <a:xfrm>
              <a:off x="1909564" y="8903065"/>
              <a:ext cx="74689" cy="74689"/>
            </a:xfrm>
            <a:custGeom>
              <a:avLst/>
              <a:gdLst>
                <a:gd name="connsiteX0" fmla="*/ 74690 w 74689"/>
                <a:gd name="connsiteY0" fmla="*/ 37345 h 74689"/>
                <a:gd name="connsiteX1" fmla="*/ 37345 w 74689"/>
                <a:gd name="connsiteY1" fmla="*/ 74690 h 74689"/>
                <a:gd name="connsiteX2" fmla="*/ 0 w 74689"/>
                <a:gd name="connsiteY2" fmla="*/ 37345 h 74689"/>
                <a:gd name="connsiteX3" fmla="*/ 37345 w 74689"/>
                <a:gd name="connsiteY3" fmla="*/ 0 h 74689"/>
                <a:gd name="connsiteX4" fmla="*/ 74690 w 74689"/>
                <a:gd name="connsiteY4" fmla="*/ 37345 h 74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89" h="74689">
                  <a:moveTo>
                    <a:pt x="74690" y="37345"/>
                  </a:moveTo>
                  <a:cubicBezTo>
                    <a:pt x="74690" y="57970"/>
                    <a:pt x="57970" y="74690"/>
                    <a:pt x="37345" y="74690"/>
                  </a:cubicBezTo>
                  <a:cubicBezTo>
                    <a:pt x="16720" y="74690"/>
                    <a:pt x="0" y="57970"/>
                    <a:pt x="0" y="37345"/>
                  </a:cubicBezTo>
                  <a:cubicBezTo>
                    <a:pt x="0" y="16720"/>
                    <a:pt x="16720" y="0"/>
                    <a:pt x="37345" y="0"/>
                  </a:cubicBezTo>
                  <a:cubicBezTo>
                    <a:pt x="57970" y="0"/>
                    <a:pt x="74690" y="16720"/>
                    <a:pt x="74690" y="37345"/>
                  </a:cubicBezTo>
                  <a:close/>
                </a:path>
              </a:pathLst>
            </a:custGeom>
            <a:solidFill>
              <a:srgbClr val="FFFFFF"/>
            </a:solid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A80F1A2C-D838-1732-1412-94CFBB32009E}"/>
                </a:ext>
              </a:extLst>
            </p:cNvPr>
            <p:cNvSpPr/>
            <p:nvPr/>
          </p:nvSpPr>
          <p:spPr>
            <a:xfrm>
              <a:off x="1904763" y="8898220"/>
              <a:ext cx="84292" cy="84336"/>
            </a:xfrm>
            <a:custGeom>
              <a:avLst/>
              <a:gdLst>
                <a:gd name="connsiteX0" fmla="*/ 42146 w 84292"/>
                <a:gd name="connsiteY0" fmla="*/ 84337 h 84336"/>
                <a:gd name="connsiteX1" fmla="*/ 26141 w 84292"/>
                <a:gd name="connsiteY1" fmla="*/ 81136 h 84336"/>
                <a:gd name="connsiteX2" fmla="*/ 3201 w 84292"/>
                <a:gd name="connsiteY2" fmla="*/ 58195 h 84336"/>
                <a:gd name="connsiteX3" fmla="*/ 3201 w 84292"/>
                <a:gd name="connsiteY3" fmla="*/ 26185 h 84336"/>
                <a:gd name="connsiteX4" fmla="*/ 26141 w 84292"/>
                <a:gd name="connsiteY4" fmla="*/ 3245 h 84336"/>
                <a:gd name="connsiteX5" fmla="*/ 81092 w 84292"/>
                <a:gd name="connsiteY5" fmla="*/ 26185 h 84336"/>
                <a:gd name="connsiteX6" fmla="*/ 81092 w 84292"/>
                <a:gd name="connsiteY6" fmla="*/ 26185 h 84336"/>
                <a:gd name="connsiteX7" fmla="*/ 81092 w 84292"/>
                <a:gd name="connsiteY7" fmla="*/ 58195 h 84336"/>
                <a:gd name="connsiteX8" fmla="*/ 58151 w 84292"/>
                <a:gd name="connsiteY8" fmla="*/ 81136 h 84336"/>
                <a:gd name="connsiteX9" fmla="*/ 42146 w 84292"/>
                <a:gd name="connsiteY9" fmla="*/ 84337 h 84336"/>
                <a:gd name="connsiteX10" fmla="*/ 42146 w 84292"/>
                <a:gd name="connsiteY10" fmla="*/ 9647 h 84336"/>
                <a:gd name="connsiteX11" fmla="*/ 29876 w 84292"/>
                <a:gd name="connsiteY11" fmla="*/ 12315 h 84336"/>
                <a:gd name="connsiteX12" fmla="*/ 12270 w 84292"/>
                <a:gd name="connsiteY12" fmla="*/ 29920 h 84336"/>
                <a:gd name="connsiteX13" fmla="*/ 12270 w 84292"/>
                <a:gd name="connsiteY13" fmla="*/ 54994 h 84336"/>
                <a:gd name="connsiteX14" fmla="*/ 29876 w 84292"/>
                <a:gd name="connsiteY14" fmla="*/ 72600 h 84336"/>
                <a:gd name="connsiteX15" fmla="*/ 54950 w 84292"/>
                <a:gd name="connsiteY15" fmla="*/ 72600 h 84336"/>
                <a:gd name="connsiteX16" fmla="*/ 72556 w 84292"/>
                <a:gd name="connsiteY16" fmla="*/ 29920 h 84336"/>
                <a:gd name="connsiteX17" fmla="*/ 72556 w 84292"/>
                <a:gd name="connsiteY17" fmla="*/ 29920 h 84336"/>
                <a:gd name="connsiteX18" fmla="*/ 42680 w 84292"/>
                <a:gd name="connsiteY18" fmla="*/ 9647 h 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292" h="84336">
                  <a:moveTo>
                    <a:pt x="42146" y="84337"/>
                  </a:moveTo>
                  <a:cubicBezTo>
                    <a:pt x="36811" y="84337"/>
                    <a:pt x="31476" y="83270"/>
                    <a:pt x="26141" y="81136"/>
                  </a:cubicBezTo>
                  <a:cubicBezTo>
                    <a:pt x="16005" y="76868"/>
                    <a:pt x="7469" y="68865"/>
                    <a:pt x="3201" y="58195"/>
                  </a:cubicBezTo>
                  <a:cubicBezTo>
                    <a:pt x="-1067" y="48059"/>
                    <a:pt x="-1067" y="36322"/>
                    <a:pt x="3201" y="26185"/>
                  </a:cubicBezTo>
                  <a:cubicBezTo>
                    <a:pt x="7469" y="16049"/>
                    <a:pt x="15471" y="7513"/>
                    <a:pt x="26141" y="3245"/>
                  </a:cubicBezTo>
                  <a:cubicBezTo>
                    <a:pt x="47481" y="-5824"/>
                    <a:pt x="72556" y="4845"/>
                    <a:pt x="81092" y="26185"/>
                  </a:cubicBezTo>
                  <a:lnTo>
                    <a:pt x="81092" y="26185"/>
                  </a:lnTo>
                  <a:cubicBezTo>
                    <a:pt x="85360" y="36322"/>
                    <a:pt x="85360" y="48059"/>
                    <a:pt x="81092" y="58195"/>
                  </a:cubicBezTo>
                  <a:cubicBezTo>
                    <a:pt x="76824" y="68332"/>
                    <a:pt x="68821" y="76868"/>
                    <a:pt x="58151" y="81136"/>
                  </a:cubicBezTo>
                  <a:cubicBezTo>
                    <a:pt x="52816" y="83270"/>
                    <a:pt x="47481" y="84337"/>
                    <a:pt x="42146" y="84337"/>
                  </a:cubicBezTo>
                  <a:close/>
                  <a:moveTo>
                    <a:pt x="42146" y="9647"/>
                  </a:moveTo>
                  <a:cubicBezTo>
                    <a:pt x="37878" y="9647"/>
                    <a:pt x="33610" y="10180"/>
                    <a:pt x="29876" y="12315"/>
                  </a:cubicBezTo>
                  <a:cubicBezTo>
                    <a:pt x="21873" y="15515"/>
                    <a:pt x="15471" y="21917"/>
                    <a:pt x="12270" y="29920"/>
                  </a:cubicBezTo>
                  <a:cubicBezTo>
                    <a:pt x="9069" y="37922"/>
                    <a:pt x="9069" y="46992"/>
                    <a:pt x="12270" y="54994"/>
                  </a:cubicBezTo>
                  <a:cubicBezTo>
                    <a:pt x="15471" y="62997"/>
                    <a:pt x="21873" y="69399"/>
                    <a:pt x="29876" y="72600"/>
                  </a:cubicBezTo>
                  <a:cubicBezTo>
                    <a:pt x="37878" y="75801"/>
                    <a:pt x="46948" y="75801"/>
                    <a:pt x="54950" y="72600"/>
                  </a:cubicBezTo>
                  <a:cubicBezTo>
                    <a:pt x="71489" y="65664"/>
                    <a:pt x="79491" y="46458"/>
                    <a:pt x="72556" y="29920"/>
                  </a:cubicBezTo>
                  <a:lnTo>
                    <a:pt x="72556" y="29920"/>
                  </a:lnTo>
                  <a:cubicBezTo>
                    <a:pt x="67221" y="17650"/>
                    <a:pt x="55484" y="9647"/>
                    <a:pt x="42680" y="9647"/>
                  </a:cubicBezTo>
                  <a:close/>
                </a:path>
              </a:pathLst>
            </a:custGeom>
            <a:grpFill/>
            <a:ln w="5331"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FF1BC70F-3D8E-B300-4666-C2B16F5CF78F}"/>
                </a:ext>
              </a:extLst>
            </p:cNvPr>
            <p:cNvSpPr/>
            <p:nvPr/>
          </p:nvSpPr>
          <p:spPr>
            <a:xfrm>
              <a:off x="1817927" y="9200348"/>
              <a:ext cx="19490" cy="30818"/>
            </a:xfrm>
            <a:custGeom>
              <a:avLst/>
              <a:gdLst>
                <a:gd name="connsiteX0" fmla="*/ 5210 w 19490"/>
                <a:gd name="connsiteY0" fmla="*/ 30818 h 30818"/>
                <a:gd name="connsiteX1" fmla="*/ 3076 w 19490"/>
                <a:gd name="connsiteY1" fmla="*/ 30818 h 30818"/>
                <a:gd name="connsiteX2" fmla="*/ 409 w 19490"/>
                <a:gd name="connsiteY2" fmla="*/ 24416 h 30818"/>
                <a:gd name="connsiteX3" fmla="*/ 10012 w 19490"/>
                <a:gd name="connsiteY3" fmla="*/ 3076 h 30818"/>
                <a:gd name="connsiteX4" fmla="*/ 16414 w 19490"/>
                <a:gd name="connsiteY4" fmla="*/ 409 h 30818"/>
                <a:gd name="connsiteX5" fmla="*/ 19081 w 19490"/>
                <a:gd name="connsiteY5" fmla="*/ 6811 h 30818"/>
                <a:gd name="connsiteX6" fmla="*/ 9478 w 19490"/>
                <a:gd name="connsiteY6" fmla="*/ 28151 h 30818"/>
                <a:gd name="connsiteX7" fmla="*/ 521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5210" y="30818"/>
                  </a:moveTo>
                  <a:cubicBezTo>
                    <a:pt x="4677" y="30818"/>
                    <a:pt x="4143" y="30818"/>
                    <a:pt x="3076" y="30818"/>
                  </a:cubicBezTo>
                  <a:cubicBezTo>
                    <a:pt x="409" y="29751"/>
                    <a:pt x="-658" y="27084"/>
                    <a:pt x="409" y="24416"/>
                  </a:cubicBezTo>
                  <a:lnTo>
                    <a:pt x="10012" y="3076"/>
                  </a:lnTo>
                  <a:cubicBezTo>
                    <a:pt x="11079" y="409"/>
                    <a:pt x="13746" y="-658"/>
                    <a:pt x="16414" y="409"/>
                  </a:cubicBezTo>
                  <a:cubicBezTo>
                    <a:pt x="19081" y="1476"/>
                    <a:pt x="20148" y="4143"/>
                    <a:pt x="19081" y="6811"/>
                  </a:cubicBezTo>
                  <a:lnTo>
                    <a:pt x="9478" y="28151"/>
                  </a:lnTo>
                  <a:cubicBezTo>
                    <a:pt x="8945" y="29751"/>
                    <a:pt x="6811" y="30818"/>
                    <a:pt x="5210" y="30818"/>
                  </a:cubicBezTo>
                  <a:close/>
                </a:path>
              </a:pathLst>
            </a:custGeom>
            <a:grpFill/>
            <a:ln w="5331" cap="flat">
              <a:noFill/>
              <a:prstDash val="solid"/>
              <a:miter/>
            </a:ln>
          </p:spPr>
          <p:txBody>
            <a:bodyPr rtlCol="0" anchor="ctr"/>
            <a:lstStyle/>
            <a:p>
              <a:endParaRPr lang="en-US"/>
            </a:p>
          </p:txBody>
        </p:sp>
      </p:gr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pic>
        <p:nvPicPr>
          <p:cNvPr id="63" name="Picture 62">
            <a:extLst>
              <a:ext uri="{FF2B5EF4-FFF2-40B4-BE49-F238E27FC236}">
                <a16:creationId xmlns:a16="http://schemas.microsoft.com/office/drawing/2014/main" id="{93627201-AA40-72C2-460A-40F78CE6795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596" b="1596"/>
          <a:stretch/>
        </p:blipFill>
        <p:spPr>
          <a:xfrm>
            <a:off x="0" y="4448432"/>
            <a:ext cx="7559675" cy="4885350"/>
          </a:xfrm>
          <a:prstGeom prst="rect">
            <a:avLst/>
          </a:prstGeom>
        </p:spPr>
      </p:pic>
      <p:sp>
        <p:nvSpPr>
          <p:cNvPr id="64" name="Rectangle 63">
            <a:extLst>
              <a:ext uri="{FF2B5EF4-FFF2-40B4-BE49-F238E27FC236}">
                <a16:creationId xmlns:a16="http://schemas.microsoft.com/office/drawing/2014/main" id="{F6B03741-91E2-8CCA-A17F-568D3949015A}"/>
              </a:ext>
            </a:extLst>
          </p:cNvPr>
          <p:cNvSpPr/>
          <p:nvPr/>
        </p:nvSpPr>
        <p:spPr>
          <a:xfrm>
            <a:off x="6602564" y="8811140"/>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5" name="Group 64">
            <a:extLst>
              <a:ext uri="{FF2B5EF4-FFF2-40B4-BE49-F238E27FC236}">
                <a16:creationId xmlns:a16="http://schemas.microsoft.com/office/drawing/2014/main" id="{9F7DCD72-276A-9769-E7CB-C91356E861AC}"/>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BAB910C0-1516-CA06-50B9-C6DD98C17CA4}"/>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B010ACD4-1A4F-6E4F-E99C-8A080CAF060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1F94DDC-0852-0DC9-3AF8-A7D9D963972C}"/>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6A063055-C796-7057-823E-2EC453167FFB}"/>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B604667F-F063-D46E-022F-E04923BB4B10}"/>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554F3734-18A4-5126-507A-1EF83CADE4A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7BD0FD8E-295E-903A-7559-17D92A6AA2C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11B8A-BD45-3328-ED05-EE30BCB98B8E}"/>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B2A910B1-7D14-6AA0-7CAB-7B8AE12FAF1A}"/>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3F7FA0C7-2280-026F-ECBA-5B7AFEB4378B}"/>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02243C3E-FBF2-B031-ED6C-E72A9E499F2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FDE9F1C-1D7D-7E21-5843-A23BF64D64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5EB25F35-18F5-1584-C78C-BDD01E0CE220}"/>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F87C13DF-FDFD-24BF-45B6-4ED6961BC33E}"/>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3FE6A4-1907-9A77-C9DA-9699156EBEE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79F226D-7763-F938-0B1E-F606839B2AE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780A06B3-C294-DDC8-C097-496F21DB5DC9}"/>
              </a:ext>
            </a:extLst>
          </p:cNvPr>
          <p:cNvSpPr>
            <a:spLocks noGrp="1"/>
          </p:cNvSpPr>
          <p:nvPr>
            <p:ph type="body" sz="quarter" idx="47"/>
          </p:nvPr>
        </p:nvSpPr>
        <p:spPr>
          <a:xfrm>
            <a:off x="1470141" y="422939"/>
            <a:ext cx="5273515" cy="502872"/>
          </a:xfrm>
        </p:spPr>
        <p:txBody>
          <a:bodyPr vert="horz" lIns="91440" tIns="45720" rIns="91440" bIns="45720" rtlCol="0" anchor="t">
            <a:noAutofit/>
          </a:bodyPr>
          <a:lstStyle/>
          <a:p>
            <a:pPr>
              <a:lnSpc>
                <a:spcPts val="2340"/>
              </a:lnSpc>
              <a:spcBef>
                <a:spcPts val="0"/>
              </a:spcBef>
            </a:pPr>
            <a:r>
              <a:rPr lang="en-GB" sz="2200" dirty="0" err="1">
                <a:solidFill>
                  <a:srgbClr val="EF3E23"/>
                </a:solidFill>
                <a:latin typeface="Calibri"/>
                <a:ea typeface="Open Sans"/>
                <a:cs typeface="Calibri"/>
              </a:rPr>
              <a:t>Organizacje</a:t>
            </a:r>
            <a:r>
              <a:rPr lang="en-GB" sz="2200" dirty="0">
                <a:solidFill>
                  <a:srgbClr val="EF3E23"/>
                </a:solidFill>
                <a:latin typeface="Calibri"/>
                <a:ea typeface="Open Sans"/>
                <a:cs typeface="Calibri"/>
              </a:rPr>
              <a:t> </a:t>
            </a:r>
            <a:r>
              <a:rPr lang="en-GB" sz="2200" dirty="0" err="1">
                <a:solidFill>
                  <a:srgbClr val="EF3E23"/>
                </a:solidFill>
                <a:latin typeface="Calibri"/>
                <a:ea typeface="Open Sans"/>
                <a:cs typeface="Calibri"/>
              </a:rPr>
              <a:t>odpowiedzialne</a:t>
            </a:r>
            <a:r>
              <a:rPr lang="en-GB" sz="2200" dirty="0">
                <a:solidFill>
                  <a:srgbClr val="EF3E23"/>
                </a:solidFill>
                <a:latin typeface="Calibri"/>
                <a:ea typeface="Open Sans"/>
                <a:cs typeface="Calibri"/>
              </a:rPr>
              <a:t> za </a:t>
            </a:r>
            <a:r>
              <a:rPr lang="en-GB" sz="2200" dirty="0" err="1">
                <a:solidFill>
                  <a:srgbClr val="EF3E23"/>
                </a:solidFill>
                <a:latin typeface="Calibri"/>
                <a:ea typeface="Open Sans"/>
                <a:cs typeface="Calibri"/>
              </a:rPr>
              <a:t>akredytację</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0FBE7F55-B5F3-DA2C-5804-4CDE26BE7267}"/>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73DA230-E3F1-9319-4840-20DD27E53D86}"/>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8059A1AA-3B1A-A6C5-0FEF-4EDD44A210FB}"/>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35A3E1D-C5B1-2F83-8378-7F6D4173AED0}"/>
                </a:ext>
              </a:extLst>
            </p:cNvPr>
            <p:cNvSpPr txBox="1"/>
            <p:nvPr/>
          </p:nvSpPr>
          <p:spPr>
            <a:xfrm>
              <a:off x="570386" y="5605461"/>
              <a:ext cx="811859" cy="532903"/>
            </a:xfrm>
            <a:prstGeom prst="rect">
              <a:avLst/>
            </a:prstGeom>
            <a:noFill/>
          </p:spPr>
          <p:txBody>
            <a:bodyPr wrap="square" lIns="91440" tIns="45720" rIns="91440" bIns="45720" anchor="t">
              <a:spAutoFit/>
            </a:bodyPr>
            <a:lstStyle/>
            <a:p>
              <a:pPr marR="73025">
                <a:lnSpc>
                  <a:spcPct val="107000"/>
                </a:lnSpc>
                <a:spcBef>
                  <a:spcPts val="120"/>
                </a:spcBef>
              </a:pPr>
              <a:r>
                <a:rPr lang="en-US" sz="2600" b="1" dirty="0">
                  <a:solidFill>
                    <a:schemeClr val="bg1"/>
                  </a:solidFill>
                  <a:latin typeface="Calibri"/>
                  <a:ea typeface="Calibri"/>
                  <a:cs typeface="Calibri"/>
                </a:rPr>
                <a:t>05 </a:t>
              </a:r>
              <a:endParaRPr lang="en-US" sz="2600" b="1" dirty="0">
                <a:solidFill>
                  <a:schemeClr val="bg1"/>
                </a:solidFill>
                <a:latin typeface="Calibri" panose="020F0502020204030204" pitchFamily="34" charset="0"/>
                <a:ea typeface="Calibri" panose="020F0502020204030204" pitchFamily="34" charset="0"/>
              </a:endParaRPr>
            </a:p>
          </p:txBody>
        </p:sp>
      </p:grpSp>
      <p:sp>
        <p:nvSpPr>
          <p:cNvPr id="36" name="Rectangle 35">
            <a:extLst>
              <a:ext uri="{FF2B5EF4-FFF2-40B4-BE49-F238E27FC236}">
                <a16:creationId xmlns:a16="http://schemas.microsoft.com/office/drawing/2014/main" id="{500B9EE8-AE7B-3B25-11C5-576C2468B7F4}"/>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66DE565-1555-617E-B02F-154B82A40C3E}"/>
              </a:ext>
            </a:extLst>
          </p:cNvPr>
          <p:cNvSpPr txBox="1">
            <a:spLocks/>
          </p:cNvSpPr>
          <p:nvPr/>
        </p:nvSpPr>
        <p:spPr>
          <a:xfrm>
            <a:off x="1330039" y="924706"/>
            <a:ext cx="5821119" cy="44778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pl-PL" b="1" dirty="0">
                <a:latin typeface="Calibri"/>
                <a:ea typeface="Calibri"/>
                <a:cs typeface="Calibri"/>
              </a:rPr>
              <a:t>Duńska Instytucja Akredytacyjna (AI) jest odpowiedzialna za akredytację programów i instytucji szkolnictwa wyższego. Zapewnia, że edukacja w Danii spełnia krajowe standardy i wymagania jakościowe.</a:t>
            </a:r>
            <a:r>
              <a:rPr lang="en-GB" dirty="0">
                <a:ea typeface="Calibri"/>
              </a:rPr>
              <a:t/>
            </a:r>
            <a:br>
              <a:rPr lang="en-GB" dirty="0">
                <a:ea typeface="Calibri"/>
              </a:rPr>
            </a:br>
            <a:r>
              <a:rPr lang="en-GB" dirty="0">
                <a:latin typeface="Calibri"/>
                <a:ea typeface="Calibri"/>
                <a:cs typeface="Calibri"/>
              </a:rPr>
              <a:t> </a:t>
            </a:r>
            <a:r>
              <a:rPr lang="en-GB" dirty="0">
                <a:latin typeface="Calibri"/>
                <a:ea typeface="Calibri"/>
                <a:cs typeface="Calibri"/>
                <a:hlinkClick r:id="rId2"/>
              </a:rPr>
              <a:t>https://akkr.dk/en/</a:t>
            </a:r>
            <a:endParaRPr lang="en-GB" dirty="0">
              <a:latin typeface="Calibri"/>
              <a:ea typeface="Calibri"/>
              <a:cs typeface="Calibri"/>
            </a:endParaRPr>
          </a:p>
          <a:p>
            <a:r>
              <a:rPr lang="en-GB" dirty="0">
                <a:ea typeface="Calibri"/>
              </a:rPr>
              <a:t/>
            </a:r>
            <a:br>
              <a:rPr lang="en-GB" dirty="0">
                <a:ea typeface="Calibri"/>
              </a:rPr>
            </a:br>
            <a:endParaRPr lang="en-GB" dirty="0">
              <a:ea typeface="Calibri"/>
            </a:endParaRPr>
          </a:p>
          <a:p>
            <a:r>
              <a:rPr lang="pl-PL" b="1" dirty="0">
                <a:latin typeface="Calibri"/>
                <a:ea typeface="Open Sans"/>
                <a:cs typeface="Calibri"/>
              </a:rPr>
              <a:t>COFRAC jest krajową jednostką akredytującą we Francji.</a:t>
            </a:r>
            <a:r>
              <a:rPr lang="en-US" dirty="0">
                <a:latin typeface="Calibri"/>
                <a:ea typeface="Open Sans"/>
                <a:cs typeface="Calibri"/>
                <a:hlinkClick r:id="rId3"/>
              </a:rPr>
              <a:t>https://www.cofrac.fr/</a:t>
            </a:r>
            <a:endParaRPr lang="en-GB" dirty="0">
              <a:latin typeface="Calibri"/>
              <a:ea typeface="Open Sans"/>
              <a:cs typeface="Calibri"/>
            </a:endParaRPr>
          </a:p>
          <a:p>
            <a:endParaRPr lang="en-GB" sz="1250" b="1" dirty="0"/>
          </a:p>
          <a:p>
            <a:r>
              <a:rPr lang="pl-PL" b="1" dirty="0" err="1">
                <a:latin typeface="Calibri"/>
                <a:ea typeface="Open Sans"/>
                <a:cs typeface="Calibri"/>
              </a:rPr>
              <a:t>Quality</a:t>
            </a:r>
            <a:r>
              <a:rPr lang="pl-PL" b="1" dirty="0">
                <a:latin typeface="Calibri"/>
                <a:ea typeface="Open Sans"/>
                <a:cs typeface="Calibri"/>
              </a:rPr>
              <a:t> and </a:t>
            </a:r>
            <a:r>
              <a:rPr lang="pl-PL" b="1" dirty="0" err="1">
                <a:latin typeface="Calibri"/>
                <a:ea typeface="Open Sans"/>
                <a:cs typeface="Calibri"/>
              </a:rPr>
              <a:t>Qualifications</a:t>
            </a:r>
            <a:r>
              <a:rPr lang="pl-PL" b="1" dirty="0">
                <a:latin typeface="Calibri"/>
                <a:ea typeface="Open Sans"/>
                <a:cs typeface="Calibri"/>
              </a:rPr>
              <a:t> </a:t>
            </a:r>
            <a:r>
              <a:rPr lang="pl-PL" b="1" dirty="0" err="1">
                <a:latin typeface="Calibri"/>
                <a:ea typeface="Open Sans"/>
                <a:cs typeface="Calibri"/>
              </a:rPr>
              <a:t>Ireland</a:t>
            </a:r>
            <a:r>
              <a:rPr lang="pl-PL" b="1" dirty="0">
                <a:latin typeface="Calibri"/>
                <a:ea typeface="Open Sans"/>
                <a:cs typeface="Calibri"/>
              </a:rPr>
              <a:t> jest agencją państwową odpowiedzialną za promowanie jakości, uczciwości i reputacji irlandzkiego systemu szkolnictwa wyższego.</a:t>
            </a:r>
            <a:r>
              <a:rPr lang="en-GB" dirty="0">
                <a:latin typeface="Calibri"/>
                <a:ea typeface="Calibri"/>
                <a:cs typeface="Calibri"/>
                <a:hlinkClick r:id="rId4"/>
              </a:rPr>
              <a:t>https://www.qqi.ie/</a:t>
            </a:r>
            <a:r>
              <a:rPr lang="en-GB" dirty="0">
                <a:latin typeface="Calibri"/>
                <a:ea typeface="Calibri"/>
                <a:cs typeface="Calibri"/>
              </a:rPr>
              <a:t> </a:t>
            </a:r>
            <a:endParaRPr lang="en-GB" dirty="0">
              <a:latin typeface="Calibri"/>
              <a:cs typeface="Calibri"/>
            </a:endParaRPr>
          </a:p>
          <a:p>
            <a:endParaRPr lang="en-US" sz="1250" dirty="0"/>
          </a:p>
          <a:p>
            <a:r>
              <a:rPr lang="pl-PL" sz="1250" b="1" dirty="0"/>
              <a:t>Urząd Dozoru Technicznego </a:t>
            </a:r>
            <a:r>
              <a:rPr lang="pl-PL" sz="1250" dirty="0"/>
              <a:t>jest uprawniony do uznawania kwalifikacji do wykonywania zawodów regulowanych oraz do podejmowania lub wykonywania określonych czynności.</a:t>
            </a:r>
            <a:r>
              <a:rPr lang="pl" dirty="0">
                <a:solidFill>
                  <a:srgbClr val="1155CC"/>
                </a:solidFill>
                <a:latin typeface="Calibri"/>
                <a:ea typeface="Open Sans"/>
                <a:cs typeface="Arial"/>
                <a:hlinkClick r:id="rId5"/>
              </a:rPr>
              <a:t>https://www.udt.gov.pl/kwalifikacje-osob/uznawanie-kwalifikacji</a:t>
            </a:r>
            <a:endParaRPr lang="en-US" dirty="0">
              <a:latin typeface="Calibri"/>
              <a:ea typeface="Open Sans"/>
            </a:endParaRPr>
          </a:p>
          <a:p>
            <a:endParaRPr lang="en-GB" b="1" dirty="0"/>
          </a:p>
          <a:p>
            <a:r>
              <a:rPr lang="pl-PL" b="1" dirty="0" err="1">
                <a:solidFill>
                  <a:srgbClr val="242424"/>
                </a:solidFill>
                <a:latin typeface="Calibri"/>
                <a:ea typeface="Calibri"/>
                <a:cs typeface="Calibri"/>
              </a:rPr>
              <a:t>Comunidades</a:t>
            </a:r>
            <a:r>
              <a:rPr lang="pl-PL" b="1" dirty="0">
                <a:solidFill>
                  <a:srgbClr val="242424"/>
                </a:solidFill>
                <a:latin typeface="Calibri"/>
                <a:ea typeface="Calibri"/>
                <a:cs typeface="Calibri"/>
              </a:rPr>
              <a:t> </a:t>
            </a:r>
            <a:r>
              <a:rPr lang="pl-PL" b="1" dirty="0" err="1">
                <a:solidFill>
                  <a:srgbClr val="242424"/>
                </a:solidFill>
                <a:latin typeface="Calibri"/>
                <a:ea typeface="Calibri"/>
                <a:cs typeface="Calibri"/>
              </a:rPr>
              <a:t>Autónomas</a:t>
            </a:r>
            <a:r>
              <a:rPr lang="pl-PL" b="1" dirty="0">
                <a:solidFill>
                  <a:srgbClr val="242424"/>
                </a:solidFill>
                <a:latin typeface="Calibri"/>
                <a:ea typeface="Calibri"/>
                <a:cs typeface="Calibri"/>
              </a:rPr>
              <a:t> (administracje regionalne) jest organem akredytującym umiejętności w Hiszpanii i działa.</a:t>
            </a:r>
            <a:r>
              <a:rPr lang="en-GB" u="sng" dirty="0">
                <a:solidFill>
                  <a:srgbClr val="0000FF"/>
                </a:solidFill>
                <a:latin typeface="Calibri"/>
                <a:ea typeface="Calibri"/>
                <a:cs typeface="Calibri"/>
                <a:hlinkClick r:id="rId6"/>
              </a:rPr>
              <a:t>https://www.todofp.es/acreditacion-de-competencias/informacion-2024-2025.html</a:t>
            </a:r>
            <a:endParaRPr lang="en-GB" dirty="0"/>
          </a:p>
          <a:p>
            <a:endParaRPr lang="en-GB" dirty="0">
              <a:solidFill>
                <a:srgbClr val="1D1D1B"/>
              </a:solidFill>
              <a:ea typeface="Calibri"/>
            </a:endParaRPr>
          </a:p>
          <a:p>
            <a:endParaRPr lang="en-GB" dirty="0">
              <a:solidFill>
                <a:srgbClr val="1D1D1B"/>
              </a:solidFill>
              <a:ea typeface="Calibri"/>
            </a:endParaRPr>
          </a:p>
          <a:p>
            <a:endParaRPr lang="en-GB" sz="1400" dirty="0">
              <a:solidFill>
                <a:srgbClr val="1D1D1B"/>
              </a:solidFill>
              <a:ea typeface="Calibri"/>
            </a:endParaRPr>
          </a:p>
          <a:p>
            <a:endParaRPr lang="en-GB" sz="1400" dirty="0">
              <a:solidFill>
                <a:srgbClr val="1D1D1B"/>
              </a:solidFill>
              <a:ea typeface="Calibri"/>
            </a:endParaRPr>
          </a:p>
          <a:p>
            <a:pPr marL="171450" indent="-171450">
              <a:buClr>
                <a:srgbClr val="5DC7D0"/>
              </a:buClr>
              <a:buChar char="•"/>
            </a:pPr>
            <a:endParaRPr lang="en-GB" sz="1250" dirty="0"/>
          </a:p>
          <a:p>
            <a:pPr marL="171450" indent="-171450">
              <a:buClr>
                <a:srgbClr val="5DC7D0"/>
              </a:buClr>
              <a:buChar char="•"/>
            </a:pPr>
            <a:endParaRPr lang="en-GB" sz="1250" dirty="0"/>
          </a:p>
          <a:p>
            <a:endParaRPr lang="en-GB" dirty="0"/>
          </a:p>
        </p:txBody>
      </p:sp>
      <p:sp>
        <p:nvSpPr>
          <p:cNvPr id="61" name="Slide Number Placeholder 17">
            <a:extLst>
              <a:ext uri="{FF2B5EF4-FFF2-40B4-BE49-F238E27FC236}">
                <a16:creationId xmlns:a16="http://schemas.microsoft.com/office/drawing/2014/main" id="{80D30039-E4C1-A568-8193-047D144EB996}"/>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8</a:t>
            </a:fld>
            <a:endParaRPr lang="en-US" dirty="0"/>
          </a:p>
        </p:txBody>
      </p:sp>
      <p:grpSp>
        <p:nvGrpSpPr>
          <p:cNvPr id="65" name="Group 64">
            <a:extLst>
              <a:ext uri="{FF2B5EF4-FFF2-40B4-BE49-F238E27FC236}">
                <a16:creationId xmlns:a16="http://schemas.microsoft.com/office/drawing/2014/main" id="{7C8152C3-97EC-A695-B577-DD94FE33BDA0}"/>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760575AD-2A9A-F88F-39F7-521CA3E454B8}"/>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9A38F195-EBC6-7754-C6EC-A6551FE106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E172142-285B-AF24-2D55-573D614EB239}"/>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AC9C9F94-E497-48AE-B37E-8CEE32E743C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535E7E1F-DD3D-143A-ED28-9B10613553AA}"/>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F38EF6F2-4D37-6CE1-5280-CE278B1DF4E9}"/>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2DC82B0F-09D2-5DC4-C76A-C1D368F410D1}"/>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3" name="Obraz 2" descr="Obraz zawierający ubrania, osoba, Technik, Obróbka metali&#10;&#10;Zawartość wygenerowana przez AI może być niepoprawna.">
            <a:extLst>
              <a:ext uri="{FF2B5EF4-FFF2-40B4-BE49-F238E27FC236}">
                <a16:creationId xmlns:a16="http://schemas.microsoft.com/office/drawing/2014/main" id="{CCB65608-A7C8-3950-F7DF-5F4EB5BF4E15}"/>
              </a:ext>
            </a:extLst>
          </p:cNvPr>
          <p:cNvPicPr>
            <a:picLocks noChangeAspect="1"/>
          </p:cNvPicPr>
          <p:nvPr/>
        </p:nvPicPr>
        <p:blipFill>
          <a:blip r:embed="rId7"/>
          <a:stretch>
            <a:fillRect/>
          </a:stretch>
        </p:blipFill>
        <p:spPr>
          <a:xfrm>
            <a:off x="0" y="4874101"/>
            <a:ext cx="7554482" cy="5035550"/>
          </a:xfrm>
          <a:prstGeom prst="rect">
            <a:avLst/>
          </a:prstGeom>
        </p:spPr>
      </p:pic>
    </p:spTree>
    <p:extLst>
      <p:ext uri="{BB962C8B-B14F-4D97-AF65-F5344CB8AC3E}">
        <p14:creationId xmlns:p14="http://schemas.microsoft.com/office/powerpoint/2010/main" val="3086348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2" name="Picture Placeholder 8">
            <a:extLst>
              <a:ext uri="{FF2B5EF4-FFF2-40B4-BE49-F238E27FC236}">
                <a16:creationId xmlns:a16="http://schemas.microsoft.com/office/drawing/2014/main" id="{272F1271-6C34-B396-013A-A83D701AA760}"/>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13" name="Freeform 12">
            <a:extLst>
              <a:ext uri="{FF2B5EF4-FFF2-40B4-BE49-F238E27FC236}">
                <a16:creationId xmlns:a16="http://schemas.microsoft.com/office/drawing/2014/main" id="{F47014E0-4D60-1E9C-7A7B-7F4A619484FC}"/>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14" name="Picture 13">
            <a:extLst>
              <a:ext uri="{FF2B5EF4-FFF2-40B4-BE49-F238E27FC236}">
                <a16:creationId xmlns:a16="http://schemas.microsoft.com/office/drawing/2014/main" id="{8301D47B-B550-AD5A-5ABA-D21537F26C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15" name="Rectangle 14">
            <a:extLst>
              <a:ext uri="{FF2B5EF4-FFF2-40B4-BE49-F238E27FC236}">
                <a16:creationId xmlns:a16="http://schemas.microsoft.com/office/drawing/2014/main" id="{E8092AF0-1460-C02D-EB53-ADD6A20723E1}"/>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16" name="Picture 15">
            <a:extLst>
              <a:ext uri="{FF2B5EF4-FFF2-40B4-BE49-F238E27FC236}">
                <a16:creationId xmlns:a16="http://schemas.microsoft.com/office/drawing/2014/main" id="{CC31EAF1-706E-D00E-52B8-7BACF61A4B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17" name="Group 16">
            <a:extLst>
              <a:ext uri="{FF2B5EF4-FFF2-40B4-BE49-F238E27FC236}">
                <a16:creationId xmlns:a16="http://schemas.microsoft.com/office/drawing/2014/main" id="{7C70B81E-5D38-D4E6-A27E-425F4989AF9B}"/>
              </a:ext>
            </a:extLst>
          </p:cNvPr>
          <p:cNvGrpSpPr/>
          <p:nvPr/>
        </p:nvGrpSpPr>
        <p:grpSpPr>
          <a:xfrm>
            <a:off x="4545542" y="5193872"/>
            <a:ext cx="3014133" cy="4694769"/>
            <a:chOff x="4387351" y="4867570"/>
            <a:chExt cx="581843" cy="906270"/>
          </a:xfrm>
          <a:solidFill>
            <a:schemeClr val="bg1">
              <a:alpha val="17307"/>
            </a:schemeClr>
          </a:solidFill>
        </p:grpSpPr>
        <p:grpSp>
          <p:nvGrpSpPr>
            <p:cNvPr id="18" name="Graphic 7">
              <a:extLst>
                <a:ext uri="{FF2B5EF4-FFF2-40B4-BE49-F238E27FC236}">
                  <a16:creationId xmlns:a16="http://schemas.microsoft.com/office/drawing/2014/main" id="{195D7E08-A429-E07D-DBB1-D8B381758CF8}"/>
                </a:ext>
              </a:extLst>
            </p:cNvPr>
            <p:cNvGrpSpPr/>
            <p:nvPr/>
          </p:nvGrpSpPr>
          <p:grpSpPr>
            <a:xfrm>
              <a:off x="4388301" y="4867570"/>
              <a:ext cx="580893" cy="324279"/>
              <a:chOff x="4388301" y="4867570"/>
              <a:chExt cx="580893" cy="324279"/>
            </a:xfrm>
            <a:grpFill/>
          </p:grpSpPr>
          <p:sp>
            <p:nvSpPr>
              <p:cNvPr id="48" name="Freeform 47">
                <a:extLst>
                  <a:ext uri="{FF2B5EF4-FFF2-40B4-BE49-F238E27FC236}">
                    <a16:creationId xmlns:a16="http://schemas.microsoft.com/office/drawing/2014/main" id="{6EBC08C4-8691-A22F-6386-23E5C73A1F5E}"/>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E7B9915B-61D1-EBFF-BC0E-97FE7A9968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9" name="Freeform 18">
              <a:extLst>
                <a:ext uri="{FF2B5EF4-FFF2-40B4-BE49-F238E27FC236}">
                  <a16:creationId xmlns:a16="http://schemas.microsoft.com/office/drawing/2014/main" id="{96FFB3FD-1D2C-E22D-FF7C-D5211D69D55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0" name="Graphic 7">
              <a:extLst>
                <a:ext uri="{FF2B5EF4-FFF2-40B4-BE49-F238E27FC236}">
                  <a16:creationId xmlns:a16="http://schemas.microsoft.com/office/drawing/2014/main" id="{0BA755FB-0EEF-D178-824D-A1D9050DE559}"/>
                </a:ext>
              </a:extLst>
            </p:cNvPr>
            <p:cNvGrpSpPr/>
            <p:nvPr/>
          </p:nvGrpSpPr>
          <p:grpSpPr>
            <a:xfrm>
              <a:off x="4387351" y="5189947"/>
              <a:ext cx="580893" cy="583893"/>
              <a:chOff x="4387351" y="5189947"/>
              <a:chExt cx="580893" cy="583893"/>
            </a:xfrm>
            <a:grpFill/>
          </p:grpSpPr>
          <p:sp>
            <p:nvSpPr>
              <p:cNvPr id="30" name="Freeform 29">
                <a:extLst>
                  <a:ext uri="{FF2B5EF4-FFF2-40B4-BE49-F238E27FC236}">
                    <a16:creationId xmlns:a16="http://schemas.microsoft.com/office/drawing/2014/main" id="{93175097-CB88-EF2E-749A-F7A6B597A4B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766330E5-01DB-4EC4-2109-AAD2BA55F858}"/>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50" name="Text Placeholder 58">
            <a:extLst>
              <a:ext uri="{FF2B5EF4-FFF2-40B4-BE49-F238E27FC236}">
                <a16:creationId xmlns:a16="http://schemas.microsoft.com/office/drawing/2014/main" id="{5753A81B-C53C-C7C9-C7CB-6D72689016A5}"/>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51" name="Text Placeholder 10">
            <a:extLst>
              <a:ext uri="{FF2B5EF4-FFF2-40B4-BE49-F238E27FC236}">
                <a16:creationId xmlns:a16="http://schemas.microsoft.com/office/drawing/2014/main" id="{E63C702C-D976-674C-DAF1-F037F3D36365}"/>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52" name="Group 51">
            <a:extLst>
              <a:ext uri="{FF2B5EF4-FFF2-40B4-BE49-F238E27FC236}">
                <a16:creationId xmlns:a16="http://schemas.microsoft.com/office/drawing/2014/main" id="{E14FEA8B-56BE-16C9-88B4-192872956683}"/>
              </a:ext>
            </a:extLst>
          </p:cNvPr>
          <p:cNvGrpSpPr/>
          <p:nvPr/>
        </p:nvGrpSpPr>
        <p:grpSpPr>
          <a:xfrm>
            <a:off x="558177" y="8504004"/>
            <a:ext cx="1571069" cy="441526"/>
            <a:chOff x="475050" y="8594793"/>
            <a:chExt cx="1866488" cy="524549"/>
          </a:xfrm>
        </p:grpSpPr>
        <p:sp>
          <p:nvSpPr>
            <p:cNvPr id="53" name="TextBox 52">
              <a:extLst>
                <a:ext uri="{FF2B5EF4-FFF2-40B4-BE49-F238E27FC236}">
                  <a16:creationId xmlns:a16="http://schemas.microsoft.com/office/drawing/2014/main" id="{092D519C-3BB2-4DD3-0154-9ADD70EB5EFB}"/>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4" name="TextBox 53">
              <a:extLst>
                <a:ext uri="{FF2B5EF4-FFF2-40B4-BE49-F238E27FC236}">
                  <a16:creationId xmlns:a16="http://schemas.microsoft.com/office/drawing/2014/main" id="{2EF50C75-D5E1-5A2B-9E34-1FC31F840440}"/>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5" name="TextBox 54">
              <a:extLst>
                <a:ext uri="{FF2B5EF4-FFF2-40B4-BE49-F238E27FC236}">
                  <a16:creationId xmlns:a16="http://schemas.microsoft.com/office/drawing/2014/main" id="{F91DE55B-FC9F-B2FD-1317-B85E86E4CA4B}"/>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6" name="Graphic 3">
              <a:extLst>
                <a:ext uri="{FF2B5EF4-FFF2-40B4-BE49-F238E27FC236}">
                  <a16:creationId xmlns:a16="http://schemas.microsoft.com/office/drawing/2014/main" id="{3EBE38F6-C1BF-322F-8A9E-984629662BA9}"/>
                </a:ext>
              </a:extLst>
            </p:cNvPr>
            <p:cNvGrpSpPr/>
            <p:nvPr/>
          </p:nvGrpSpPr>
          <p:grpSpPr>
            <a:xfrm>
              <a:off x="475050" y="8594793"/>
              <a:ext cx="524161" cy="524549"/>
              <a:chOff x="-1196056" y="2499889"/>
              <a:chExt cx="850463" cy="851093"/>
            </a:xfrm>
          </p:grpSpPr>
          <p:sp>
            <p:nvSpPr>
              <p:cNvPr id="66" name="Freeform 65">
                <a:extLst>
                  <a:ext uri="{FF2B5EF4-FFF2-40B4-BE49-F238E27FC236}">
                    <a16:creationId xmlns:a16="http://schemas.microsoft.com/office/drawing/2014/main" id="{CF4401C5-4DF6-85CB-1DD8-0C6F421FA7F5}"/>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7" name="Freeform 66">
                <a:extLst>
                  <a:ext uri="{FF2B5EF4-FFF2-40B4-BE49-F238E27FC236}">
                    <a16:creationId xmlns:a16="http://schemas.microsoft.com/office/drawing/2014/main" id="{36F02914-C53F-015B-53D9-CF83363DFCD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7" name="Group 56">
              <a:extLst>
                <a:ext uri="{FF2B5EF4-FFF2-40B4-BE49-F238E27FC236}">
                  <a16:creationId xmlns:a16="http://schemas.microsoft.com/office/drawing/2014/main" id="{545941E0-F96E-FA51-3165-330F95EB1346}"/>
                </a:ext>
              </a:extLst>
            </p:cNvPr>
            <p:cNvGrpSpPr/>
            <p:nvPr/>
          </p:nvGrpSpPr>
          <p:grpSpPr>
            <a:xfrm>
              <a:off x="1146213" y="8594793"/>
              <a:ext cx="524161" cy="524161"/>
              <a:chOff x="3094393" y="4759137"/>
              <a:chExt cx="1074283" cy="1074283"/>
            </a:xfrm>
          </p:grpSpPr>
          <p:sp>
            <p:nvSpPr>
              <p:cNvPr id="61" name="Freeform 60">
                <a:extLst>
                  <a:ext uri="{FF2B5EF4-FFF2-40B4-BE49-F238E27FC236}">
                    <a16:creationId xmlns:a16="http://schemas.microsoft.com/office/drawing/2014/main" id="{9C2DCF1F-8DC8-A367-482E-4EFC78DEC327}"/>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2" name="Group 61">
                <a:extLst>
                  <a:ext uri="{FF2B5EF4-FFF2-40B4-BE49-F238E27FC236}">
                    <a16:creationId xmlns:a16="http://schemas.microsoft.com/office/drawing/2014/main" id="{9EA23D95-C744-60E0-3A4C-E58ACA710940}"/>
                  </a:ext>
                </a:extLst>
              </p:cNvPr>
              <p:cNvGrpSpPr/>
              <p:nvPr/>
            </p:nvGrpSpPr>
            <p:grpSpPr>
              <a:xfrm>
                <a:off x="3303016" y="4946695"/>
                <a:ext cx="685139" cy="655838"/>
                <a:chOff x="3303016" y="4946695"/>
                <a:chExt cx="685139" cy="655838"/>
              </a:xfrm>
            </p:grpSpPr>
            <p:sp>
              <p:nvSpPr>
                <p:cNvPr id="63" name="Freeform 62">
                  <a:extLst>
                    <a:ext uri="{FF2B5EF4-FFF2-40B4-BE49-F238E27FC236}">
                      <a16:creationId xmlns:a16="http://schemas.microsoft.com/office/drawing/2014/main" id="{6352C628-B9D7-9E17-69DE-637FCD78EBF5}"/>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4" name="Freeform 63">
                  <a:extLst>
                    <a:ext uri="{FF2B5EF4-FFF2-40B4-BE49-F238E27FC236}">
                      <a16:creationId xmlns:a16="http://schemas.microsoft.com/office/drawing/2014/main" id="{B94E70BE-7322-C3DB-39FD-B49FE33D510F}"/>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5" name="Freeform 64">
                  <a:extLst>
                    <a:ext uri="{FF2B5EF4-FFF2-40B4-BE49-F238E27FC236}">
                      <a16:creationId xmlns:a16="http://schemas.microsoft.com/office/drawing/2014/main" id="{35107DCD-A880-7734-2220-5F926F622D71}"/>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8" name="Group 57">
              <a:extLst>
                <a:ext uri="{FF2B5EF4-FFF2-40B4-BE49-F238E27FC236}">
                  <a16:creationId xmlns:a16="http://schemas.microsoft.com/office/drawing/2014/main" id="{23036F9D-5C89-A233-4F91-E4EA4AD50C7A}"/>
                </a:ext>
              </a:extLst>
            </p:cNvPr>
            <p:cNvGrpSpPr/>
            <p:nvPr/>
          </p:nvGrpSpPr>
          <p:grpSpPr>
            <a:xfrm>
              <a:off x="1817377" y="8594793"/>
              <a:ext cx="524161" cy="524161"/>
              <a:chOff x="2779401" y="1664126"/>
              <a:chExt cx="1074283" cy="1074283"/>
            </a:xfrm>
          </p:grpSpPr>
          <p:sp>
            <p:nvSpPr>
              <p:cNvPr id="59" name="Freeform 58">
                <a:extLst>
                  <a:ext uri="{FF2B5EF4-FFF2-40B4-BE49-F238E27FC236}">
                    <a16:creationId xmlns:a16="http://schemas.microsoft.com/office/drawing/2014/main" id="{85361104-663F-6756-30D8-BC3EDD529378}"/>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0" name="Graphic 3">
                <a:extLst>
                  <a:ext uri="{FF2B5EF4-FFF2-40B4-BE49-F238E27FC236}">
                    <a16:creationId xmlns:a16="http://schemas.microsoft.com/office/drawing/2014/main" id="{F292B5B8-52BA-6D70-B5AC-6A3871F35AEF}"/>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Props1.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2.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9AD2B3-D789-4FC7-A14D-89ADA76B73A8}">
  <ds:schemaRefs>
    <ds:schemaRef ds:uri="http://www.w3.org/XML/1998/namespace"/>
    <ds:schemaRef ds:uri="http://schemas.microsoft.com/office/2006/metadata/properties"/>
    <ds:schemaRef ds:uri="http://schemas.openxmlformats.org/package/2006/metadata/core-properties"/>
    <ds:schemaRef ds:uri="http://schemas.microsoft.com/office/infopath/2007/PartnerControls"/>
    <ds:schemaRef ds:uri="http://schemas.microsoft.com/office/2006/documentManagement/types"/>
    <ds:schemaRef ds:uri="http://purl.org/dc/terms/"/>
    <ds:schemaRef ds:uri="876de33e-aaa5-4507-9b92-b84e676ded0d"/>
    <ds:schemaRef ds:uri="ef88797d-310b-4d46-ad9c-0c23fa0c8d45"/>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Magazine layout</Template>
  <TotalTime>4277</TotalTime>
  <Words>500</Words>
  <Application>Microsoft Office PowerPoint</Application>
  <PresentationFormat>Niestandardowy</PresentationFormat>
  <Paragraphs>109</Paragraphs>
  <Slides>9</Slides>
  <Notes>3</Notes>
  <HiddenSlides>0</HiddenSlides>
  <MMClips>0</MMClips>
  <ScaleCrop>false</ScaleCrop>
  <HeadingPairs>
    <vt:vector size="6" baseType="variant">
      <vt:variant>
        <vt:lpstr>Używane czcionki</vt:lpstr>
      </vt:variant>
      <vt:variant>
        <vt:i4>7</vt:i4>
      </vt:variant>
      <vt:variant>
        <vt:lpstr>Motyw</vt:lpstr>
      </vt:variant>
      <vt:variant>
        <vt:i4>1</vt:i4>
      </vt:variant>
      <vt:variant>
        <vt:lpstr>Tytuły slajdów</vt:lpstr>
      </vt:variant>
      <vt:variant>
        <vt:i4>9</vt:i4>
      </vt:variant>
    </vt:vector>
  </HeadingPairs>
  <TitlesOfParts>
    <vt:vector size="17" baseType="lpstr">
      <vt:lpstr>Aptos</vt:lpstr>
      <vt:lpstr>Arial</vt:lpstr>
      <vt:lpstr>Calibri</vt:lpstr>
      <vt:lpstr>Century Schoolbook</vt:lpstr>
      <vt:lpstr>Montserrat</vt:lpstr>
      <vt:lpstr>Open Sans</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US</cp:lastModifiedBy>
  <cp:revision>635</cp:revision>
  <dcterms:created xsi:type="dcterms:W3CDTF">2021-06-15T11:45:52Z</dcterms:created>
  <dcterms:modified xsi:type="dcterms:W3CDTF">2025-10-30T10:57:46Z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