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8" r:id="rId6"/>
    <p:sldId id="742" r:id="rId7"/>
    <p:sldId id="751" r:id="rId8"/>
    <p:sldId id="753" r:id="rId9"/>
    <p:sldId id="754" r:id="rId10"/>
    <p:sldId id="756"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EF3E23"/>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0036B-9845-4851-883A-2028C633339C}" v="10" dt="2025-06-24T15:46:34.0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41" d="100"/>
          <a:sy n="41" d="100"/>
        </p:scale>
        <p:origin x="1876" y="56"/>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5129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afpa.fr/" TargetMode="External"/><Relationship Id="rId7" Type="http://schemas.openxmlformats.org/officeDocument/2006/relationships/image" Target="../media/image13.jpg"/><Relationship Id="rId2" Type="http://schemas.openxmlformats.org/officeDocument/2006/relationships/hyperlink" Target="https://www.sgs.com/en-dk/our-services/training" TargetMode="External"/><Relationship Id="rId1" Type="http://schemas.openxmlformats.org/officeDocument/2006/relationships/slideLayout" Target="../slideLayouts/slideLayout8.xml"/><Relationship Id="rId6" Type="http://schemas.openxmlformats.org/officeDocument/2006/relationships/hyperlink" Target="https://www.fundacionlaboral.org/" TargetMode="External"/><Relationship Id="rId5" Type="http://schemas.openxmlformats.org/officeDocument/2006/relationships/hyperlink" Target="https://wzdz.pl/" TargetMode="External"/><Relationship Id="rId4" Type="http://schemas.openxmlformats.org/officeDocument/2006/relationships/hyperlink" Target="https://www.nctsltd.ie/"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7EF69E-2876-0578-BC01-D05C33AEC63A}"/>
              </a:ext>
            </a:extLst>
          </p:cNvPr>
          <p:cNvPicPr>
            <a:picLocks noChangeAspect="1"/>
          </p:cNvPicPr>
          <p:nvPr/>
        </p:nvPicPr>
        <p:blipFill rotWithShape="1">
          <a:blip r:embed="rId3"/>
          <a:srcRect l="4734" r="4734"/>
          <a:stretch/>
        </p:blipFill>
        <p:spPr>
          <a:xfrm>
            <a:off x="0" y="2311400"/>
            <a:ext cx="7559675" cy="5243259"/>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175462" y="6738378"/>
            <a:ext cx="5164667" cy="2116666"/>
          </a:xfrm>
          <a:prstGeom prst="rect">
            <a:avLst/>
          </a:prstGeom>
          <a:solidFill>
            <a:srgbClr val="EF3E23">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5164667"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04: </a:t>
            </a:r>
          </a:p>
          <a:p>
            <a:pPr algn="l"/>
            <a:endParaRPr lang="en-US" sz="2000" b="1" dirty="0"/>
          </a:p>
          <a:p>
            <a:pPr algn="l">
              <a:lnSpc>
                <a:spcPts val="3420"/>
              </a:lnSpc>
            </a:pPr>
            <a:r>
              <a:rPr lang="en-IE" sz="3200" kern="100" dirty="0" err="1">
                <a:ea typeface="Aptos" panose="020B0004020202020204" pitchFamily="34" charset="0"/>
              </a:rPr>
              <a:t>Oferta</a:t>
            </a:r>
            <a:r>
              <a:rPr lang="en-IE" sz="3200" kern="100" dirty="0">
                <a:ea typeface="Aptos" panose="020B0004020202020204" pitchFamily="34" charset="0"/>
              </a:rPr>
              <a:t> </a:t>
            </a:r>
            <a:r>
              <a:rPr lang="en-IE" sz="3200" kern="100" dirty="0" err="1" smtClean="0">
                <a:ea typeface="Aptos" panose="020B0004020202020204" pitchFamily="34" charset="0"/>
              </a:rPr>
              <a:t>branż</a:t>
            </a:r>
            <a:r>
              <a:rPr lang="pl-PL" sz="3200" kern="100" dirty="0">
                <a:ea typeface="Aptos" panose="020B0004020202020204" pitchFamily="34" charset="0"/>
              </a:rPr>
              <a:t>owych</a:t>
            </a:r>
            <a:r>
              <a:rPr lang="en-IE" sz="3200" kern="100" dirty="0">
                <a:ea typeface="Aptos" panose="020B0004020202020204" pitchFamily="34" charset="0"/>
              </a:rPr>
              <a:t>
</a:t>
            </a:r>
            <a:r>
              <a:rPr lang="pl-PL" sz="3200" kern="100" dirty="0">
                <a:ea typeface="Aptos" panose="020B0004020202020204" pitchFamily="34" charset="0"/>
              </a:rPr>
              <a:t>s</a:t>
            </a:r>
            <a:r>
              <a:rPr lang="en-IE" sz="3200" kern="100" dirty="0" err="1">
                <a:ea typeface="Aptos" panose="020B0004020202020204" pitchFamily="34" charset="0"/>
              </a:rPr>
              <a:t>zkole</a:t>
            </a:r>
            <a:r>
              <a:rPr lang="pl-PL" sz="3200" kern="100" dirty="0">
                <a:ea typeface="Aptos" panose="020B0004020202020204" pitchFamily="34" charset="0"/>
              </a:rPr>
              <a:t>ń</a:t>
            </a:r>
            <a:r>
              <a:rPr lang="en-IE" sz="3200" kern="100" dirty="0">
                <a:ea typeface="Aptos" panose="020B0004020202020204" pitchFamily="34" charset="0"/>
              </a:rPr>
              <a:t> </a:t>
            </a:r>
            <a:r>
              <a:rPr lang="en-IE" sz="3200" kern="100" dirty="0" err="1">
                <a:ea typeface="Aptos" panose="020B0004020202020204" pitchFamily="34" charset="0"/>
              </a:rPr>
              <a:t>specjalistyczn</a:t>
            </a:r>
            <a:r>
              <a:rPr lang="pl-PL" sz="3200" kern="100" dirty="0" err="1">
                <a:ea typeface="Aptos" panose="020B0004020202020204" pitchFamily="34" charset="0"/>
              </a:rPr>
              <a:t>ych</a:t>
            </a:r>
            <a:endParaRPr lang="en-IE" sz="3200" kern="100" dirty="0">
              <a:effectLst/>
              <a:ea typeface="Aptos" panose="020B0004020202020204" pitchFamily="34" charset="0"/>
            </a:endParaRP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83243" y="9656513"/>
            <a:ext cx="2701985" cy="630942"/>
          </a:xfrm>
          <a:prstGeom prst="rect">
            <a:avLst/>
          </a:prstGeom>
        </p:spPr>
        <p:txBody>
          <a:bodyPr wrap="square" lIns="91440" tIns="45720" rIns="91440" bIns="45720" anchor="t">
            <a:spAutoFit/>
          </a:bodyPr>
          <a:lstStyle/>
          <a:p>
            <a:pPr algn="just"/>
            <a:r>
              <a:rPr lang="pl-PL" sz="7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F3473C63-BDF4-10FD-C4E9-A99D6EB9553C}"/>
              </a:ext>
            </a:extLst>
          </p:cNvPr>
          <p:cNvPicPr>
            <a:picLocks noChangeAspect="1"/>
          </p:cNvPicPr>
          <p:nvPr/>
        </p:nvPicPr>
        <p:blipFill>
          <a:blip r:embed="rId6"/>
          <a:stretch>
            <a:fillRect/>
          </a:stretch>
        </p:blipFill>
        <p:spPr>
          <a:xfrm>
            <a:off x="5728021" y="9792494"/>
            <a:ext cx="819275" cy="304800"/>
          </a:xfrm>
          <a:prstGeom prst="rect">
            <a:avLst/>
          </a:prstGeom>
        </p:spPr>
      </p:pic>
      <p:sp>
        <p:nvSpPr>
          <p:cNvPr id="3" name="TextBox 2">
            <a:extLst>
              <a:ext uri="{FF2B5EF4-FFF2-40B4-BE49-F238E27FC236}">
                <a16:creationId xmlns:a16="http://schemas.microsoft.com/office/drawing/2014/main" id="{679958E7-5F41-7BB1-0EC3-FBE63BB44DE9}"/>
              </a:ext>
            </a:extLst>
          </p:cNvPr>
          <p:cNvSpPr txBox="1"/>
          <p:nvPr/>
        </p:nvSpPr>
        <p:spPr>
          <a:xfrm>
            <a:off x="5288548" y="10104583"/>
            <a:ext cx="195604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xmlns=""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xmlns=""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xmlns=""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smtClean="0">
                  <a:solidFill>
                    <a:srgbClr val="404040"/>
                  </a:solidFill>
                  <a:ea typeface="Aptos" panose="020B0004020202020204" pitchFamily="34" charset="0"/>
                </a:rPr>
                <a:t>inkluzji</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umiejętności</a:t>
              </a:r>
              <a:r>
                <a:rPr lang="en-US" sz="1500" b="1" kern="100" dirty="0" smtClean="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smtClean="0">
                  <a:solidFill>
                    <a:srgbClr val="404040"/>
                  </a:solidFill>
                  <a:ea typeface="Aptos" panose="020B0004020202020204" pitchFamily="34" charset="0"/>
                </a:rPr>
                <a:t>Oferowanie</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szkoleń</a:t>
              </a:r>
              <a:r>
                <a:rPr lang="en-US" sz="1500" b="1" kern="100" dirty="0" smtClean="0">
                  <a:solidFill>
                    <a:srgbClr val="404040"/>
                  </a:solidFill>
                  <a:ea typeface="Aptos" panose="020B0004020202020204" pitchFamily="34" charset="0"/>
                </a:rPr>
                <a:t> </a:t>
              </a:r>
              <a:r>
                <a:rPr lang="en-US" sz="1500" b="1" kern="100" dirty="0" err="1" smtClean="0">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800515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78">
            <a:extLst>
              <a:ext uri="{FF2B5EF4-FFF2-40B4-BE49-F238E27FC236}">
                <a16:creationId xmlns:a16="http://schemas.microsoft.com/office/drawing/2014/main" id="{A246EFDD-5060-D8D3-3702-27C2B77354FE}"/>
              </a:ext>
            </a:extLst>
          </p:cNvPr>
          <p:cNvGrpSpPr/>
          <p:nvPr/>
        </p:nvGrpSpPr>
        <p:grpSpPr>
          <a:xfrm>
            <a:off x="3528570" y="8942632"/>
            <a:ext cx="1291994" cy="533005"/>
            <a:chOff x="3604437" y="5408752"/>
            <a:chExt cx="1291994" cy="533005"/>
          </a:xfrm>
        </p:grpSpPr>
        <p:cxnSp>
          <p:nvCxnSpPr>
            <p:cNvPr id="38"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40"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04</a:t>
                </a:r>
                <a:endParaRPr lang="en-US" sz="2600" b="1" dirty="0">
                  <a:solidFill>
                    <a:schemeClr val="bg1"/>
                  </a:solidFill>
                  <a:latin typeface="Calibri" panose="020F0502020204030204" pitchFamily="34" charset="0"/>
                  <a:ea typeface="Calibri" panose="020F0502020204030204" pitchFamily="34" charset="0"/>
                </a:endParaRPr>
              </a:p>
            </p:txBody>
          </p:sp>
        </p:grpSp>
      </p:grpSp>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69494" y="5371263"/>
            <a:ext cx="2419120" cy="443195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US" sz="1600" b="0" dirty="0" err="1" smtClean="0">
                <a:latin typeface="Calibri"/>
                <a:ea typeface="Open Sans"/>
                <a:cs typeface="Calibri"/>
              </a:rPr>
              <a:t>Promuj</a:t>
            </a:r>
            <a:r>
              <a:rPr lang="pl-PL" sz="1600" b="0" dirty="0" smtClean="0">
                <a:latin typeface="Calibri"/>
                <a:ea typeface="Open Sans"/>
                <a:cs typeface="Calibri"/>
              </a:rPr>
              <a:t> </a:t>
            </a:r>
            <a:r>
              <a:rPr lang="en-US" sz="1600" b="0" dirty="0" err="1" smtClean="0">
                <a:latin typeface="Calibri"/>
                <a:ea typeface="Open Sans"/>
                <a:cs typeface="Calibri"/>
              </a:rPr>
              <a:t>szkolenia</a:t>
            </a:r>
            <a:r>
              <a:rPr lang="en-US" sz="1600" b="0" dirty="0" smtClean="0">
                <a:latin typeface="Calibri"/>
                <a:ea typeface="Open Sans"/>
                <a:cs typeface="Calibri"/>
              </a:rPr>
              <a:t> </a:t>
            </a:r>
            <a:r>
              <a:rPr lang="pl-PL" sz="1600" b="0" dirty="0" smtClean="0">
                <a:latin typeface="Calibri"/>
                <a:ea typeface="Open Sans"/>
                <a:cs typeface="Calibri"/>
              </a:rPr>
              <a:t>w </a:t>
            </a:r>
            <a:r>
              <a:rPr lang="pl-PL" sz="1600" b="0" dirty="0">
                <a:latin typeface="Calibri"/>
                <a:ea typeface="Open Sans"/>
                <a:cs typeface="Calibri"/>
              </a:rPr>
              <a:t>społecznościach migrantów i uchodźców </a:t>
            </a:r>
            <a:r>
              <a:rPr lang="en-US" sz="1600" b="0" dirty="0" smtClean="0">
                <a:latin typeface="Calibri"/>
                <a:ea typeface="Open Sans"/>
                <a:cs typeface="Calibri"/>
              </a:rPr>
              <a:t> 4</a:t>
            </a:r>
          </a:p>
          <a:p>
            <a:pPr>
              <a:lnSpc>
                <a:spcPts val="1640"/>
              </a:lnSpc>
              <a:spcBef>
                <a:spcPts val="0"/>
              </a:spcBef>
            </a:pPr>
            <a:endParaRPr lang="en-US" sz="1600" b="0" dirty="0">
              <a:latin typeface="Calibri"/>
              <a:cs typeface="Calibri"/>
            </a:endParaRPr>
          </a:p>
          <a:p>
            <a:pPr>
              <a:lnSpc>
                <a:spcPts val="1640"/>
              </a:lnSpc>
              <a:spcBef>
                <a:spcPts val="0"/>
              </a:spcBef>
            </a:pPr>
            <a:r>
              <a:rPr lang="en-US" sz="1600" b="0" dirty="0" err="1" smtClean="0"/>
              <a:t>Gwarantuj</a:t>
            </a:r>
            <a:r>
              <a:rPr lang="pl-PL" sz="1600" b="0" dirty="0" smtClean="0"/>
              <a:t> </a:t>
            </a:r>
            <a:r>
              <a:rPr lang="pl-PL" sz="1600" b="0" dirty="0"/>
              <a:t>
</a:t>
            </a:r>
            <a:r>
              <a:rPr lang="pl-PL" sz="1600" b="0" dirty="0" smtClean="0"/>
              <a:t>uzyska</a:t>
            </a:r>
            <a:r>
              <a:rPr lang="en-US" sz="1600" b="0" dirty="0" err="1" smtClean="0"/>
              <a:t>nie</a:t>
            </a:r>
            <a:r>
              <a:rPr lang="pl-PL" sz="1600" b="0" dirty="0" smtClean="0"/>
              <a:t> certyfikat</a:t>
            </a:r>
            <a:r>
              <a:rPr lang="en-US" sz="1600" b="0" dirty="0" err="1" smtClean="0"/>
              <a:t>ów</a:t>
            </a:r>
            <a:r>
              <a:rPr lang="en-US" sz="1600" b="0" dirty="0" smtClean="0"/>
              <a:t> </a:t>
            </a:r>
            <a:r>
              <a:rPr lang="pl-PL" sz="1600" b="0" dirty="0" err="1" smtClean="0"/>
              <a:t>wymagan</a:t>
            </a:r>
            <a:r>
              <a:rPr lang="en-US" sz="1600" b="0" dirty="0" err="1" smtClean="0"/>
              <a:t>ych</a:t>
            </a:r>
            <a:r>
              <a:rPr lang="pl-PL" sz="1600" b="0" dirty="0" smtClean="0"/>
              <a:t> do</a:t>
            </a:r>
            <a:r>
              <a:rPr lang="en-US" sz="1600" b="0" dirty="0" smtClean="0"/>
              <a:t> </a:t>
            </a:r>
            <a:r>
              <a:rPr lang="en-US" sz="1600" b="0" dirty="0" err="1" smtClean="0"/>
              <a:t>podjecia</a:t>
            </a:r>
            <a:r>
              <a:rPr lang="en-US" sz="1600" b="0" dirty="0" smtClean="0"/>
              <a:t> </a:t>
            </a:r>
            <a:r>
              <a:rPr lang="pl-PL" sz="1600" b="0" dirty="0"/>
              <a:t>
</a:t>
            </a:r>
            <a:r>
              <a:rPr lang="pl-PL" sz="1600" b="0" dirty="0" smtClean="0"/>
              <a:t> </a:t>
            </a:r>
            <a:r>
              <a:rPr lang="pl-PL" sz="1600" b="0" dirty="0"/>
              <a:t>pracy w budownictwie
w kraju przyjmującym</a:t>
            </a:r>
            <a:r>
              <a:rPr lang="en-GB" sz="1600" b="0" dirty="0"/>
              <a:t>	5</a:t>
            </a:r>
          </a:p>
          <a:p>
            <a:pPr>
              <a:spcBef>
                <a:spcPts val="0"/>
              </a:spcBef>
            </a:pPr>
            <a:endParaRPr lang="en-GB" sz="2000" b="0" dirty="0"/>
          </a:p>
          <a:p>
            <a:pPr>
              <a:lnSpc>
                <a:spcPts val="1640"/>
              </a:lnSpc>
              <a:spcBef>
                <a:spcPts val="0"/>
              </a:spcBef>
            </a:pPr>
            <a:r>
              <a:rPr lang="pl-PL" sz="1600" b="0" dirty="0" err="1" smtClean="0"/>
              <a:t>Oprac</a:t>
            </a:r>
            <a:r>
              <a:rPr lang="en-US" sz="1600" b="0" dirty="0" err="1" smtClean="0"/>
              <a:t>uj</a:t>
            </a:r>
            <a:r>
              <a:rPr lang="en-US" sz="1600" b="0" dirty="0" smtClean="0"/>
              <a:t> </a:t>
            </a:r>
            <a:r>
              <a:rPr lang="en-US" sz="1600" b="0" dirty="0" err="1" smtClean="0"/>
              <a:t>przyspieszone</a:t>
            </a:r>
            <a:r>
              <a:rPr lang="en-US" sz="1600" b="0" dirty="0" smtClean="0"/>
              <a:t> </a:t>
            </a:r>
            <a:r>
              <a:rPr lang="pl-PL" sz="1600" b="0" dirty="0" smtClean="0"/>
              <a:t>program</a:t>
            </a:r>
            <a:r>
              <a:rPr lang="en-US" sz="1600" b="0" dirty="0" smtClean="0"/>
              <a:t>y</a:t>
            </a:r>
            <a:r>
              <a:rPr lang="pl-PL" sz="1600" b="0" dirty="0" smtClean="0"/>
              <a:t> </a:t>
            </a:r>
            <a:r>
              <a:rPr lang="pl-PL" sz="1600" b="0" dirty="0" err="1" smtClean="0"/>
              <a:t>szkoleniow</a:t>
            </a:r>
            <a:r>
              <a:rPr lang="en-US" sz="1600" b="0" dirty="0" smtClean="0"/>
              <a:t>e</a:t>
            </a:r>
            <a:r>
              <a:rPr lang="pl-PL" sz="1600" b="0" dirty="0" smtClean="0"/>
              <a:t> </a:t>
            </a:r>
            <a:r>
              <a:rPr lang="pl-PL" sz="1600" b="0" dirty="0"/>
              <a:t>dla uchodźców z wcześniejszym doświadczeniem </a:t>
            </a:r>
            <a:r>
              <a:rPr lang="pl-PL" sz="1600" b="0" dirty="0" smtClean="0"/>
              <a:t>budowlanym</a:t>
            </a:r>
            <a:r>
              <a:rPr lang="en-US" sz="1600" b="0" dirty="0" smtClean="0"/>
              <a:t>	6</a:t>
            </a:r>
            <a:endParaRPr lang="en-GB" sz="1600" b="0" dirty="0"/>
          </a:p>
          <a:p>
            <a:pPr>
              <a:lnSpc>
                <a:spcPts val="1640"/>
              </a:lnSpc>
              <a:spcBef>
                <a:spcPts val="0"/>
              </a:spcBef>
            </a:pPr>
            <a:r>
              <a:rPr lang="pl-PL" sz="1600" b="0" dirty="0"/>
              <a:t>
</a:t>
            </a:r>
            <a:r>
              <a:rPr lang="en-US" sz="1600" b="0" dirty="0" err="1" smtClean="0"/>
              <a:t>Organizacje</a:t>
            </a:r>
            <a:r>
              <a:rPr lang="en-US" sz="1600" b="0" dirty="0" smtClean="0"/>
              <a:t> </a:t>
            </a:r>
            <a:r>
              <a:rPr lang="en-US" sz="1600" b="0" dirty="0" err="1" smtClean="0"/>
              <a:t>szkoleniowe</a:t>
            </a:r>
            <a:r>
              <a:rPr lang="en-US" sz="1600" b="0" dirty="0" smtClean="0"/>
              <a:t> w </a:t>
            </a:r>
            <a:r>
              <a:rPr lang="en-US" sz="1600" b="0" dirty="0" err="1" smtClean="0"/>
              <a:t>budownictwie</a:t>
            </a:r>
            <a:r>
              <a:rPr lang="en-GB" sz="1600" b="0" dirty="0"/>
              <a:t>	</a:t>
            </a:r>
            <a:r>
              <a:rPr lang="en-GB" sz="1600" b="0" dirty="0" smtClean="0"/>
              <a:t>7</a:t>
            </a:r>
            <a:endParaRPr lang="en-GB" sz="1600" b="0" dirty="0"/>
          </a:p>
          <a:p>
            <a:pPr>
              <a:lnSpc>
                <a:spcPts val="1640"/>
              </a:lnSpc>
              <a:spcBef>
                <a:spcPts val="0"/>
              </a:spcBef>
            </a:pPr>
            <a:endParaRPr lang="en-GB" sz="1600" b="0" dirty="0"/>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438162"/>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361809"/>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576662"/>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6759614" cy="553998"/>
            <a:chOff x="-406400" y="2137471"/>
            <a:chExt cx="7002185"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5124425"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6409370"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 </a:t>
              </a:r>
              <a:r>
                <a:rPr lang="en-US" sz="3000" b="1" dirty="0" err="1" smtClean="0">
                  <a:solidFill>
                    <a:schemeClr val="bg1"/>
                  </a:solidFill>
                  <a:latin typeface="Calibri" panose="020F0502020204030204" pitchFamily="34" charset="0"/>
                  <a:cs typeface="Calibri" panose="020F0502020204030204" pitchFamily="34" charset="0"/>
                </a:rPr>
                <a:t>szkolenia</a:t>
              </a:r>
              <a:r>
                <a:rPr lang="en-US" sz="3000" b="1" dirty="0" smtClean="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specjalistyczne</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53821"/>
            <a:ext cx="8013700" cy="553998"/>
            <a:chOff x="-406401" y="2282382"/>
            <a:chExt cx="8301278"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673812"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1" y="2282382"/>
              <a:ext cx="7693426"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KROK 04 - </a:t>
              </a:r>
              <a:r>
                <a:rPr lang="en-US" sz="3000" b="1" dirty="0" err="1">
                  <a:solidFill>
                    <a:schemeClr val="bg1"/>
                  </a:solidFill>
                  <a:latin typeface="Calibri" panose="020F0502020204030204" pitchFamily="34" charset="0"/>
                  <a:cs typeface="Calibri" panose="020F0502020204030204" pitchFamily="34" charset="0"/>
                </a:rPr>
                <a:t>Oferta</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branżowa</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1797928"/>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Na tym etapie opisano, jak przyciągnąć i wdrożyć programy szkoleniowe, które wyposażą uchodźców w umiejętności niezbędne do pracy na budowach.</a:t>
            </a:r>
            <a:endParaRPr lang="en-US" sz="1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2472663"/>
            <a:ext cx="5463194" cy="1125485"/>
          </a:xfrm>
        </p:spPr>
        <p:txBody>
          <a:bodyPr vert="horz" lIns="91440" tIns="45720" rIns="91440" bIns="45720" rtlCol="0" anchor="t">
            <a:noAutofit/>
          </a:bodyPr>
          <a:lstStyle/>
          <a:p>
            <a:pPr>
              <a:lnSpc>
                <a:spcPts val="1580"/>
              </a:lnSpc>
            </a:pPr>
            <a:endParaRPr lang="pl-PL" sz="2400" dirty="0"/>
          </a:p>
          <a:p>
            <a:r>
              <a:rPr lang="en-US" sz="2400" dirty="0" err="1">
                <a:solidFill>
                  <a:srgbClr val="FF0000"/>
                </a:solidFill>
              </a:rPr>
              <a:t>Promuj</a:t>
            </a:r>
            <a:r>
              <a:rPr lang="en-US" sz="2400" dirty="0">
                <a:solidFill>
                  <a:srgbClr val="FF0000"/>
                </a:solidFill>
              </a:rPr>
              <a:t> </a:t>
            </a:r>
            <a:r>
              <a:rPr lang="en-US" sz="2400" dirty="0" smtClean="0">
                <a:solidFill>
                  <a:srgbClr val="FF0000"/>
                </a:solidFill>
              </a:rPr>
              <a:t>s</a:t>
            </a:r>
            <a:r>
              <a:rPr lang="pl-PL" sz="2400" dirty="0" err="1" smtClean="0">
                <a:solidFill>
                  <a:srgbClr val="FF0000"/>
                </a:solidFill>
              </a:rPr>
              <a:t>zkolenia</a:t>
            </a:r>
            <a:r>
              <a:rPr lang="pl-PL" sz="2400" dirty="0" smtClean="0">
                <a:solidFill>
                  <a:srgbClr val="FF0000"/>
                </a:solidFill>
              </a:rPr>
              <a:t> </a:t>
            </a:r>
            <a:r>
              <a:rPr lang="pl-PL" sz="2400" dirty="0">
                <a:solidFill>
                  <a:srgbClr val="FF0000"/>
                </a:solidFill>
              </a:rPr>
              <a:t>w </a:t>
            </a:r>
            <a:r>
              <a:rPr lang="en-US" sz="2400" dirty="0" err="1" smtClean="0">
                <a:solidFill>
                  <a:srgbClr val="FF0000"/>
                </a:solidFill>
              </a:rPr>
              <a:t>społecznościach</a:t>
            </a:r>
            <a:r>
              <a:rPr lang="en-US" sz="2400" dirty="0" smtClean="0">
                <a:solidFill>
                  <a:srgbClr val="FF0000"/>
                </a:solidFill>
              </a:rPr>
              <a:t> </a:t>
            </a:r>
            <a:r>
              <a:rPr lang="en-US" sz="2400" dirty="0" err="1" smtClean="0">
                <a:solidFill>
                  <a:srgbClr val="FF0000"/>
                </a:solidFill>
              </a:rPr>
              <a:t>migrantów</a:t>
            </a:r>
            <a:r>
              <a:rPr lang="en-US" sz="2400" dirty="0" smtClean="0">
                <a:solidFill>
                  <a:srgbClr val="FF0000"/>
                </a:solidFill>
              </a:rPr>
              <a:t> </a:t>
            </a:r>
            <a:r>
              <a:rPr lang="en-US" sz="2400" dirty="0" err="1" smtClean="0">
                <a:solidFill>
                  <a:srgbClr val="FF0000"/>
                </a:solidFill>
              </a:rPr>
              <a:t>i</a:t>
            </a:r>
            <a:r>
              <a:rPr lang="en-US" sz="2400" dirty="0" smtClean="0">
                <a:solidFill>
                  <a:srgbClr val="FF0000"/>
                </a:solidFill>
              </a:rPr>
              <a:t> </a:t>
            </a:r>
            <a:r>
              <a:rPr lang="en-US" sz="2400" dirty="0" err="1" smtClean="0">
                <a:solidFill>
                  <a:srgbClr val="FF0000"/>
                </a:solidFill>
              </a:rPr>
              <a:t>uchodźców</a:t>
            </a:r>
            <a:endParaRPr lang="pl-PL" sz="2400" dirty="0">
              <a:solidFill>
                <a:srgbClr val="FF0000"/>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1314673" y="4074065"/>
            <a:ext cx="5523131"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285750" indent="-285750">
              <a:lnSpc>
                <a:spcPts val="1580"/>
              </a:lnSpc>
              <a:buFont typeface="Arial" panose="020B0604020202020204" pitchFamily="34" charset="0"/>
              <a:buChar char="•"/>
            </a:pPr>
            <a:r>
              <a:rPr lang="pl-PL" sz="1400" dirty="0"/>
              <a:t>Przekaż jasny komunikat dotyczący szkoleń zawodowych.</a:t>
            </a:r>
          </a:p>
          <a:p>
            <a:pPr marL="285750" indent="-285750">
              <a:lnSpc>
                <a:spcPts val="1580"/>
              </a:lnSpc>
              <a:buFont typeface="Arial" panose="020B0604020202020204" pitchFamily="34" charset="0"/>
              <a:buChar char="•"/>
            </a:pPr>
            <a:r>
              <a:rPr lang="pl-PL" sz="1400" dirty="0"/>
              <a:t>Stwórz plan działania, który określi sposób prowadzenia szkoleń, ich długość i zakres oferty. </a:t>
            </a:r>
            <a:endParaRPr lang="en-US" sz="1400" dirty="0"/>
          </a:p>
          <a:p>
            <a:pPr marL="285750" indent="-285750">
              <a:lnSpc>
                <a:spcPts val="1580"/>
              </a:lnSpc>
              <a:buFont typeface="Arial" panose="020B0604020202020204" pitchFamily="34" charset="0"/>
              <a:buChar char="•"/>
            </a:pPr>
            <a:r>
              <a:rPr lang="pl-PL" sz="1400" dirty="0"/>
              <a:t>Określ stanowiska, datę rozpoczęcia, lokalizację </a:t>
            </a:r>
            <a:r>
              <a:rPr lang="pl-PL" sz="1400" dirty="0" smtClean="0"/>
              <a:t>placówek</a:t>
            </a:r>
            <a:r>
              <a:rPr lang="en-US" sz="1400" dirty="0" smtClean="0"/>
              <a:t> </a:t>
            </a:r>
            <a:r>
              <a:rPr lang="en-US" sz="1400" dirty="0" err="1" smtClean="0"/>
              <a:t>oraz</a:t>
            </a:r>
            <a:r>
              <a:rPr lang="en-US" sz="1400" dirty="0" smtClean="0"/>
              <a:t> </a:t>
            </a:r>
            <a:r>
              <a:rPr lang="pl-PL" sz="1400" dirty="0" smtClean="0"/>
              <a:t>informacje </a:t>
            </a:r>
            <a:r>
              <a:rPr lang="pl-PL" sz="1400" dirty="0"/>
              <a:t>o </a:t>
            </a:r>
            <a:r>
              <a:rPr lang="pl-PL" sz="1400" dirty="0" smtClean="0"/>
              <a:t>szkoleniu</a:t>
            </a:r>
            <a:r>
              <a:rPr lang="en-US" sz="1400" dirty="0" smtClean="0"/>
              <a:t>.</a:t>
            </a:r>
          </a:p>
          <a:p>
            <a:pPr marL="285750" indent="-285750">
              <a:lnSpc>
                <a:spcPts val="1580"/>
              </a:lnSpc>
              <a:buFont typeface="Arial" panose="020B0604020202020204" pitchFamily="34" charset="0"/>
              <a:buChar char="•"/>
            </a:pPr>
            <a:r>
              <a:rPr lang="pl-PL" sz="1400" dirty="0" smtClean="0"/>
              <a:t>Przedstaw </a:t>
            </a:r>
            <a:r>
              <a:rPr lang="pl-PL" sz="1400" dirty="0"/>
              <a:t>listę wsparcia, które zaoferujesz osobom z rodzinami, dojeżdżającym do pracy lub mającym barierę językową</a:t>
            </a:r>
            <a:r>
              <a:rPr lang="pl-PL" sz="1400" dirty="0" smtClean="0"/>
              <a:t>.</a:t>
            </a:r>
            <a:endParaRPr lang="en-US" sz="1400" dirty="0" smtClean="0"/>
          </a:p>
          <a:p>
            <a:pPr marL="285750" indent="-285750">
              <a:lnSpc>
                <a:spcPts val="1580"/>
              </a:lnSpc>
              <a:buFont typeface="Arial" panose="020B0604020202020204" pitchFamily="34" charset="0"/>
              <a:buChar char="•"/>
            </a:pPr>
            <a:endParaRPr lang="en-US" sz="1400" b="1" dirty="0"/>
          </a:p>
          <a:p>
            <a:pPr marL="285750" indent="-285750">
              <a:lnSpc>
                <a:spcPts val="1580"/>
              </a:lnSpc>
              <a:buFont typeface="Arial" panose="020B0604020202020204" pitchFamily="34" charset="0"/>
              <a:buChar char="•"/>
            </a:pPr>
            <a:endParaRPr lang="en-US" sz="1400" dirty="0"/>
          </a:p>
          <a:p>
            <a:pPr marL="171450" indent="-171450">
              <a:buClr>
                <a:srgbClr val="5DC7D0"/>
              </a:buClr>
              <a:buFont typeface="Arial" panose="020B0604020202020204" pitchFamily="34" charset="0"/>
              <a:buChar char="•"/>
            </a:pPr>
            <a:endParaRPr lang="en-GB" dirty="0"/>
          </a:p>
        </p:txBody>
      </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cxnSp>
        <p:nvCxnSpPr>
          <p:cNvPr id="69" name="Straight Connector 68">
            <a:extLst>
              <a:ext uri="{FF2B5EF4-FFF2-40B4-BE49-F238E27FC236}">
                <a16:creationId xmlns:a16="http://schemas.microsoft.com/office/drawing/2014/main" id="{32A8D8DF-83FE-4D45-6926-B89B04C560C0}"/>
              </a:ext>
            </a:extLst>
          </p:cNvPr>
          <p:cNvCxnSpPr>
            <a:cxnSpLocks/>
          </p:cNvCxnSpPr>
          <p:nvPr/>
        </p:nvCxnSpPr>
        <p:spPr>
          <a:xfrm flipH="1">
            <a:off x="1314672" y="3933955"/>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1" name="Text Placeholder 3">
            <a:extLst>
              <a:ext uri="{FF2B5EF4-FFF2-40B4-BE49-F238E27FC236}">
                <a16:creationId xmlns:a16="http://schemas.microsoft.com/office/drawing/2014/main" id="{9C888F34-59D9-FB06-CFE9-2B722662E899}"/>
              </a:ext>
            </a:extLst>
          </p:cNvPr>
          <p:cNvSpPr txBox="1">
            <a:spLocks/>
          </p:cNvSpPr>
          <p:nvPr/>
        </p:nvSpPr>
        <p:spPr>
          <a:xfrm>
            <a:off x="1337754" y="5714810"/>
            <a:ext cx="5500050" cy="346734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endParaRPr lang="en-US" sz="1800" b="1" dirty="0" smtClean="0"/>
          </a:p>
          <a:p>
            <a:pPr>
              <a:lnSpc>
                <a:spcPts val="1580"/>
              </a:lnSpc>
            </a:pPr>
            <a:r>
              <a:rPr lang="pl-PL" sz="1800" dirty="0" smtClean="0">
                <a:solidFill>
                  <a:srgbClr val="FF0000"/>
                </a:solidFill>
              </a:rPr>
              <a:t>Nawiąż </a:t>
            </a:r>
            <a:r>
              <a:rPr lang="pl-PL" sz="1800" dirty="0">
                <a:solidFill>
                  <a:srgbClr val="FF0000"/>
                </a:solidFill>
              </a:rPr>
              <a:t>współpracę z grupami społecznościowymi, szkołami językowymi i </a:t>
            </a:r>
            <a:r>
              <a:rPr lang="pl-PL" sz="1800" dirty="0" smtClean="0">
                <a:solidFill>
                  <a:srgbClr val="FF0000"/>
                </a:solidFill>
              </a:rPr>
              <a:t>organizacjami</a:t>
            </a:r>
            <a:r>
              <a:rPr lang="en-US" sz="1800" dirty="0" smtClean="0">
                <a:solidFill>
                  <a:srgbClr val="FF0000"/>
                </a:solidFill>
              </a:rPr>
              <a:t> </a:t>
            </a:r>
            <a:r>
              <a:rPr lang="pl-PL" sz="1800" dirty="0" smtClean="0">
                <a:solidFill>
                  <a:srgbClr val="FF0000"/>
                </a:solidFill>
              </a:rPr>
              <a:t>pozarządowymi</a:t>
            </a:r>
            <a:r>
              <a:rPr lang="pl-PL" sz="1800" dirty="0">
                <a:solidFill>
                  <a:srgbClr val="FF0000"/>
                </a:solidFill>
              </a:rPr>
              <a:t>. </a:t>
            </a:r>
            <a:endParaRPr lang="en-US" sz="1800" dirty="0" smtClean="0">
              <a:solidFill>
                <a:srgbClr val="FF0000"/>
              </a:solidFill>
            </a:endParaRPr>
          </a:p>
          <a:p>
            <a:pPr>
              <a:lnSpc>
                <a:spcPts val="1580"/>
              </a:lnSpc>
            </a:pPr>
            <a:endParaRPr lang="en-US" sz="1800" dirty="0" smtClean="0">
              <a:solidFill>
                <a:srgbClr val="FF0000"/>
              </a:solidFill>
            </a:endParaRPr>
          </a:p>
          <a:p>
            <a:pPr marL="285750" indent="-285750">
              <a:lnSpc>
                <a:spcPts val="1580"/>
              </a:lnSpc>
              <a:buFont typeface="Arial" panose="020B0604020202020204" pitchFamily="34" charset="0"/>
              <a:buChar char="•"/>
            </a:pPr>
            <a:endParaRPr lang="en-US" sz="1800" dirty="0" smtClean="0">
              <a:solidFill>
                <a:srgbClr val="FF0000"/>
              </a:solidFill>
            </a:endParaRPr>
          </a:p>
          <a:p>
            <a:pPr>
              <a:lnSpc>
                <a:spcPts val="1580"/>
              </a:lnSpc>
            </a:pPr>
            <a:r>
              <a:rPr lang="pl-PL" sz="1800" dirty="0" smtClean="0">
                <a:solidFill>
                  <a:srgbClr val="FF0000"/>
                </a:solidFill>
              </a:rPr>
              <a:t>Korzystaj </a:t>
            </a:r>
            <a:r>
              <a:rPr lang="pl-PL" sz="1800" dirty="0">
                <a:solidFill>
                  <a:srgbClr val="FF0000"/>
                </a:solidFill>
              </a:rPr>
              <a:t>z kanałów komunikacji, takich jak tablice ogłoszeń, grupy w mediach społecznościowych, biuletyny i stoiska informacyjne podczas </a:t>
            </a:r>
            <a:r>
              <a:rPr lang="pl-PL" sz="1800" dirty="0" smtClean="0">
                <a:solidFill>
                  <a:srgbClr val="FF0000"/>
                </a:solidFill>
              </a:rPr>
              <a:t>wydarzeń</a:t>
            </a:r>
            <a:r>
              <a:rPr lang="en-US" sz="1800" dirty="0" smtClean="0">
                <a:solidFill>
                  <a:srgbClr val="FF0000"/>
                </a:solidFill>
              </a:rPr>
              <a:t> </a:t>
            </a:r>
            <a:r>
              <a:rPr lang="en-US" sz="1800" dirty="0" err="1" smtClean="0">
                <a:solidFill>
                  <a:srgbClr val="FF0000"/>
                </a:solidFill>
              </a:rPr>
              <a:t>skierowanych</a:t>
            </a:r>
            <a:r>
              <a:rPr lang="en-US" sz="1800" dirty="0" smtClean="0">
                <a:solidFill>
                  <a:srgbClr val="FF0000"/>
                </a:solidFill>
              </a:rPr>
              <a:t> do</a:t>
            </a:r>
            <a:r>
              <a:rPr lang="pl-PL" sz="1800" dirty="0" smtClean="0">
                <a:solidFill>
                  <a:srgbClr val="FF0000"/>
                </a:solidFill>
              </a:rPr>
              <a:t> </a:t>
            </a:r>
            <a:r>
              <a:rPr lang="en-US" sz="1800" dirty="0" err="1" smtClean="0">
                <a:solidFill>
                  <a:srgbClr val="FF0000"/>
                </a:solidFill>
              </a:rPr>
              <a:t>społeczności</a:t>
            </a:r>
            <a:r>
              <a:rPr lang="en-US" sz="1800" dirty="0" smtClean="0">
                <a:solidFill>
                  <a:srgbClr val="FF0000"/>
                </a:solidFill>
              </a:rPr>
              <a:t> </a:t>
            </a:r>
            <a:r>
              <a:rPr lang="en-US" sz="1800" dirty="0" err="1" smtClean="0">
                <a:solidFill>
                  <a:srgbClr val="FF0000"/>
                </a:solidFill>
              </a:rPr>
              <a:t>migrantów</a:t>
            </a:r>
            <a:r>
              <a:rPr lang="en-US" sz="1800" dirty="0" smtClean="0">
                <a:solidFill>
                  <a:srgbClr val="FF0000"/>
                </a:solidFill>
              </a:rPr>
              <a:t> </a:t>
            </a:r>
            <a:r>
              <a:rPr lang="en-US" sz="1800" dirty="0" err="1" smtClean="0">
                <a:solidFill>
                  <a:srgbClr val="FF0000"/>
                </a:solidFill>
              </a:rPr>
              <a:t>i</a:t>
            </a:r>
            <a:r>
              <a:rPr lang="en-US" sz="1800" dirty="0" smtClean="0">
                <a:solidFill>
                  <a:srgbClr val="FF0000"/>
                </a:solidFill>
              </a:rPr>
              <a:t> </a:t>
            </a:r>
            <a:r>
              <a:rPr lang="en-US" sz="1800" dirty="0" err="1" smtClean="0">
                <a:solidFill>
                  <a:srgbClr val="FF0000"/>
                </a:solidFill>
              </a:rPr>
              <a:t>uchodźców</a:t>
            </a:r>
            <a:r>
              <a:rPr lang="en-US" sz="1800" dirty="0" smtClean="0">
                <a:solidFill>
                  <a:srgbClr val="FF0000"/>
                </a:solidFill>
              </a:rPr>
              <a:t>.</a:t>
            </a:r>
          </a:p>
          <a:p>
            <a:pPr>
              <a:lnSpc>
                <a:spcPts val="1580"/>
              </a:lnSpc>
            </a:pPr>
            <a:endParaRPr lang="en-US" sz="1800" dirty="0" smtClean="0">
              <a:solidFill>
                <a:srgbClr val="FF0000"/>
              </a:solidFill>
            </a:endParaRPr>
          </a:p>
          <a:p>
            <a:pPr>
              <a:lnSpc>
                <a:spcPts val="1580"/>
              </a:lnSpc>
            </a:pPr>
            <a:endParaRPr lang="en-US" sz="1800" dirty="0">
              <a:solidFill>
                <a:srgbClr val="FF0000"/>
              </a:solidFill>
            </a:endParaRPr>
          </a:p>
          <a:p>
            <a:pPr>
              <a:lnSpc>
                <a:spcPts val="1580"/>
              </a:lnSpc>
            </a:pPr>
            <a:r>
              <a:rPr lang="pl-PL" sz="1800" dirty="0" smtClean="0">
                <a:solidFill>
                  <a:srgbClr val="FF0000"/>
                </a:solidFill>
              </a:rPr>
              <a:t>Uatrakcyjnij </a:t>
            </a:r>
            <a:r>
              <a:rPr lang="pl-PL" sz="1800" dirty="0">
                <a:solidFill>
                  <a:srgbClr val="FF0000"/>
                </a:solidFill>
              </a:rPr>
              <a:t>sesje informacyjne dotyczące szkoleń, przekazując krótkie, treściwe </a:t>
            </a:r>
            <a:r>
              <a:rPr lang="en-US" sz="1800" dirty="0" err="1" smtClean="0">
                <a:solidFill>
                  <a:srgbClr val="FF0000"/>
                </a:solidFill>
              </a:rPr>
              <a:t>treści</a:t>
            </a:r>
            <a:r>
              <a:rPr lang="en-US" sz="1800" dirty="0" smtClean="0">
                <a:solidFill>
                  <a:srgbClr val="FF0000"/>
                </a:solidFill>
              </a:rPr>
              <a:t>. </a:t>
            </a:r>
            <a:r>
              <a:rPr lang="en-US" sz="1800" dirty="0" err="1" smtClean="0">
                <a:solidFill>
                  <a:srgbClr val="FF0000"/>
                </a:solidFill>
              </a:rPr>
              <a:t>Ponadto</a:t>
            </a:r>
            <a:r>
              <a:rPr lang="pl-PL" sz="1800" dirty="0" smtClean="0">
                <a:solidFill>
                  <a:srgbClr val="FF0000"/>
                </a:solidFill>
              </a:rPr>
              <a:t> </a:t>
            </a:r>
            <a:r>
              <a:rPr lang="pl-PL" sz="1800" dirty="0">
                <a:solidFill>
                  <a:srgbClr val="FF0000"/>
                </a:solidFill>
              </a:rPr>
              <a:t>oferuj bezpłatne szkolenia, uwzględniaj tłumacza w swoim planie oraz </a:t>
            </a:r>
            <a:r>
              <a:rPr lang="en-US" sz="1800" dirty="0" err="1" smtClean="0">
                <a:solidFill>
                  <a:srgbClr val="FF0000"/>
                </a:solidFill>
              </a:rPr>
              <a:t>zapewnij</a:t>
            </a:r>
            <a:r>
              <a:rPr lang="pl-PL" sz="1800" dirty="0" smtClean="0">
                <a:solidFill>
                  <a:srgbClr val="FF0000"/>
                </a:solidFill>
              </a:rPr>
              <a:t> </a:t>
            </a:r>
            <a:r>
              <a:rPr lang="pl-PL" sz="1800" dirty="0">
                <a:solidFill>
                  <a:srgbClr val="FF0000"/>
                </a:solidFill>
              </a:rPr>
              <a:t>śniadania lub </a:t>
            </a:r>
            <a:r>
              <a:rPr lang="pl-PL" sz="1800" dirty="0" smtClean="0">
                <a:solidFill>
                  <a:srgbClr val="FF0000"/>
                </a:solidFill>
              </a:rPr>
              <a:t>lunche</a:t>
            </a:r>
            <a:r>
              <a:rPr lang="pl-PL" sz="1800" b="1" dirty="0" smtClean="0"/>
              <a:t>.</a:t>
            </a:r>
            <a:endParaRPr lang="en-GB" sz="1800" b="1" dirty="0"/>
          </a:p>
          <a:p>
            <a:pPr>
              <a:lnSpc>
                <a:spcPts val="1580"/>
              </a:lnSpc>
            </a:pPr>
            <a:endParaRPr lang="en-GB" sz="1800" dirty="0"/>
          </a:p>
        </p:txBody>
      </p:sp>
      <p:cxnSp>
        <p:nvCxnSpPr>
          <p:cNvPr id="72" name="Straight Connector 71">
            <a:extLst>
              <a:ext uri="{FF2B5EF4-FFF2-40B4-BE49-F238E27FC236}">
                <a16:creationId xmlns:a16="http://schemas.microsoft.com/office/drawing/2014/main" id="{23CF39D1-04F1-0FEC-A44A-31F1C2667B3E}"/>
              </a:ext>
            </a:extLst>
          </p:cNvPr>
          <p:cNvCxnSpPr>
            <a:cxnSpLocks/>
          </p:cNvCxnSpPr>
          <p:nvPr/>
        </p:nvCxnSpPr>
        <p:spPr>
          <a:xfrm flipH="1">
            <a:off x="1203648" y="5680280"/>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E79DB88-E7B0-D490-55F5-650A479C6DA4}"/>
              </a:ext>
            </a:extLst>
          </p:cNvPr>
          <p:cNvCxnSpPr>
            <a:cxnSpLocks/>
          </p:cNvCxnSpPr>
          <p:nvPr/>
        </p:nvCxnSpPr>
        <p:spPr>
          <a:xfrm flipH="1">
            <a:off x="1203648" y="6571182"/>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3375E8E-FB9A-8447-43E1-5DD74DD65353}"/>
              </a:ext>
            </a:extLst>
          </p:cNvPr>
          <p:cNvCxnSpPr>
            <a:cxnSpLocks/>
          </p:cNvCxnSpPr>
          <p:nvPr/>
        </p:nvCxnSpPr>
        <p:spPr>
          <a:xfrm flipH="1">
            <a:off x="1203648" y="7778190"/>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B3EAA46B-C2CA-B6AB-3CF4-3E3D1C3D66FB}"/>
              </a:ext>
            </a:extLst>
          </p:cNvPr>
          <p:cNvGrpSpPr/>
          <p:nvPr/>
        </p:nvGrpSpPr>
        <p:grpSpPr>
          <a:xfrm>
            <a:off x="1591572" y="8990072"/>
            <a:ext cx="1092375" cy="1098312"/>
            <a:chOff x="8144772" y="6583422"/>
            <a:chExt cx="1092375" cy="1098312"/>
          </a:xfrm>
        </p:grpSpPr>
        <p:grpSp>
          <p:nvGrpSpPr>
            <p:cNvPr id="92" name="Graphic 311">
              <a:extLst>
                <a:ext uri="{FF2B5EF4-FFF2-40B4-BE49-F238E27FC236}">
                  <a16:creationId xmlns:a16="http://schemas.microsoft.com/office/drawing/2014/main" id="{EE5E4336-CF83-8B03-53F0-C4A3E9568737}"/>
                </a:ext>
              </a:extLst>
            </p:cNvPr>
            <p:cNvGrpSpPr/>
            <p:nvPr/>
          </p:nvGrpSpPr>
          <p:grpSpPr>
            <a:xfrm>
              <a:off x="8144772" y="6583422"/>
              <a:ext cx="1092375" cy="1098312"/>
              <a:chOff x="8995672" y="5250579"/>
              <a:chExt cx="1092375" cy="1098312"/>
            </a:xfrm>
            <a:solidFill>
              <a:srgbClr val="FFFFFF"/>
            </a:solidFill>
          </p:grpSpPr>
          <p:sp>
            <p:nvSpPr>
              <p:cNvPr id="108" name="Freeform 107">
                <a:extLst>
                  <a:ext uri="{FF2B5EF4-FFF2-40B4-BE49-F238E27FC236}">
                    <a16:creationId xmlns:a16="http://schemas.microsoft.com/office/drawing/2014/main" id="{17E97793-4E42-F2B5-B43D-4721517FD19D}"/>
                  </a:ext>
                </a:extLst>
              </p:cNvPr>
              <p:cNvSpPr/>
              <p:nvPr/>
            </p:nvSpPr>
            <p:spPr>
              <a:xfrm>
                <a:off x="8995672" y="5465789"/>
                <a:ext cx="1092375" cy="89052"/>
              </a:xfrm>
              <a:custGeom>
                <a:avLst/>
                <a:gdLst>
                  <a:gd name="connsiteX0" fmla="*/ 1047849 w 1092375"/>
                  <a:gd name="connsiteY0" fmla="*/ 89052 h 89052"/>
                  <a:gd name="connsiteX1" fmla="*/ 44526 w 1092375"/>
                  <a:gd name="connsiteY1" fmla="*/ 89052 h 89052"/>
                  <a:gd name="connsiteX2" fmla="*/ 0 w 1092375"/>
                  <a:gd name="connsiteY2" fmla="*/ 44526 h 89052"/>
                  <a:gd name="connsiteX3" fmla="*/ 44526 w 1092375"/>
                  <a:gd name="connsiteY3" fmla="*/ 0 h 89052"/>
                  <a:gd name="connsiteX4" fmla="*/ 1047849 w 1092375"/>
                  <a:gd name="connsiteY4" fmla="*/ 0 h 89052"/>
                  <a:gd name="connsiteX5" fmla="*/ 1092375 w 1092375"/>
                  <a:gd name="connsiteY5" fmla="*/ 44526 h 89052"/>
                  <a:gd name="connsiteX6" fmla="*/ 1047849 w 1092375"/>
                  <a:gd name="connsiteY6" fmla="*/ 89052 h 8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375" h="89052">
                    <a:moveTo>
                      <a:pt x="1047849" y="89052"/>
                    </a:moveTo>
                    <a:lnTo>
                      <a:pt x="44526" y="89052"/>
                    </a:lnTo>
                    <a:cubicBezTo>
                      <a:pt x="19294" y="89052"/>
                      <a:pt x="0" y="69758"/>
                      <a:pt x="0" y="44526"/>
                    </a:cubicBezTo>
                    <a:cubicBezTo>
                      <a:pt x="0" y="19294"/>
                      <a:pt x="19294" y="0"/>
                      <a:pt x="44526" y="0"/>
                    </a:cubicBezTo>
                    <a:lnTo>
                      <a:pt x="1047849" y="0"/>
                    </a:lnTo>
                    <a:cubicBezTo>
                      <a:pt x="1073080" y="0"/>
                      <a:pt x="1092375" y="19294"/>
                      <a:pt x="1092375" y="44526"/>
                    </a:cubicBezTo>
                    <a:cubicBezTo>
                      <a:pt x="1092375" y="69758"/>
                      <a:pt x="1073080" y="89052"/>
                      <a:pt x="1047849" y="89052"/>
                    </a:cubicBezTo>
                    <a:close/>
                  </a:path>
                </a:pathLst>
              </a:custGeom>
              <a:solidFill>
                <a:srgbClr val="EF3E23"/>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74A5EAD-E142-155E-9E7F-439BD635F29E}"/>
                  </a:ext>
                </a:extLst>
              </p:cNvPr>
              <p:cNvSpPr/>
              <p:nvPr/>
            </p:nvSpPr>
            <p:spPr>
              <a:xfrm>
                <a:off x="9249471" y="5250579"/>
                <a:ext cx="89052" cy="1098312"/>
              </a:xfrm>
              <a:custGeom>
                <a:avLst/>
                <a:gdLst>
                  <a:gd name="connsiteX0" fmla="*/ 44526 w 89052"/>
                  <a:gd name="connsiteY0" fmla="*/ 1098313 h 1098312"/>
                  <a:gd name="connsiteX1" fmla="*/ 0 w 89052"/>
                  <a:gd name="connsiteY1" fmla="*/ 1053786 h 1098312"/>
                  <a:gd name="connsiteX2" fmla="*/ 0 w 89052"/>
                  <a:gd name="connsiteY2" fmla="*/ 44526 h 1098312"/>
                  <a:gd name="connsiteX3" fmla="*/ 44526 w 89052"/>
                  <a:gd name="connsiteY3" fmla="*/ 0 h 1098312"/>
                  <a:gd name="connsiteX4" fmla="*/ 89052 w 89052"/>
                  <a:gd name="connsiteY4" fmla="*/ 44526 h 1098312"/>
                  <a:gd name="connsiteX5" fmla="*/ 89052 w 89052"/>
                  <a:gd name="connsiteY5" fmla="*/ 1053786 h 1098312"/>
                  <a:gd name="connsiteX6" fmla="*/ 44526 w 89052"/>
                  <a:gd name="connsiteY6" fmla="*/ 1098313 h 109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2" h="1098312">
                    <a:moveTo>
                      <a:pt x="44526" y="1098313"/>
                    </a:moveTo>
                    <a:cubicBezTo>
                      <a:pt x="19294" y="1098313"/>
                      <a:pt x="0" y="1079018"/>
                      <a:pt x="0" y="1053786"/>
                    </a:cubicBezTo>
                    <a:lnTo>
                      <a:pt x="0" y="44526"/>
                    </a:lnTo>
                    <a:cubicBezTo>
                      <a:pt x="0" y="19294"/>
                      <a:pt x="19294" y="0"/>
                      <a:pt x="44526" y="0"/>
                    </a:cubicBezTo>
                    <a:cubicBezTo>
                      <a:pt x="69758" y="0"/>
                      <a:pt x="89052" y="19294"/>
                      <a:pt x="89052" y="44526"/>
                    </a:cubicBezTo>
                    <a:lnTo>
                      <a:pt x="89052" y="1053786"/>
                    </a:lnTo>
                    <a:cubicBezTo>
                      <a:pt x="89052" y="1079018"/>
                      <a:pt x="69758" y="1098313"/>
                      <a:pt x="44526" y="1098313"/>
                    </a:cubicBezTo>
                    <a:close/>
                  </a:path>
                </a:pathLst>
              </a:custGeom>
              <a:solidFill>
                <a:srgbClr val="EF3E23"/>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7379ED4C-31FF-C46F-5ACF-E42E91C93B92}"/>
                </a:ext>
              </a:extLst>
            </p:cNvPr>
            <p:cNvSpPr/>
            <p:nvPr/>
          </p:nvSpPr>
          <p:spPr>
            <a:xfrm>
              <a:off x="8174457" y="6892137"/>
              <a:ext cx="126157" cy="112799"/>
            </a:xfrm>
            <a:custGeom>
              <a:avLst/>
              <a:gdLst>
                <a:gd name="connsiteX0" fmla="*/ 112799 w 126157"/>
                <a:gd name="connsiteY0" fmla="*/ 112799 h 112799"/>
                <a:gd name="connsiteX1" fmla="*/ 13357 w 126157"/>
                <a:gd name="connsiteY1" fmla="*/ 112799 h 112799"/>
                <a:gd name="connsiteX2" fmla="*/ 0 w 126157"/>
                <a:gd name="connsiteY2" fmla="*/ 99442 h 112799"/>
                <a:gd name="connsiteX3" fmla="*/ 0 w 126157"/>
                <a:gd name="connsiteY3" fmla="*/ 0 h 112799"/>
                <a:gd name="connsiteX4" fmla="*/ 26716 w 126157"/>
                <a:gd name="connsiteY4" fmla="*/ 0 h 112799"/>
                <a:gd name="connsiteX5" fmla="*/ 26716 w 126157"/>
                <a:gd name="connsiteY5" fmla="*/ 86084 h 112799"/>
                <a:gd name="connsiteX6" fmla="*/ 99441 w 126157"/>
                <a:gd name="connsiteY6" fmla="*/ 86084 h 112799"/>
                <a:gd name="connsiteX7" fmla="*/ 99441 w 126157"/>
                <a:gd name="connsiteY7" fmla="*/ 0 h 112799"/>
                <a:gd name="connsiteX8" fmla="*/ 126158 w 126157"/>
                <a:gd name="connsiteY8" fmla="*/ 0 h 112799"/>
                <a:gd name="connsiteX9" fmla="*/ 126158 w 126157"/>
                <a:gd name="connsiteY9" fmla="*/ 99442 h 112799"/>
                <a:gd name="connsiteX10" fmla="*/ 112799 w 126157"/>
                <a:gd name="connsiteY10" fmla="*/ 112799 h 1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57" h="112799">
                  <a:moveTo>
                    <a:pt x="112799" y="112799"/>
                  </a:moveTo>
                  <a:lnTo>
                    <a:pt x="13357" y="112799"/>
                  </a:lnTo>
                  <a:cubicBezTo>
                    <a:pt x="5936" y="112799"/>
                    <a:pt x="0" y="106863"/>
                    <a:pt x="0" y="99442"/>
                  </a:cubicBezTo>
                  <a:lnTo>
                    <a:pt x="0" y="0"/>
                  </a:lnTo>
                  <a:lnTo>
                    <a:pt x="26716" y="0"/>
                  </a:lnTo>
                  <a:lnTo>
                    <a:pt x="26716" y="86084"/>
                  </a:lnTo>
                  <a:lnTo>
                    <a:pt x="99441" y="86084"/>
                  </a:lnTo>
                  <a:lnTo>
                    <a:pt x="99441" y="0"/>
                  </a:lnTo>
                  <a:lnTo>
                    <a:pt x="126158" y="0"/>
                  </a:lnTo>
                  <a:lnTo>
                    <a:pt x="126158" y="99442"/>
                  </a:lnTo>
                  <a:cubicBezTo>
                    <a:pt x="126158" y="106863"/>
                    <a:pt x="120220" y="112799"/>
                    <a:pt x="112799" y="112799"/>
                  </a:cubicBezTo>
                  <a:close/>
                </a:path>
              </a:pathLst>
            </a:custGeom>
            <a:solidFill>
              <a:srgbClr val="000000"/>
            </a:solidFill>
            <a:ln w="14842"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47F28E2A-BA91-1A31-F689-59D9FF739199}"/>
                </a:ext>
              </a:extLst>
            </p:cNvPr>
            <p:cNvSpPr/>
            <p:nvPr/>
          </p:nvSpPr>
          <p:spPr>
            <a:xfrm>
              <a:off x="8552929" y="7144452"/>
              <a:ext cx="658987" cy="506113"/>
            </a:xfrm>
            <a:custGeom>
              <a:avLst/>
              <a:gdLst>
                <a:gd name="connsiteX0" fmla="*/ 645630 w 658987"/>
                <a:gd name="connsiteY0" fmla="*/ 506114 h 506113"/>
                <a:gd name="connsiteX1" fmla="*/ 632271 w 658987"/>
                <a:gd name="connsiteY1" fmla="*/ 492757 h 506113"/>
                <a:gd name="connsiteX2" fmla="*/ 632271 w 658987"/>
                <a:gd name="connsiteY2" fmla="*/ 379956 h 506113"/>
                <a:gd name="connsiteX3" fmla="*/ 434871 w 658987"/>
                <a:gd name="connsiteY3" fmla="*/ 379956 h 506113"/>
                <a:gd name="connsiteX4" fmla="*/ 421515 w 658987"/>
                <a:gd name="connsiteY4" fmla="*/ 366599 h 506113"/>
                <a:gd name="connsiteX5" fmla="*/ 421515 w 658987"/>
                <a:gd name="connsiteY5" fmla="*/ 213726 h 506113"/>
                <a:gd name="connsiteX6" fmla="*/ 224115 w 658987"/>
                <a:gd name="connsiteY6" fmla="*/ 213726 h 506113"/>
                <a:gd name="connsiteX7" fmla="*/ 210757 w 658987"/>
                <a:gd name="connsiteY7" fmla="*/ 200368 h 506113"/>
                <a:gd name="connsiteX8" fmla="*/ 210757 w 658987"/>
                <a:gd name="connsiteY8" fmla="*/ 26716 h 506113"/>
                <a:gd name="connsiteX9" fmla="*/ 26716 w 658987"/>
                <a:gd name="connsiteY9" fmla="*/ 26716 h 506113"/>
                <a:gd name="connsiteX10" fmla="*/ 26716 w 658987"/>
                <a:gd name="connsiteY10" fmla="*/ 488304 h 506113"/>
                <a:gd name="connsiteX11" fmla="*/ 13357 w 658987"/>
                <a:gd name="connsiteY11" fmla="*/ 501661 h 506113"/>
                <a:gd name="connsiteX12" fmla="*/ 0 w 658987"/>
                <a:gd name="connsiteY12" fmla="*/ 488304 h 506113"/>
                <a:gd name="connsiteX13" fmla="*/ 0 w 658987"/>
                <a:gd name="connsiteY13" fmla="*/ 13358 h 506113"/>
                <a:gd name="connsiteX14" fmla="*/ 13357 w 658987"/>
                <a:gd name="connsiteY14" fmla="*/ 0 h 506113"/>
                <a:gd name="connsiteX15" fmla="*/ 224115 w 658987"/>
                <a:gd name="connsiteY15" fmla="*/ 0 h 506113"/>
                <a:gd name="connsiteX16" fmla="*/ 237473 w 658987"/>
                <a:gd name="connsiteY16" fmla="*/ 13358 h 506113"/>
                <a:gd name="connsiteX17" fmla="*/ 237473 w 658987"/>
                <a:gd name="connsiteY17" fmla="*/ 187010 h 506113"/>
                <a:gd name="connsiteX18" fmla="*/ 434871 w 658987"/>
                <a:gd name="connsiteY18" fmla="*/ 187010 h 506113"/>
                <a:gd name="connsiteX19" fmla="*/ 448230 w 658987"/>
                <a:gd name="connsiteY19" fmla="*/ 200368 h 506113"/>
                <a:gd name="connsiteX20" fmla="*/ 448230 w 658987"/>
                <a:gd name="connsiteY20" fmla="*/ 353241 h 506113"/>
                <a:gd name="connsiteX21" fmla="*/ 645630 w 658987"/>
                <a:gd name="connsiteY21" fmla="*/ 353241 h 506113"/>
                <a:gd name="connsiteX22" fmla="*/ 658988 w 658987"/>
                <a:gd name="connsiteY22" fmla="*/ 366599 h 506113"/>
                <a:gd name="connsiteX23" fmla="*/ 658988 w 658987"/>
                <a:gd name="connsiteY23" fmla="*/ 492757 h 506113"/>
                <a:gd name="connsiteX24" fmla="*/ 645630 w 658987"/>
                <a:gd name="connsiteY24" fmla="*/ 506114 h 50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8987" h="506113">
                  <a:moveTo>
                    <a:pt x="645630" y="506114"/>
                  </a:moveTo>
                  <a:cubicBezTo>
                    <a:pt x="638209" y="506114"/>
                    <a:pt x="632271" y="500178"/>
                    <a:pt x="632271" y="492757"/>
                  </a:cubicBezTo>
                  <a:lnTo>
                    <a:pt x="632271" y="379956"/>
                  </a:lnTo>
                  <a:lnTo>
                    <a:pt x="434871" y="379956"/>
                  </a:lnTo>
                  <a:cubicBezTo>
                    <a:pt x="427450" y="379956"/>
                    <a:pt x="421515" y="374020"/>
                    <a:pt x="421515" y="366599"/>
                  </a:cubicBezTo>
                  <a:lnTo>
                    <a:pt x="421515" y="213726"/>
                  </a:lnTo>
                  <a:lnTo>
                    <a:pt x="224115" y="213726"/>
                  </a:lnTo>
                  <a:cubicBezTo>
                    <a:pt x="216694" y="213726"/>
                    <a:pt x="210757" y="207789"/>
                    <a:pt x="210757" y="200368"/>
                  </a:cubicBezTo>
                  <a:lnTo>
                    <a:pt x="210757" y="26716"/>
                  </a:lnTo>
                  <a:lnTo>
                    <a:pt x="26716" y="26716"/>
                  </a:lnTo>
                  <a:lnTo>
                    <a:pt x="26716" y="488304"/>
                  </a:lnTo>
                  <a:cubicBezTo>
                    <a:pt x="26716" y="495725"/>
                    <a:pt x="20778" y="501661"/>
                    <a:pt x="13357" y="501661"/>
                  </a:cubicBezTo>
                  <a:cubicBezTo>
                    <a:pt x="5936" y="501661"/>
                    <a:pt x="0" y="495725"/>
                    <a:pt x="0" y="488304"/>
                  </a:cubicBezTo>
                  <a:lnTo>
                    <a:pt x="0" y="13358"/>
                  </a:lnTo>
                  <a:cubicBezTo>
                    <a:pt x="0" y="5937"/>
                    <a:pt x="5936" y="0"/>
                    <a:pt x="13357" y="0"/>
                  </a:cubicBezTo>
                  <a:lnTo>
                    <a:pt x="224115" y="0"/>
                  </a:lnTo>
                  <a:cubicBezTo>
                    <a:pt x="231536" y="0"/>
                    <a:pt x="237473" y="5937"/>
                    <a:pt x="237473" y="13358"/>
                  </a:cubicBezTo>
                  <a:lnTo>
                    <a:pt x="237473" y="187010"/>
                  </a:lnTo>
                  <a:lnTo>
                    <a:pt x="434871" y="187010"/>
                  </a:lnTo>
                  <a:cubicBezTo>
                    <a:pt x="442292" y="187010"/>
                    <a:pt x="448230" y="192947"/>
                    <a:pt x="448230" y="200368"/>
                  </a:cubicBezTo>
                  <a:lnTo>
                    <a:pt x="448230" y="353241"/>
                  </a:lnTo>
                  <a:lnTo>
                    <a:pt x="645630" y="353241"/>
                  </a:lnTo>
                  <a:cubicBezTo>
                    <a:pt x="653051" y="353241"/>
                    <a:pt x="658988" y="359178"/>
                    <a:pt x="658988" y="366599"/>
                  </a:cubicBezTo>
                  <a:lnTo>
                    <a:pt x="658988" y="492757"/>
                  </a:lnTo>
                  <a:cubicBezTo>
                    <a:pt x="658988" y="500178"/>
                    <a:pt x="653051" y="506114"/>
                    <a:pt x="645630" y="506114"/>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0AFBF8D-FD33-E7BD-3B5E-87102B61A0B7}"/>
                </a:ext>
              </a:extLst>
            </p:cNvPr>
            <p:cNvSpPr/>
            <p:nvPr/>
          </p:nvSpPr>
          <p:spPr>
            <a:xfrm>
              <a:off x="8972958" y="7144452"/>
              <a:ext cx="26716" cy="213726"/>
            </a:xfrm>
            <a:custGeom>
              <a:avLst/>
              <a:gdLst>
                <a:gd name="connsiteX0" fmla="*/ 13358 w 26716"/>
                <a:gd name="connsiteY0" fmla="*/ 213726 h 213726"/>
                <a:gd name="connsiteX1" fmla="*/ 0 w 26716"/>
                <a:gd name="connsiteY1" fmla="*/ 200368 h 213726"/>
                <a:gd name="connsiteX2" fmla="*/ 0 w 26716"/>
                <a:gd name="connsiteY2" fmla="*/ 13358 h 213726"/>
                <a:gd name="connsiteX3" fmla="*/ 13358 w 26716"/>
                <a:gd name="connsiteY3" fmla="*/ 0 h 213726"/>
                <a:gd name="connsiteX4" fmla="*/ 26716 w 26716"/>
                <a:gd name="connsiteY4" fmla="*/ 13358 h 213726"/>
                <a:gd name="connsiteX5" fmla="*/ 26716 w 26716"/>
                <a:gd name="connsiteY5" fmla="*/ 200368 h 213726"/>
                <a:gd name="connsiteX6" fmla="*/ 13358 w 26716"/>
                <a:gd name="connsiteY6" fmla="*/ 213726 h 2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213726">
                  <a:moveTo>
                    <a:pt x="13358" y="213726"/>
                  </a:moveTo>
                  <a:cubicBezTo>
                    <a:pt x="5937" y="213726"/>
                    <a:pt x="0" y="207789"/>
                    <a:pt x="0" y="200368"/>
                  </a:cubicBezTo>
                  <a:lnTo>
                    <a:pt x="0" y="13358"/>
                  </a:lnTo>
                  <a:cubicBezTo>
                    <a:pt x="0" y="5937"/>
                    <a:pt x="5937" y="0"/>
                    <a:pt x="13358" y="0"/>
                  </a:cubicBezTo>
                  <a:cubicBezTo>
                    <a:pt x="20779" y="0"/>
                    <a:pt x="26716" y="5937"/>
                    <a:pt x="26716" y="13358"/>
                  </a:cubicBezTo>
                  <a:lnTo>
                    <a:pt x="26716" y="200368"/>
                  </a:lnTo>
                  <a:cubicBezTo>
                    <a:pt x="26716" y="207789"/>
                    <a:pt x="20779" y="213726"/>
                    <a:pt x="13358" y="213726"/>
                  </a:cubicBezTo>
                  <a:close/>
                </a:path>
              </a:pathLst>
            </a:custGeom>
            <a:solidFill>
              <a:srgbClr val="000000"/>
            </a:solidFill>
            <a:ln w="14842"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4354BB8A-6597-2B5B-616B-AE806EC9A1EF}"/>
                </a:ext>
              </a:extLst>
            </p:cNvPr>
            <p:cNvSpPr/>
            <p:nvPr/>
          </p:nvSpPr>
          <p:spPr>
            <a:xfrm>
              <a:off x="9185201" y="7144452"/>
              <a:ext cx="26716" cy="379956"/>
            </a:xfrm>
            <a:custGeom>
              <a:avLst/>
              <a:gdLst>
                <a:gd name="connsiteX0" fmla="*/ 13358 w 26716"/>
                <a:gd name="connsiteY0" fmla="*/ 379956 h 379956"/>
                <a:gd name="connsiteX1" fmla="*/ 0 w 26716"/>
                <a:gd name="connsiteY1" fmla="*/ 366599 h 379956"/>
                <a:gd name="connsiteX2" fmla="*/ 0 w 26716"/>
                <a:gd name="connsiteY2" fmla="*/ 13358 h 379956"/>
                <a:gd name="connsiteX3" fmla="*/ 13358 w 26716"/>
                <a:gd name="connsiteY3" fmla="*/ 0 h 379956"/>
                <a:gd name="connsiteX4" fmla="*/ 26716 w 26716"/>
                <a:gd name="connsiteY4" fmla="*/ 13358 h 379956"/>
                <a:gd name="connsiteX5" fmla="*/ 26716 w 26716"/>
                <a:gd name="connsiteY5" fmla="*/ 366599 h 379956"/>
                <a:gd name="connsiteX6" fmla="*/ 13358 w 26716"/>
                <a:gd name="connsiteY6" fmla="*/ 379956 h 37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379956">
                  <a:moveTo>
                    <a:pt x="13358" y="379956"/>
                  </a:moveTo>
                  <a:cubicBezTo>
                    <a:pt x="5937" y="379956"/>
                    <a:pt x="0" y="374020"/>
                    <a:pt x="0" y="366599"/>
                  </a:cubicBezTo>
                  <a:lnTo>
                    <a:pt x="0" y="13358"/>
                  </a:lnTo>
                  <a:cubicBezTo>
                    <a:pt x="0" y="5937"/>
                    <a:pt x="5937" y="0"/>
                    <a:pt x="13358" y="0"/>
                  </a:cubicBezTo>
                  <a:cubicBezTo>
                    <a:pt x="20779" y="0"/>
                    <a:pt x="26716" y="5937"/>
                    <a:pt x="26716" y="13358"/>
                  </a:cubicBezTo>
                  <a:lnTo>
                    <a:pt x="26716" y="366599"/>
                  </a:lnTo>
                  <a:cubicBezTo>
                    <a:pt x="26716" y="374020"/>
                    <a:pt x="20779" y="379956"/>
                    <a:pt x="13358" y="379956"/>
                  </a:cubicBez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C54381B-EA7A-1026-C6C2-CD8CE3AC90DD}"/>
                </a:ext>
              </a:extLst>
            </p:cNvPr>
            <p:cNvSpPr/>
            <p:nvPr/>
          </p:nvSpPr>
          <p:spPr>
            <a:xfrm>
              <a:off x="9082790" y="6887684"/>
              <a:ext cx="26715" cy="103894"/>
            </a:xfrm>
            <a:custGeom>
              <a:avLst/>
              <a:gdLst>
                <a:gd name="connsiteX0" fmla="*/ 0 w 26715"/>
                <a:gd name="connsiteY0" fmla="*/ 0 h 103894"/>
                <a:gd name="connsiteX1" fmla="*/ 26716 w 26715"/>
                <a:gd name="connsiteY1" fmla="*/ 0 h 103894"/>
                <a:gd name="connsiteX2" fmla="*/ 26716 w 26715"/>
                <a:gd name="connsiteY2" fmla="*/ 103895 h 103894"/>
                <a:gd name="connsiteX3" fmla="*/ 0 w 26715"/>
                <a:gd name="connsiteY3" fmla="*/ 103895 h 103894"/>
              </a:gdLst>
              <a:ahLst/>
              <a:cxnLst>
                <a:cxn ang="0">
                  <a:pos x="connsiteX0" y="connsiteY0"/>
                </a:cxn>
                <a:cxn ang="0">
                  <a:pos x="connsiteX1" y="connsiteY1"/>
                </a:cxn>
                <a:cxn ang="0">
                  <a:pos x="connsiteX2" y="connsiteY2"/>
                </a:cxn>
                <a:cxn ang="0">
                  <a:pos x="connsiteX3" y="connsiteY3"/>
                </a:cxn>
              </a:cxnLst>
              <a:rect l="l" t="t" r="r" b="b"/>
              <a:pathLst>
                <a:path w="26715" h="103894">
                  <a:moveTo>
                    <a:pt x="0" y="0"/>
                  </a:moveTo>
                  <a:lnTo>
                    <a:pt x="26716" y="0"/>
                  </a:lnTo>
                  <a:lnTo>
                    <a:pt x="26716" y="103895"/>
                  </a:lnTo>
                  <a:lnTo>
                    <a:pt x="0" y="103895"/>
                  </a:lnTo>
                  <a:close/>
                </a:path>
              </a:pathLst>
            </a:custGeom>
            <a:solidFill>
              <a:srgbClr val="000000"/>
            </a:solidFill>
            <a:ln w="14842"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62030AB6-E19E-A789-E218-2972C075A4AF}"/>
                </a:ext>
              </a:extLst>
            </p:cNvPr>
            <p:cNvSpPr/>
            <p:nvPr/>
          </p:nvSpPr>
          <p:spPr>
            <a:xfrm>
              <a:off x="8981865" y="7022747"/>
              <a:ext cx="230051" cy="26715"/>
            </a:xfrm>
            <a:custGeom>
              <a:avLst/>
              <a:gdLst>
                <a:gd name="connsiteX0" fmla="*/ 216694 w 230051"/>
                <a:gd name="connsiteY0" fmla="*/ 26716 h 26715"/>
                <a:gd name="connsiteX1" fmla="*/ 13356 w 230051"/>
                <a:gd name="connsiteY1" fmla="*/ 26716 h 26715"/>
                <a:gd name="connsiteX2" fmla="*/ 0 w 230051"/>
                <a:gd name="connsiteY2" fmla="*/ 13358 h 26715"/>
                <a:gd name="connsiteX3" fmla="*/ 13356 w 230051"/>
                <a:gd name="connsiteY3" fmla="*/ 0 h 26715"/>
                <a:gd name="connsiteX4" fmla="*/ 216694 w 230051"/>
                <a:gd name="connsiteY4" fmla="*/ 0 h 26715"/>
                <a:gd name="connsiteX5" fmla="*/ 230052 w 230051"/>
                <a:gd name="connsiteY5" fmla="*/ 13358 h 26715"/>
                <a:gd name="connsiteX6" fmla="*/ 216694 w 2300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51" h="26715">
                  <a:moveTo>
                    <a:pt x="216694" y="26716"/>
                  </a:moveTo>
                  <a:lnTo>
                    <a:pt x="13356" y="26716"/>
                  </a:lnTo>
                  <a:cubicBezTo>
                    <a:pt x="5935" y="26716"/>
                    <a:pt x="0" y="20779"/>
                    <a:pt x="0" y="13358"/>
                  </a:cubicBezTo>
                  <a:cubicBezTo>
                    <a:pt x="0" y="5937"/>
                    <a:pt x="5935" y="0"/>
                    <a:pt x="13356" y="0"/>
                  </a:cubicBezTo>
                  <a:lnTo>
                    <a:pt x="216694" y="0"/>
                  </a:lnTo>
                  <a:cubicBezTo>
                    <a:pt x="224115" y="0"/>
                    <a:pt x="230052" y="5937"/>
                    <a:pt x="230052" y="13358"/>
                  </a:cubicBezTo>
                  <a:cubicBezTo>
                    <a:pt x="230052" y="20779"/>
                    <a:pt x="224115" y="26716"/>
                    <a:pt x="216694" y="26716"/>
                  </a:cubicBezTo>
                  <a:close/>
                </a:path>
              </a:pathLst>
            </a:custGeom>
            <a:solidFill>
              <a:srgbClr val="000000"/>
            </a:solidFill>
            <a:ln w="14842"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F9E517-AA0D-68CA-68D9-D69BC747D096}"/>
                </a:ext>
              </a:extLst>
            </p:cNvPr>
            <p:cNvSpPr/>
            <p:nvPr/>
          </p:nvSpPr>
          <p:spPr>
            <a:xfrm>
              <a:off x="8656824" y="7246862"/>
              <a:ext cx="26715" cy="66789"/>
            </a:xfrm>
            <a:custGeom>
              <a:avLst/>
              <a:gdLst>
                <a:gd name="connsiteX0" fmla="*/ 13357 w 26715"/>
                <a:gd name="connsiteY0" fmla="*/ 66789 h 66789"/>
                <a:gd name="connsiteX1" fmla="*/ 0 w 26715"/>
                <a:gd name="connsiteY1" fmla="*/ 53431 h 66789"/>
                <a:gd name="connsiteX2" fmla="*/ 0 w 26715"/>
                <a:gd name="connsiteY2" fmla="*/ 13357 h 66789"/>
                <a:gd name="connsiteX3" fmla="*/ 13357 w 26715"/>
                <a:gd name="connsiteY3" fmla="*/ 0 h 66789"/>
                <a:gd name="connsiteX4" fmla="*/ 26716 w 26715"/>
                <a:gd name="connsiteY4" fmla="*/ 13357 h 66789"/>
                <a:gd name="connsiteX5" fmla="*/ 26716 w 26715"/>
                <a:gd name="connsiteY5" fmla="*/ 53431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2"/>
                    <a:pt x="0" y="53431"/>
                  </a:cubicBezTo>
                  <a:lnTo>
                    <a:pt x="0" y="13357"/>
                  </a:lnTo>
                  <a:cubicBezTo>
                    <a:pt x="0" y="5936"/>
                    <a:pt x="5936" y="0"/>
                    <a:pt x="13357" y="0"/>
                  </a:cubicBezTo>
                  <a:cubicBezTo>
                    <a:pt x="20778" y="0"/>
                    <a:pt x="26716" y="5936"/>
                    <a:pt x="26716" y="13357"/>
                  </a:cubicBezTo>
                  <a:lnTo>
                    <a:pt x="26716" y="53431"/>
                  </a:lnTo>
                  <a:cubicBezTo>
                    <a:pt x="26716" y="60852"/>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A324643-C1FB-24F8-FFDC-6F3E8FC55FE7}"/>
                </a:ext>
              </a:extLst>
            </p:cNvPr>
            <p:cNvSpPr/>
            <p:nvPr/>
          </p:nvSpPr>
          <p:spPr>
            <a:xfrm>
              <a:off x="8656824" y="7413093"/>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B81863C1-1575-0F97-9F5C-53BB424ECE03}"/>
                </a:ext>
              </a:extLst>
            </p:cNvPr>
            <p:cNvSpPr/>
            <p:nvPr/>
          </p:nvSpPr>
          <p:spPr>
            <a:xfrm>
              <a:off x="8656824" y="7579324"/>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90C0BD24-7A93-44D0-DF60-37414B078996}"/>
                </a:ext>
              </a:extLst>
            </p:cNvPr>
            <p:cNvSpPr/>
            <p:nvPr/>
          </p:nvSpPr>
          <p:spPr>
            <a:xfrm>
              <a:off x="8867580" y="7413093"/>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68956D3A-50A6-3D69-29D2-FFD7F45B1F60}"/>
                </a:ext>
              </a:extLst>
            </p:cNvPr>
            <p:cNvSpPr/>
            <p:nvPr/>
          </p:nvSpPr>
          <p:spPr>
            <a:xfrm>
              <a:off x="8867580" y="7579324"/>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810F2EA0-E2A5-CA76-289E-DF1589FBD962}"/>
                </a:ext>
              </a:extLst>
            </p:cNvPr>
            <p:cNvSpPr/>
            <p:nvPr/>
          </p:nvSpPr>
          <p:spPr>
            <a:xfrm>
              <a:off x="9078338" y="7579324"/>
              <a:ext cx="26714" cy="66789"/>
            </a:xfrm>
            <a:custGeom>
              <a:avLst/>
              <a:gdLst>
                <a:gd name="connsiteX0" fmla="*/ 13356 w 26714"/>
                <a:gd name="connsiteY0" fmla="*/ 66789 h 66789"/>
                <a:gd name="connsiteX1" fmla="*/ 0 w 26714"/>
                <a:gd name="connsiteY1" fmla="*/ 53432 h 66789"/>
                <a:gd name="connsiteX2" fmla="*/ 0 w 26714"/>
                <a:gd name="connsiteY2" fmla="*/ 13358 h 66789"/>
                <a:gd name="connsiteX3" fmla="*/ 13356 w 26714"/>
                <a:gd name="connsiteY3" fmla="*/ 0 h 66789"/>
                <a:gd name="connsiteX4" fmla="*/ 26715 w 26714"/>
                <a:gd name="connsiteY4" fmla="*/ 13358 h 66789"/>
                <a:gd name="connsiteX5" fmla="*/ 26715 w 26714"/>
                <a:gd name="connsiteY5" fmla="*/ 53432 h 66789"/>
                <a:gd name="connsiteX6" fmla="*/ 13356 w 26714"/>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4" h="66789">
                  <a:moveTo>
                    <a:pt x="13356" y="66789"/>
                  </a:moveTo>
                  <a:cubicBezTo>
                    <a:pt x="5935" y="66789"/>
                    <a:pt x="0" y="60853"/>
                    <a:pt x="0" y="53432"/>
                  </a:cubicBezTo>
                  <a:lnTo>
                    <a:pt x="0" y="13358"/>
                  </a:lnTo>
                  <a:cubicBezTo>
                    <a:pt x="0" y="5937"/>
                    <a:pt x="5935" y="0"/>
                    <a:pt x="13356" y="0"/>
                  </a:cubicBezTo>
                  <a:cubicBezTo>
                    <a:pt x="20777" y="0"/>
                    <a:pt x="26715" y="5937"/>
                    <a:pt x="26715" y="13358"/>
                  </a:cubicBezTo>
                  <a:lnTo>
                    <a:pt x="26715" y="53432"/>
                  </a:lnTo>
                  <a:cubicBezTo>
                    <a:pt x="26715" y="60853"/>
                    <a:pt x="20777" y="66789"/>
                    <a:pt x="13356" y="66789"/>
                  </a:cubicBezTo>
                  <a:close/>
                </a:path>
              </a:pathLst>
            </a:custGeom>
            <a:solidFill>
              <a:srgbClr val="000000"/>
            </a:solidFill>
            <a:ln w="14842"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B086693F-334C-9E57-7B75-1E7EBD0ACD8C}"/>
                </a:ext>
              </a:extLst>
            </p:cNvPr>
            <p:cNvSpPr/>
            <p:nvPr/>
          </p:nvSpPr>
          <p:spPr>
            <a:xfrm>
              <a:off x="8175940" y="6829800"/>
              <a:ext cx="1030039" cy="26715"/>
            </a:xfrm>
            <a:custGeom>
              <a:avLst/>
              <a:gdLst>
                <a:gd name="connsiteX0" fmla="*/ 1016681 w 1030039"/>
                <a:gd name="connsiteY0" fmla="*/ 26716 h 26715"/>
                <a:gd name="connsiteX1" fmla="*/ 13358 w 1030039"/>
                <a:gd name="connsiteY1" fmla="*/ 26716 h 26715"/>
                <a:gd name="connsiteX2" fmla="*/ 0 w 1030039"/>
                <a:gd name="connsiteY2" fmla="*/ 13358 h 26715"/>
                <a:gd name="connsiteX3" fmla="*/ 13358 w 1030039"/>
                <a:gd name="connsiteY3" fmla="*/ 0 h 26715"/>
                <a:gd name="connsiteX4" fmla="*/ 1016681 w 1030039"/>
                <a:gd name="connsiteY4" fmla="*/ 0 h 26715"/>
                <a:gd name="connsiteX5" fmla="*/ 1030039 w 1030039"/>
                <a:gd name="connsiteY5" fmla="*/ 13358 h 26715"/>
                <a:gd name="connsiteX6" fmla="*/ 1016681 w 1030039"/>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39" h="26715">
                  <a:moveTo>
                    <a:pt x="1016681" y="26716"/>
                  </a:moveTo>
                  <a:lnTo>
                    <a:pt x="13358" y="26716"/>
                  </a:lnTo>
                  <a:cubicBezTo>
                    <a:pt x="5937" y="26716"/>
                    <a:pt x="0" y="20779"/>
                    <a:pt x="0" y="13358"/>
                  </a:cubicBezTo>
                  <a:cubicBezTo>
                    <a:pt x="0" y="5937"/>
                    <a:pt x="5937" y="0"/>
                    <a:pt x="13358" y="0"/>
                  </a:cubicBezTo>
                  <a:lnTo>
                    <a:pt x="1016681" y="0"/>
                  </a:lnTo>
                  <a:cubicBezTo>
                    <a:pt x="1024102" y="0"/>
                    <a:pt x="1030039" y="5937"/>
                    <a:pt x="1030039" y="13358"/>
                  </a:cubicBezTo>
                  <a:cubicBezTo>
                    <a:pt x="1030039" y="20779"/>
                    <a:pt x="1024102" y="26716"/>
                    <a:pt x="1016681" y="26716"/>
                  </a:cubicBezTo>
                  <a:close/>
                </a:path>
              </a:pathLst>
            </a:custGeom>
            <a:solidFill>
              <a:srgbClr val="000000"/>
            </a:solidFill>
            <a:ln w="14842"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D97239A7-D85E-2290-3D9A-FC7D601E0173}"/>
                </a:ext>
              </a:extLst>
            </p:cNvPr>
            <p:cNvSpPr/>
            <p:nvPr/>
          </p:nvSpPr>
          <p:spPr>
            <a:xfrm>
              <a:off x="8429739" y="6614590"/>
              <a:ext cx="26716" cy="1035975"/>
            </a:xfrm>
            <a:custGeom>
              <a:avLst/>
              <a:gdLst>
                <a:gd name="connsiteX0" fmla="*/ 13358 w 26716"/>
                <a:gd name="connsiteY0" fmla="*/ 1035976 h 1035975"/>
                <a:gd name="connsiteX1" fmla="*/ 0 w 26716"/>
                <a:gd name="connsiteY1" fmla="*/ 1022618 h 1035975"/>
                <a:gd name="connsiteX2" fmla="*/ 0 w 26716"/>
                <a:gd name="connsiteY2" fmla="*/ 13358 h 1035975"/>
                <a:gd name="connsiteX3" fmla="*/ 13358 w 26716"/>
                <a:gd name="connsiteY3" fmla="*/ 0 h 1035975"/>
                <a:gd name="connsiteX4" fmla="*/ 26716 w 26716"/>
                <a:gd name="connsiteY4" fmla="*/ 13358 h 1035975"/>
                <a:gd name="connsiteX5" fmla="*/ 26716 w 26716"/>
                <a:gd name="connsiteY5" fmla="*/ 1022618 h 1035975"/>
                <a:gd name="connsiteX6" fmla="*/ 13358 w 26716"/>
                <a:gd name="connsiteY6" fmla="*/ 1035976 h 103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1035975">
                  <a:moveTo>
                    <a:pt x="13358" y="1035976"/>
                  </a:moveTo>
                  <a:cubicBezTo>
                    <a:pt x="5937" y="1035976"/>
                    <a:pt x="0" y="1030039"/>
                    <a:pt x="0" y="1022618"/>
                  </a:cubicBezTo>
                  <a:lnTo>
                    <a:pt x="0" y="13358"/>
                  </a:lnTo>
                  <a:cubicBezTo>
                    <a:pt x="0" y="5937"/>
                    <a:pt x="5937" y="0"/>
                    <a:pt x="13358" y="0"/>
                  </a:cubicBezTo>
                  <a:cubicBezTo>
                    <a:pt x="20779" y="0"/>
                    <a:pt x="26716" y="5937"/>
                    <a:pt x="26716" y="13358"/>
                  </a:cubicBezTo>
                  <a:lnTo>
                    <a:pt x="26716" y="1022618"/>
                  </a:lnTo>
                  <a:cubicBezTo>
                    <a:pt x="26716" y="1030039"/>
                    <a:pt x="20779" y="1035976"/>
                    <a:pt x="13358" y="1035976"/>
                  </a:cubicBezTo>
                  <a:close/>
                </a:path>
              </a:pathLst>
            </a:custGeom>
            <a:solidFill>
              <a:srgbClr val="000000"/>
            </a:solidFill>
            <a:ln w="14842" cap="flat">
              <a:noFill/>
              <a:prstDash val="solid"/>
              <a:miter/>
            </a:ln>
          </p:spPr>
          <p:txBody>
            <a:bodyPr rtlCol="0" anchor="ctr"/>
            <a:lstStyle/>
            <a:p>
              <a:endParaRPr lang="en-US"/>
            </a:p>
          </p:txBody>
        </p:sp>
        <p:sp>
          <p:nvSpPr>
            <p:cNvPr id="107" name="Freeform 106">
              <a:extLst>
                <a:ext uri="{FF2B5EF4-FFF2-40B4-BE49-F238E27FC236}">
                  <a16:creationId xmlns:a16="http://schemas.microsoft.com/office/drawing/2014/main" id="{7BA6B811-6AFC-B8BD-3E50-2BDF76CC2672}"/>
                </a:ext>
              </a:extLst>
            </p:cNvPr>
            <p:cNvSpPr/>
            <p:nvPr/>
          </p:nvSpPr>
          <p:spPr>
            <a:xfrm>
              <a:off x="8431778" y="6615145"/>
              <a:ext cx="775131" cy="242855"/>
            </a:xfrm>
            <a:custGeom>
              <a:avLst/>
              <a:gdLst>
                <a:gd name="connsiteX0" fmla="*/ 760844 w 775131"/>
                <a:gd name="connsiteY0" fmla="*/ 241371 h 242855"/>
                <a:gd name="connsiteX1" fmla="*/ 757876 w 775131"/>
                <a:gd name="connsiteY1" fmla="*/ 241371 h 242855"/>
                <a:gd name="connsiteX2" fmla="*/ 9836 w 775131"/>
                <a:gd name="connsiteY2" fmla="*/ 26161 h 242855"/>
                <a:gd name="connsiteX3" fmla="*/ 930 w 775131"/>
                <a:gd name="connsiteY3" fmla="*/ 9835 h 242855"/>
                <a:gd name="connsiteX4" fmla="*/ 17257 w 775131"/>
                <a:gd name="connsiteY4" fmla="*/ 930 h 242855"/>
                <a:gd name="connsiteX5" fmla="*/ 765297 w 775131"/>
                <a:gd name="connsiteY5" fmla="*/ 216140 h 242855"/>
                <a:gd name="connsiteX6" fmla="*/ 774202 w 775131"/>
                <a:gd name="connsiteY6" fmla="*/ 232466 h 242855"/>
                <a:gd name="connsiteX7" fmla="*/ 760844 w 775131"/>
                <a:gd name="connsiteY7" fmla="*/ 242855 h 24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131" h="242855">
                  <a:moveTo>
                    <a:pt x="760844" y="241371"/>
                  </a:moveTo>
                  <a:cubicBezTo>
                    <a:pt x="760844" y="241371"/>
                    <a:pt x="757876" y="241371"/>
                    <a:pt x="757876" y="241371"/>
                  </a:cubicBezTo>
                  <a:lnTo>
                    <a:pt x="9836" y="26161"/>
                  </a:lnTo>
                  <a:cubicBezTo>
                    <a:pt x="2415" y="24677"/>
                    <a:pt x="-2039" y="17256"/>
                    <a:pt x="930" y="9835"/>
                  </a:cubicBezTo>
                  <a:cubicBezTo>
                    <a:pt x="3898" y="2414"/>
                    <a:pt x="9836" y="-2039"/>
                    <a:pt x="17257" y="930"/>
                  </a:cubicBezTo>
                  <a:lnTo>
                    <a:pt x="765297" y="216140"/>
                  </a:lnTo>
                  <a:cubicBezTo>
                    <a:pt x="772718" y="217624"/>
                    <a:pt x="777169" y="225045"/>
                    <a:pt x="774202" y="232466"/>
                  </a:cubicBezTo>
                  <a:cubicBezTo>
                    <a:pt x="772718" y="238403"/>
                    <a:pt x="766781" y="242855"/>
                    <a:pt x="760844" y="242855"/>
                  </a:cubicBezTo>
                  <a:close/>
                </a:path>
              </a:pathLst>
            </a:custGeom>
            <a:solidFill>
              <a:srgbClr val="000000"/>
            </a:solidFill>
            <a:ln w="14842" cap="flat">
              <a:noFill/>
              <a:prstDash val="solid"/>
              <a:miter/>
            </a:ln>
          </p:spPr>
          <p:txBody>
            <a:bodyPr rtlCol="0" anchor="ctr"/>
            <a:lstStyle/>
            <a:p>
              <a:endParaRPr lang="en-US"/>
            </a:p>
          </p:txBody>
        </p:sp>
      </p:grpSp>
    </p:spTree>
    <p:extLst>
      <p:ext uri="{BB962C8B-B14F-4D97-AF65-F5344CB8AC3E}">
        <p14:creationId xmlns:p14="http://schemas.microsoft.com/office/powerpoint/2010/main" val="9829168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80574" y="776313"/>
            <a:ext cx="5322290" cy="752154"/>
          </a:xfrm>
        </p:spPr>
        <p:txBody>
          <a:bodyPr vert="horz" lIns="91440" tIns="45720" rIns="91440" bIns="45720" rtlCol="0" anchor="t">
            <a:noAutofit/>
          </a:bodyPr>
          <a:lstStyle/>
          <a:p>
            <a:pPr>
              <a:lnSpc>
                <a:spcPts val="2340"/>
              </a:lnSpc>
              <a:spcBef>
                <a:spcPts val="0"/>
              </a:spcBef>
            </a:pPr>
            <a:r>
              <a:rPr lang="en-US" sz="2200" dirty="0" err="1" smtClean="0">
                <a:solidFill>
                  <a:srgbClr val="EF3E23"/>
                </a:solidFill>
                <a:latin typeface="Calibri"/>
                <a:ea typeface="Open Sans"/>
                <a:cs typeface="Calibri"/>
              </a:rPr>
              <a:t>Zagwarantuj</a:t>
            </a:r>
            <a:r>
              <a:rPr lang="en-US" sz="2200" dirty="0" smtClean="0">
                <a:solidFill>
                  <a:srgbClr val="EF3E23"/>
                </a:solidFill>
                <a:latin typeface="Calibri"/>
                <a:ea typeface="Open Sans"/>
                <a:cs typeface="Calibri"/>
              </a:rPr>
              <a:t> </a:t>
            </a:r>
            <a:r>
              <a:rPr lang="pl-PL" sz="2200" dirty="0" smtClean="0">
                <a:solidFill>
                  <a:srgbClr val="EF3E23"/>
                </a:solidFill>
                <a:latin typeface="Calibri"/>
                <a:ea typeface="Open Sans"/>
                <a:cs typeface="Calibri"/>
              </a:rPr>
              <a:t>certyfikaty </a:t>
            </a:r>
            <a:r>
              <a:rPr lang="pl-PL" sz="2200" dirty="0">
                <a:solidFill>
                  <a:srgbClr val="EF3E23"/>
                </a:solidFill>
                <a:latin typeface="Calibri"/>
                <a:ea typeface="Open Sans"/>
                <a:cs typeface="Calibri"/>
              </a:rPr>
              <a:t>wymagane do pracy na budowie w kraju przyjmującym</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1391462" y="1828800"/>
            <a:ext cx="5549900" cy="365760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400" dirty="0">
                <a:latin typeface="Calibri"/>
                <a:ea typeface="Open Sans"/>
                <a:cs typeface="Calibri"/>
              </a:rPr>
              <a:t>Zidentyfikuj certyfikaty wymagane w kraju przyjmującym w </a:t>
            </a:r>
            <a:r>
              <a:rPr lang="en-US" sz="1400" dirty="0" err="1" smtClean="0">
                <a:latin typeface="Calibri"/>
                <a:ea typeface="Open Sans"/>
                <a:cs typeface="Calibri"/>
              </a:rPr>
              <a:t>bezpieczeństwa</a:t>
            </a:r>
            <a:r>
              <a:rPr lang="en-US" sz="1400" dirty="0" smtClean="0">
                <a:latin typeface="Calibri"/>
                <a:ea typeface="Open Sans"/>
                <a:cs typeface="Calibri"/>
              </a:rPr>
              <a:t> </a:t>
            </a:r>
            <a:r>
              <a:rPr lang="en-US" sz="1400" dirty="0" err="1" smtClean="0">
                <a:latin typeface="Calibri"/>
                <a:ea typeface="Open Sans"/>
                <a:cs typeface="Calibri"/>
              </a:rPr>
              <a:t>i</a:t>
            </a:r>
            <a:r>
              <a:rPr lang="en-US" sz="1400" dirty="0" smtClean="0">
                <a:latin typeface="Calibri"/>
                <a:ea typeface="Open Sans"/>
                <a:cs typeface="Calibri"/>
              </a:rPr>
              <a:t> </a:t>
            </a:r>
            <a:r>
              <a:rPr lang="en-US" sz="1400" dirty="0" err="1" smtClean="0">
                <a:latin typeface="Calibri"/>
                <a:ea typeface="Open Sans"/>
                <a:cs typeface="Calibri"/>
              </a:rPr>
              <a:t>higieny</a:t>
            </a:r>
            <a:r>
              <a:rPr lang="en-US" sz="1400" dirty="0" smtClean="0">
                <a:latin typeface="Calibri"/>
                <a:ea typeface="Open Sans"/>
                <a:cs typeface="Calibri"/>
              </a:rPr>
              <a:t> </a:t>
            </a:r>
            <a:r>
              <a:rPr lang="en-US" sz="1400" dirty="0" err="1" smtClean="0">
                <a:latin typeface="Calibri"/>
                <a:ea typeface="Open Sans"/>
                <a:cs typeface="Calibri"/>
              </a:rPr>
              <a:t>pracy</a:t>
            </a:r>
            <a:r>
              <a:rPr lang="pl-PL" sz="1400" dirty="0" smtClean="0">
                <a:latin typeface="Calibri"/>
                <a:ea typeface="Open Sans"/>
                <a:cs typeface="Calibri"/>
              </a:rPr>
              <a:t>. </a:t>
            </a:r>
            <a:r>
              <a:rPr lang="pl-PL" sz="1400" dirty="0">
                <a:latin typeface="Calibri"/>
                <a:ea typeface="Open Sans"/>
                <a:cs typeface="Calibri"/>
              </a:rPr>
              <a:t>W większości krajów </a:t>
            </a:r>
            <a:r>
              <a:rPr lang="en-US" sz="1400" dirty="0" err="1" smtClean="0">
                <a:latin typeface="Calibri"/>
                <a:ea typeface="Open Sans"/>
                <a:cs typeface="Calibri"/>
              </a:rPr>
              <a:t>wymagane</a:t>
            </a:r>
            <a:r>
              <a:rPr lang="en-US" sz="1400" dirty="0" smtClean="0">
                <a:latin typeface="Calibri"/>
                <a:ea typeface="Open Sans"/>
                <a:cs typeface="Calibri"/>
              </a:rPr>
              <a:t> jest </a:t>
            </a:r>
            <a:r>
              <a:rPr lang="en-US" sz="1400" dirty="0" err="1" smtClean="0">
                <a:latin typeface="Calibri"/>
                <a:ea typeface="Open Sans"/>
                <a:cs typeface="Calibri"/>
              </a:rPr>
              <a:t>odbycie</a:t>
            </a:r>
            <a:r>
              <a:rPr lang="en-US" sz="1400" dirty="0" smtClean="0">
                <a:latin typeface="Calibri"/>
                <a:ea typeface="Open Sans"/>
                <a:cs typeface="Calibri"/>
              </a:rPr>
              <a:t> </a:t>
            </a:r>
            <a:r>
              <a:rPr lang="en-US" sz="1400" dirty="0" err="1" smtClean="0">
                <a:latin typeface="Calibri"/>
                <a:ea typeface="Open Sans"/>
                <a:cs typeface="Calibri"/>
              </a:rPr>
              <a:t>szkoleń</a:t>
            </a:r>
            <a:r>
              <a:rPr lang="en-US" sz="1400" dirty="0" smtClean="0">
                <a:latin typeface="Calibri"/>
                <a:ea typeface="Open Sans"/>
                <a:cs typeface="Calibri"/>
              </a:rPr>
              <a:t> BHP </a:t>
            </a:r>
            <a:r>
              <a:rPr lang="en-US" sz="1400" dirty="0" err="1" smtClean="0">
                <a:latin typeface="Calibri"/>
                <a:ea typeface="Open Sans"/>
                <a:cs typeface="Calibri"/>
              </a:rPr>
              <a:t>przez</a:t>
            </a:r>
            <a:r>
              <a:rPr lang="en-US" sz="1400" dirty="0" smtClean="0">
                <a:latin typeface="Calibri"/>
                <a:ea typeface="Open Sans"/>
                <a:cs typeface="Calibri"/>
              </a:rPr>
              <a:t> </a:t>
            </a:r>
            <a:r>
              <a:rPr lang="en-US" sz="1400" dirty="0" err="1" smtClean="0">
                <a:latin typeface="Calibri"/>
                <a:ea typeface="Open Sans"/>
                <a:cs typeface="Calibri"/>
              </a:rPr>
              <a:t>wszystkich</a:t>
            </a:r>
            <a:r>
              <a:rPr lang="en-US" sz="1400" dirty="0" smtClean="0">
                <a:latin typeface="Calibri"/>
                <a:ea typeface="Open Sans"/>
                <a:cs typeface="Calibri"/>
              </a:rPr>
              <a:t> </a:t>
            </a:r>
            <a:r>
              <a:rPr lang="en-US" sz="1400" dirty="0" err="1" smtClean="0">
                <a:latin typeface="Calibri"/>
                <a:ea typeface="Open Sans"/>
                <a:cs typeface="Calibri"/>
              </a:rPr>
              <a:t>pracowników</a:t>
            </a:r>
            <a:r>
              <a:rPr lang="en-US" sz="1400" dirty="0" smtClean="0">
                <a:latin typeface="Calibri"/>
                <a:ea typeface="Open Sans"/>
                <a:cs typeface="Calibri"/>
              </a:rPr>
              <a:t> </a:t>
            </a:r>
            <a:r>
              <a:rPr lang="en-US" sz="1400" dirty="0" err="1" smtClean="0">
                <a:latin typeface="Calibri"/>
                <a:ea typeface="Open Sans"/>
                <a:cs typeface="Calibri"/>
              </a:rPr>
              <a:t>rozpoczynajacych</a:t>
            </a:r>
            <a:r>
              <a:rPr lang="en-US" sz="1400" dirty="0" smtClean="0">
                <a:latin typeface="Calibri"/>
                <a:ea typeface="Open Sans"/>
                <a:cs typeface="Calibri"/>
              </a:rPr>
              <a:t> </a:t>
            </a:r>
            <a:r>
              <a:rPr lang="en-US" sz="1400" dirty="0" err="1" smtClean="0">
                <a:latin typeface="Calibri"/>
                <a:ea typeface="Open Sans"/>
                <a:cs typeface="Calibri"/>
              </a:rPr>
              <a:t>pracę</a:t>
            </a:r>
            <a:r>
              <a:rPr lang="en-US" sz="1400" dirty="0" smtClean="0">
                <a:latin typeface="Calibri"/>
                <a:ea typeface="Open Sans"/>
                <a:cs typeface="Calibri"/>
              </a:rPr>
              <a:t> </a:t>
            </a:r>
            <a:r>
              <a:rPr lang="en-US" sz="1400" dirty="0" err="1" smtClean="0">
                <a:latin typeface="Calibri"/>
                <a:ea typeface="Open Sans"/>
                <a:cs typeface="Calibri"/>
              </a:rPr>
              <a:t>na</a:t>
            </a:r>
            <a:r>
              <a:rPr lang="en-US" sz="1400" dirty="0" smtClean="0">
                <a:latin typeface="Calibri"/>
                <a:ea typeface="Open Sans"/>
                <a:cs typeface="Calibri"/>
              </a:rPr>
              <a:t> </a:t>
            </a:r>
            <a:r>
              <a:rPr lang="en-US" sz="1400" dirty="0" err="1" smtClean="0">
                <a:latin typeface="Calibri"/>
                <a:ea typeface="Open Sans"/>
                <a:cs typeface="Calibri"/>
              </a:rPr>
              <a:t>budowie</a:t>
            </a:r>
            <a:r>
              <a:rPr lang="en-US" sz="1400" dirty="0" smtClean="0">
                <a:latin typeface="Calibri"/>
                <a:ea typeface="Open Sans"/>
                <a:cs typeface="Calibri"/>
              </a:rPr>
              <a:t>.</a:t>
            </a:r>
            <a:r>
              <a:rPr lang="pl-PL" sz="1400" dirty="0">
                <a:latin typeface="Calibri"/>
                <a:ea typeface="Open Sans"/>
                <a:cs typeface="Calibri"/>
              </a:rPr>
              <a:t>
Pamiętaj, że istnieją zawody regulowane, takie jak </a:t>
            </a:r>
            <a:r>
              <a:rPr lang="en-US" sz="1400" dirty="0" err="1" smtClean="0">
                <a:latin typeface="Calibri"/>
                <a:ea typeface="Open Sans"/>
                <a:cs typeface="Calibri"/>
              </a:rPr>
              <a:t>na</a:t>
            </a:r>
            <a:r>
              <a:rPr lang="en-US" sz="1400" dirty="0" smtClean="0">
                <a:latin typeface="Calibri"/>
                <a:ea typeface="Open Sans"/>
                <a:cs typeface="Calibri"/>
              </a:rPr>
              <a:t> </a:t>
            </a:r>
            <a:r>
              <a:rPr lang="en-US" sz="1400" dirty="0" err="1" smtClean="0">
                <a:latin typeface="Calibri"/>
                <a:ea typeface="Open Sans"/>
                <a:cs typeface="Calibri"/>
              </a:rPr>
              <a:t>przykłąd</a:t>
            </a:r>
            <a:r>
              <a:rPr lang="en-US" sz="1400" dirty="0" smtClean="0">
                <a:latin typeface="Calibri"/>
                <a:ea typeface="Open Sans"/>
                <a:cs typeface="Calibri"/>
              </a:rPr>
              <a:t> </a:t>
            </a:r>
            <a:r>
              <a:rPr lang="pl-PL" sz="1400" dirty="0" smtClean="0">
                <a:latin typeface="Calibri"/>
                <a:ea typeface="Open Sans"/>
                <a:cs typeface="Calibri"/>
              </a:rPr>
              <a:t>elektrycy </a:t>
            </a:r>
            <a:r>
              <a:rPr lang="en-US" sz="1400" dirty="0" err="1" smtClean="0">
                <a:latin typeface="Calibri"/>
                <a:ea typeface="Open Sans"/>
                <a:cs typeface="Calibri"/>
              </a:rPr>
              <a:t>czy</a:t>
            </a:r>
            <a:r>
              <a:rPr lang="pl-PL" sz="1400" dirty="0" smtClean="0">
                <a:latin typeface="Calibri"/>
                <a:ea typeface="Open Sans"/>
                <a:cs typeface="Calibri"/>
              </a:rPr>
              <a:t> </a:t>
            </a:r>
            <a:r>
              <a:rPr lang="pl-PL" sz="1400" dirty="0">
                <a:latin typeface="Calibri"/>
                <a:ea typeface="Open Sans"/>
                <a:cs typeface="Calibri"/>
              </a:rPr>
              <a:t>operatorzy wózków widłowych, które wymagają określonych certyfikatów zawodowych. </a:t>
            </a:r>
            <a:r>
              <a:rPr lang="en-US" sz="1400" dirty="0" smtClean="0">
                <a:latin typeface="Calibri"/>
                <a:ea typeface="Open Sans"/>
                <a:cs typeface="Calibri"/>
              </a:rPr>
              <a:t>W </a:t>
            </a:r>
            <a:r>
              <a:rPr lang="en-US" sz="1400" dirty="0" err="1" smtClean="0">
                <a:latin typeface="Calibri"/>
                <a:ea typeface="Open Sans"/>
                <a:cs typeface="Calibri"/>
              </a:rPr>
              <a:t>takch</a:t>
            </a:r>
            <a:r>
              <a:rPr lang="en-US" sz="1400" dirty="0" smtClean="0">
                <a:latin typeface="Calibri"/>
                <a:ea typeface="Open Sans"/>
                <a:cs typeface="Calibri"/>
              </a:rPr>
              <a:t> </a:t>
            </a:r>
            <a:r>
              <a:rPr lang="en-US" sz="1400" dirty="0" err="1" smtClean="0">
                <a:latin typeface="Calibri"/>
                <a:ea typeface="Open Sans"/>
                <a:cs typeface="Calibri"/>
              </a:rPr>
              <a:t>przyadkach</a:t>
            </a:r>
            <a:r>
              <a:rPr lang="en-US" sz="1400" dirty="0" smtClean="0">
                <a:latin typeface="Calibri"/>
                <a:ea typeface="Open Sans"/>
                <a:cs typeface="Calibri"/>
              </a:rPr>
              <a:t> </a:t>
            </a:r>
            <a:r>
              <a:rPr lang="en-US" sz="1400" dirty="0" err="1" smtClean="0">
                <a:latin typeface="Calibri"/>
                <a:ea typeface="Open Sans"/>
                <a:cs typeface="Calibri"/>
              </a:rPr>
              <a:t>sugerujemy</a:t>
            </a:r>
            <a:r>
              <a:rPr lang="en-US" sz="1400" dirty="0" smtClean="0">
                <a:latin typeface="Calibri"/>
                <a:ea typeface="Open Sans"/>
                <a:cs typeface="Calibri"/>
              </a:rPr>
              <a:t> </a:t>
            </a:r>
            <a:r>
              <a:rPr lang="en-US" sz="1400" dirty="0" err="1" smtClean="0">
                <a:latin typeface="Calibri"/>
                <a:ea typeface="Open Sans"/>
                <a:cs typeface="Calibri"/>
              </a:rPr>
              <a:t>współpracę</a:t>
            </a:r>
            <a:r>
              <a:rPr lang="en-US" sz="1400" dirty="0" smtClean="0">
                <a:latin typeface="Calibri"/>
                <a:ea typeface="Open Sans"/>
                <a:cs typeface="Calibri"/>
              </a:rPr>
              <a:t> z </a:t>
            </a:r>
            <a:r>
              <a:rPr lang="pl-PL" sz="1400" dirty="0" smtClean="0">
                <a:latin typeface="Calibri"/>
                <a:ea typeface="Open Sans"/>
                <a:cs typeface="Calibri"/>
              </a:rPr>
              <a:t>akredytowanymi </a:t>
            </a:r>
            <a:r>
              <a:rPr lang="pl-PL" sz="1400" dirty="0">
                <a:latin typeface="Calibri"/>
                <a:ea typeface="Open Sans"/>
                <a:cs typeface="Calibri"/>
              </a:rPr>
              <a:t>organizacjami szkoleniowymi, aby oferować </a:t>
            </a:r>
            <a:r>
              <a:rPr lang="en-US" sz="1400" dirty="0" err="1" smtClean="0">
                <a:latin typeface="Calibri"/>
                <a:ea typeface="Open Sans"/>
                <a:cs typeface="Calibri"/>
              </a:rPr>
              <a:t>profesjonalne</a:t>
            </a:r>
            <a:r>
              <a:rPr lang="en-US" sz="1400" dirty="0" smtClean="0">
                <a:latin typeface="Calibri"/>
                <a:ea typeface="Open Sans"/>
                <a:cs typeface="Calibri"/>
              </a:rPr>
              <a:t> </a:t>
            </a:r>
            <a:r>
              <a:rPr lang="en-US" sz="1400" dirty="0" err="1" smtClean="0">
                <a:latin typeface="Calibri"/>
                <a:ea typeface="Open Sans"/>
                <a:cs typeface="Calibri"/>
              </a:rPr>
              <a:t>szkolenia</a:t>
            </a:r>
            <a:r>
              <a:rPr lang="en-US" sz="1400" dirty="0" smtClean="0">
                <a:latin typeface="Calibri"/>
                <a:ea typeface="Open Sans"/>
                <a:cs typeface="Calibri"/>
              </a:rPr>
              <a:t> z </a:t>
            </a:r>
            <a:r>
              <a:rPr lang="pl-PL" sz="1400" dirty="0" smtClean="0">
                <a:latin typeface="Calibri"/>
                <a:ea typeface="Open Sans"/>
                <a:cs typeface="Calibri"/>
              </a:rPr>
              <a:t>możliwością</a:t>
            </a:r>
            <a:r>
              <a:rPr lang="en-US" sz="1400" dirty="0" smtClean="0">
                <a:latin typeface="Calibri"/>
                <a:ea typeface="Open Sans"/>
                <a:cs typeface="Calibri"/>
              </a:rPr>
              <a:t> </a:t>
            </a:r>
            <a:r>
              <a:rPr lang="en-US" sz="1400" dirty="0" err="1" smtClean="0">
                <a:latin typeface="Calibri"/>
                <a:ea typeface="Open Sans"/>
                <a:cs typeface="Calibri"/>
              </a:rPr>
              <a:t>zdobycia</a:t>
            </a:r>
            <a:r>
              <a:rPr lang="en-US" sz="1400" dirty="0" smtClean="0">
                <a:latin typeface="Calibri"/>
                <a:ea typeface="Open Sans"/>
                <a:cs typeface="Calibri"/>
              </a:rPr>
              <a:t> </a:t>
            </a:r>
            <a:r>
              <a:rPr lang="en-US" sz="1400" dirty="0" err="1" smtClean="0">
                <a:latin typeface="Calibri"/>
                <a:ea typeface="Open Sans"/>
                <a:cs typeface="Calibri"/>
              </a:rPr>
              <a:t>wymaganego</a:t>
            </a:r>
            <a:r>
              <a:rPr lang="en-US" sz="1400" dirty="0" smtClean="0">
                <a:latin typeface="Calibri"/>
                <a:ea typeface="Open Sans"/>
                <a:cs typeface="Calibri"/>
              </a:rPr>
              <a:t> </a:t>
            </a:r>
            <a:r>
              <a:rPr lang="en-US" sz="1400" dirty="0" err="1" smtClean="0">
                <a:latin typeface="Calibri"/>
                <a:ea typeface="Open Sans"/>
                <a:cs typeface="Calibri"/>
              </a:rPr>
              <a:t>certyfikatu</a:t>
            </a:r>
            <a:r>
              <a:rPr lang="en-US" sz="1400" dirty="0">
                <a:latin typeface="Calibri"/>
                <a:ea typeface="Open Sans"/>
                <a:cs typeface="Calibri"/>
              </a:rPr>
              <a:t>.</a:t>
            </a:r>
            <a:r>
              <a:rPr lang="pl-PL" sz="1400" dirty="0">
                <a:latin typeface="Calibri"/>
                <a:ea typeface="Open Sans"/>
                <a:cs typeface="Calibri"/>
              </a:rPr>
              <a:t>
</a:t>
            </a:r>
            <a:r>
              <a:rPr lang="pl-PL" sz="1400" dirty="0" err="1" smtClean="0">
                <a:latin typeface="Calibri"/>
                <a:ea typeface="Open Sans"/>
                <a:cs typeface="Calibri"/>
              </a:rPr>
              <a:t>Oprac</a:t>
            </a:r>
            <a:r>
              <a:rPr lang="en-US" sz="1400" dirty="0" err="1" smtClean="0">
                <a:latin typeface="Calibri"/>
                <a:ea typeface="Open Sans"/>
                <a:cs typeface="Calibri"/>
              </a:rPr>
              <a:t>uj</a:t>
            </a:r>
            <a:r>
              <a:rPr lang="pl-PL" sz="1400" dirty="0" smtClean="0">
                <a:latin typeface="Calibri"/>
                <a:ea typeface="Open Sans"/>
                <a:cs typeface="Calibri"/>
              </a:rPr>
              <a:t> </a:t>
            </a:r>
            <a:r>
              <a:rPr lang="pl-PL" sz="1400" dirty="0" err="1" smtClean="0">
                <a:latin typeface="Calibri"/>
                <a:ea typeface="Open Sans"/>
                <a:cs typeface="Calibri"/>
              </a:rPr>
              <a:t>przyspieszon</a:t>
            </a:r>
            <a:r>
              <a:rPr lang="en-US" sz="1400" dirty="0" smtClean="0">
                <a:latin typeface="Calibri"/>
                <a:ea typeface="Open Sans"/>
                <a:cs typeface="Calibri"/>
              </a:rPr>
              <a:t>e</a:t>
            </a:r>
            <a:r>
              <a:rPr lang="pl-PL" sz="1400" dirty="0" smtClean="0">
                <a:latin typeface="Calibri"/>
                <a:ea typeface="Open Sans"/>
                <a:cs typeface="Calibri"/>
              </a:rPr>
              <a:t> </a:t>
            </a:r>
            <a:r>
              <a:rPr lang="pl-PL" sz="1400" dirty="0" err="1" smtClean="0">
                <a:latin typeface="Calibri"/>
                <a:ea typeface="Open Sans"/>
                <a:cs typeface="Calibri"/>
              </a:rPr>
              <a:t>ścież</a:t>
            </a:r>
            <a:r>
              <a:rPr lang="en-US" sz="1400" dirty="0" err="1" smtClean="0">
                <a:latin typeface="Calibri"/>
                <a:ea typeface="Open Sans"/>
                <a:cs typeface="Calibri"/>
              </a:rPr>
              <a:t>ki</a:t>
            </a:r>
            <a:r>
              <a:rPr lang="en-US" sz="1400" dirty="0">
                <a:latin typeface="Calibri"/>
                <a:ea typeface="Open Sans"/>
                <a:cs typeface="Calibri"/>
              </a:rPr>
              <a:t> </a:t>
            </a:r>
            <a:r>
              <a:rPr lang="en-US" sz="1400" dirty="0" err="1" smtClean="0">
                <a:latin typeface="Calibri"/>
                <a:ea typeface="Open Sans"/>
                <a:cs typeface="Calibri"/>
              </a:rPr>
              <a:t>szkoleniowe</a:t>
            </a:r>
            <a:r>
              <a:rPr lang="pl-PL" sz="1400" dirty="0" smtClean="0">
                <a:latin typeface="Calibri"/>
                <a:ea typeface="Open Sans"/>
                <a:cs typeface="Calibri"/>
              </a:rPr>
              <a:t>, </a:t>
            </a:r>
            <a:r>
              <a:rPr lang="pl-PL" sz="1400" dirty="0">
                <a:latin typeface="Calibri"/>
                <a:ea typeface="Open Sans"/>
                <a:cs typeface="Calibri"/>
              </a:rPr>
              <a:t>które </a:t>
            </a:r>
            <a:r>
              <a:rPr lang="pl-PL" sz="1400" dirty="0" err="1" smtClean="0">
                <a:latin typeface="Calibri"/>
                <a:ea typeface="Open Sans"/>
                <a:cs typeface="Calibri"/>
              </a:rPr>
              <a:t>potwierdz</a:t>
            </a:r>
            <a:r>
              <a:rPr lang="en-US" sz="1400" dirty="0" smtClean="0">
                <a:latin typeface="Calibri"/>
                <a:ea typeface="Open Sans"/>
                <a:cs typeface="Calibri"/>
              </a:rPr>
              <a:t>ą</a:t>
            </a:r>
            <a:r>
              <a:rPr lang="pl-PL" sz="1400" dirty="0" smtClean="0">
                <a:latin typeface="Calibri"/>
                <a:ea typeface="Open Sans"/>
                <a:cs typeface="Calibri"/>
              </a:rPr>
              <a:t> </a:t>
            </a:r>
            <a:r>
              <a:rPr lang="pl-PL" sz="1400" dirty="0">
                <a:latin typeface="Calibri"/>
                <a:ea typeface="Open Sans"/>
                <a:cs typeface="Calibri"/>
              </a:rPr>
              <a:t>wcześniejsze doświadczenia uchodźców poprzez praktyczne oceny i uznawanie </a:t>
            </a:r>
            <a:r>
              <a:rPr lang="pl-PL" sz="1400" dirty="0" err="1" smtClean="0">
                <a:latin typeface="Calibri"/>
                <a:ea typeface="Open Sans"/>
                <a:cs typeface="Calibri"/>
              </a:rPr>
              <a:t>wcześniejsz</a:t>
            </a:r>
            <a:r>
              <a:rPr lang="en-US" sz="1400" dirty="0" err="1" smtClean="0">
                <a:latin typeface="Calibri"/>
                <a:ea typeface="Open Sans"/>
                <a:cs typeface="Calibri"/>
              </a:rPr>
              <a:t>ej</a:t>
            </a:r>
            <a:r>
              <a:rPr lang="en-US" sz="1400" dirty="0" smtClean="0">
                <a:latin typeface="Calibri"/>
                <a:ea typeface="Open Sans"/>
                <a:cs typeface="Calibri"/>
              </a:rPr>
              <a:t> </a:t>
            </a:r>
            <a:r>
              <a:rPr lang="en-US" sz="1400" dirty="0" err="1" smtClean="0">
                <a:latin typeface="Calibri"/>
                <a:ea typeface="Open Sans"/>
                <a:cs typeface="Calibri"/>
              </a:rPr>
              <a:t>edukacji</a:t>
            </a:r>
            <a:r>
              <a:rPr lang="pl-PL" sz="1400" dirty="0" smtClean="0">
                <a:latin typeface="Calibri"/>
                <a:ea typeface="Open Sans"/>
                <a:cs typeface="Calibri"/>
              </a:rPr>
              <a:t>. </a:t>
            </a:r>
            <a:r>
              <a:rPr lang="pl-PL" sz="1400" dirty="0">
                <a:latin typeface="Calibri"/>
                <a:ea typeface="Open Sans"/>
                <a:cs typeface="Calibri"/>
              </a:rPr>
              <a:t>
Współpracuj z instytucjami publicznymi, centrami kształcenia i szkolenia zawodowego oraz innymi pracodawcami w celu dostosowania programów certyfikacji do wymagań stanowiska, </a:t>
            </a:r>
            <a:r>
              <a:rPr lang="en-US" sz="1400" dirty="0" err="1" smtClean="0">
                <a:latin typeface="Calibri"/>
                <a:ea typeface="Open Sans"/>
                <a:cs typeface="Calibri"/>
              </a:rPr>
              <a:t>które</a:t>
            </a:r>
            <a:r>
              <a:rPr lang="en-US" sz="1400" dirty="0" smtClean="0">
                <a:latin typeface="Calibri"/>
                <a:ea typeface="Open Sans"/>
                <a:cs typeface="Calibri"/>
              </a:rPr>
              <a:t> </a:t>
            </a:r>
            <a:r>
              <a:rPr lang="en-US" sz="1400" dirty="0" err="1" smtClean="0">
                <a:latin typeface="Calibri"/>
                <a:ea typeface="Open Sans"/>
                <a:cs typeface="Calibri"/>
              </a:rPr>
              <a:t>pomogą</a:t>
            </a:r>
            <a:r>
              <a:rPr lang="en-US" sz="1400" dirty="0" smtClean="0">
                <a:latin typeface="Calibri"/>
                <a:ea typeface="Open Sans"/>
                <a:cs typeface="Calibri"/>
              </a:rPr>
              <a:t> </a:t>
            </a:r>
            <a:r>
              <a:rPr lang="en-US" sz="1400" dirty="0" err="1" smtClean="0">
                <a:latin typeface="Calibri"/>
                <a:ea typeface="Open Sans"/>
                <a:cs typeface="Calibri"/>
              </a:rPr>
              <a:t>zwiększyć</a:t>
            </a:r>
            <a:r>
              <a:rPr lang="en-US" sz="1400" dirty="0" smtClean="0">
                <a:latin typeface="Calibri"/>
                <a:ea typeface="Open Sans"/>
                <a:cs typeface="Calibri"/>
              </a:rPr>
              <a:t> </a:t>
            </a:r>
            <a:r>
              <a:rPr lang="en-US" sz="1400" dirty="0" err="1" smtClean="0">
                <a:latin typeface="Calibri"/>
                <a:ea typeface="Open Sans"/>
                <a:cs typeface="Calibri"/>
              </a:rPr>
              <a:t>szanse</a:t>
            </a:r>
            <a:r>
              <a:rPr lang="en-US" sz="1400" dirty="0" smtClean="0">
                <a:latin typeface="Calibri"/>
                <a:ea typeface="Open Sans"/>
                <a:cs typeface="Calibri"/>
              </a:rPr>
              <a:t> </a:t>
            </a:r>
            <a:r>
              <a:rPr lang="en-US" sz="1400" dirty="0" err="1" smtClean="0">
                <a:latin typeface="Calibri"/>
                <a:ea typeface="Open Sans"/>
                <a:cs typeface="Calibri"/>
              </a:rPr>
              <a:t>uchodźców</a:t>
            </a:r>
            <a:r>
              <a:rPr lang="en-US" sz="1400" dirty="0" smtClean="0">
                <a:latin typeface="Calibri"/>
                <a:ea typeface="Open Sans"/>
                <a:cs typeface="Calibri"/>
              </a:rPr>
              <a:t> </a:t>
            </a:r>
            <a:r>
              <a:rPr lang="en-US" sz="1400" dirty="0" err="1" smtClean="0">
                <a:latin typeface="Calibri"/>
                <a:ea typeface="Open Sans"/>
                <a:cs typeface="Calibri"/>
              </a:rPr>
              <a:t>na</a:t>
            </a:r>
            <a:r>
              <a:rPr lang="en-US" sz="1400" dirty="0" smtClean="0">
                <a:latin typeface="Calibri"/>
                <a:ea typeface="Open Sans"/>
                <a:cs typeface="Calibri"/>
              </a:rPr>
              <a:t> </a:t>
            </a:r>
            <a:r>
              <a:rPr lang="en-US" sz="1400" dirty="0" err="1" smtClean="0">
                <a:latin typeface="Calibri"/>
                <a:ea typeface="Open Sans"/>
                <a:cs typeface="Calibri"/>
              </a:rPr>
              <a:t>zdobycie</a:t>
            </a:r>
            <a:r>
              <a:rPr lang="en-US" sz="1400" dirty="0" smtClean="0">
                <a:latin typeface="Calibri"/>
                <a:ea typeface="Open Sans"/>
                <a:cs typeface="Calibri"/>
              </a:rPr>
              <a:t> </a:t>
            </a:r>
            <a:r>
              <a:rPr lang="en-US" sz="1400" dirty="0" err="1" smtClean="0">
                <a:latin typeface="Calibri"/>
                <a:ea typeface="Open Sans"/>
                <a:cs typeface="Calibri"/>
              </a:rPr>
              <a:t>zatrudnienia</a:t>
            </a:r>
            <a:r>
              <a:rPr lang="en-US" sz="1400" dirty="0" smtClean="0">
                <a:latin typeface="Calibri"/>
                <a:ea typeface="Open Sans"/>
                <a:cs typeface="Calibri"/>
              </a:rPr>
              <a:t>.</a:t>
            </a:r>
            <a:endParaRPr lang="en-GB" sz="140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rotWithShape="1">
          <a:blip r:embed="rId2"/>
          <a:srcRect l="6318" r="6318"/>
          <a:stretch/>
        </p:blipFill>
        <p:spPr>
          <a:xfrm>
            <a:off x="0" y="6680200"/>
            <a:ext cx="7559675" cy="3435315"/>
          </a:xfrm>
          <a:prstGeom prst="rect">
            <a:avLst/>
          </a:prstGeom>
        </p:spPr>
      </p:pic>
      <p:grpSp>
        <p:nvGrpSpPr>
          <p:cNvPr id="88" name="Group 87">
            <a:extLst>
              <a:ext uri="{FF2B5EF4-FFF2-40B4-BE49-F238E27FC236}">
                <a16:creationId xmlns:a16="http://schemas.microsoft.com/office/drawing/2014/main" id="{902B49B0-23E1-4F47-90F7-0031A377E680}"/>
              </a:ext>
            </a:extLst>
          </p:cNvPr>
          <p:cNvGrpSpPr/>
          <p:nvPr/>
        </p:nvGrpSpPr>
        <p:grpSpPr>
          <a:xfrm>
            <a:off x="6054332" y="5567585"/>
            <a:ext cx="1119151" cy="905365"/>
            <a:chOff x="7272449" y="5492504"/>
            <a:chExt cx="1119151" cy="905365"/>
          </a:xfrm>
        </p:grpSpPr>
        <p:sp>
          <p:nvSpPr>
            <p:cNvPr id="89" name="Freeform 88">
              <a:extLst>
                <a:ext uri="{FF2B5EF4-FFF2-40B4-BE49-F238E27FC236}">
                  <a16:creationId xmlns:a16="http://schemas.microsoft.com/office/drawing/2014/main" id="{98118E51-F29F-A860-94A4-74042410B7F9}"/>
                </a:ext>
              </a:extLst>
            </p:cNvPr>
            <p:cNvSpPr/>
            <p:nvPr/>
          </p:nvSpPr>
          <p:spPr>
            <a:xfrm>
              <a:off x="7287351" y="5507346"/>
              <a:ext cx="878320" cy="875725"/>
            </a:xfrm>
            <a:custGeom>
              <a:avLst/>
              <a:gdLst>
                <a:gd name="connsiteX0" fmla="*/ 848966 w 878320"/>
                <a:gd name="connsiteY0" fmla="*/ 710935 h 875725"/>
                <a:gd name="connsiteX1" fmla="*/ 516504 w 878320"/>
                <a:gd name="connsiteY1" fmla="*/ 378473 h 875725"/>
                <a:gd name="connsiteX2" fmla="*/ 461589 w 878320"/>
                <a:gd name="connsiteY2" fmla="*/ 378473 h 875725"/>
                <a:gd name="connsiteX3" fmla="*/ 451199 w 878320"/>
                <a:gd name="connsiteY3" fmla="*/ 388862 h 875725"/>
                <a:gd name="connsiteX4" fmla="*/ 252315 w 878320"/>
                <a:gd name="connsiteY4" fmla="*/ 189978 h 875725"/>
                <a:gd name="connsiteX5" fmla="*/ 234504 w 878320"/>
                <a:gd name="connsiteY5" fmla="*/ 149904 h 875725"/>
                <a:gd name="connsiteX6" fmla="*/ 231537 w 878320"/>
                <a:gd name="connsiteY6" fmla="*/ 115768 h 875725"/>
                <a:gd name="connsiteX7" fmla="*/ 207789 w 878320"/>
                <a:gd name="connsiteY7" fmla="*/ 80147 h 875725"/>
                <a:gd name="connsiteX8" fmla="*/ 62337 w 878320"/>
                <a:gd name="connsiteY8" fmla="*/ 0 h 875725"/>
                <a:gd name="connsiteX9" fmla="*/ 0 w 878320"/>
                <a:gd name="connsiteY9" fmla="*/ 62337 h 875725"/>
                <a:gd name="connsiteX10" fmla="*/ 80147 w 878320"/>
                <a:gd name="connsiteY10" fmla="*/ 207789 h 875725"/>
                <a:gd name="connsiteX11" fmla="*/ 115768 w 878320"/>
                <a:gd name="connsiteY11" fmla="*/ 231536 h 875725"/>
                <a:gd name="connsiteX12" fmla="*/ 149905 w 878320"/>
                <a:gd name="connsiteY12" fmla="*/ 234504 h 875725"/>
                <a:gd name="connsiteX13" fmla="*/ 189978 w 878320"/>
                <a:gd name="connsiteY13" fmla="*/ 252315 h 875725"/>
                <a:gd name="connsiteX14" fmla="*/ 388862 w 878320"/>
                <a:gd name="connsiteY14" fmla="*/ 451199 h 875725"/>
                <a:gd name="connsiteX15" fmla="*/ 378473 w 878320"/>
                <a:gd name="connsiteY15" fmla="*/ 461588 h 875725"/>
                <a:gd name="connsiteX16" fmla="*/ 378473 w 878320"/>
                <a:gd name="connsiteY16" fmla="*/ 516504 h 875725"/>
                <a:gd name="connsiteX17" fmla="*/ 706483 w 878320"/>
                <a:gd name="connsiteY17" fmla="*/ 844514 h 875725"/>
                <a:gd name="connsiteX18" fmla="*/ 845997 w 878320"/>
                <a:gd name="connsiteY18" fmla="*/ 851935 h 875725"/>
                <a:gd name="connsiteX19" fmla="*/ 850450 w 878320"/>
                <a:gd name="connsiteY19" fmla="*/ 709450 h 87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8320" h="875725">
                  <a:moveTo>
                    <a:pt x="848966" y="710935"/>
                  </a:moveTo>
                  <a:lnTo>
                    <a:pt x="516504" y="378473"/>
                  </a:lnTo>
                  <a:cubicBezTo>
                    <a:pt x="501661" y="363631"/>
                    <a:pt x="476431" y="363631"/>
                    <a:pt x="461589" y="378473"/>
                  </a:cubicBezTo>
                  <a:lnTo>
                    <a:pt x="451199" y="388862"/>
                  </a:lnTo>
                  <a:lnTo>
                    <a:pt x="252315" y="189978"/>
                  </a:lnTo>
                  <a:cubicBezTo>
                    <a:pt x="241925" y="179589"/>
                    <a:pt x="235989" y="166231"/>
                    <a:pt x="234504" y="149904"/>
                  </a:cubicBezTo>
                  <a:lnTo>
                    <a:pt x="231537" y="115768"/>
                  </a:lnTo>
                  <a:cubicBezTo>
                    <a:pt x="231537" y="100926"/>
                    <a:pt x="221147" y="87569"/>
                    <a:pt x="207789" y="80147"/>
                  </a:cubicBezTo>
                  <a:lnTo>
                    <a:pt x="62337" y="0"/>
                  </a:lnTo>
                  <a:lnTo>
                    <a:pt x="0" y="62337"/>
                  </a:lnTo>
                  <a:lnTo>
                    <a:pt x="80147" y="207789"/>
                  </a:lnTo>
                  <a:cubicBezTo>
                    <a:pt x="87569" y="221147"/>
                    <a:pt x="100926" y="230052"/>
                    <a:pt x="115768" y="231536"/>
                  </a:cubicBezTo>
                  <a:lnTo>
                    <a:pt x="149905" y="234504"/>
                  </a:lnTo>
                  <a:cubicBezTo>
                    <a:pt x="164747" y="234504"/>
                    <a:pt x="178105" y="241925"/>
                    <a:pt x="189978" y="252315"/>
                  </a:cubicBezTo>
                  <a:lnTo>
                    <a:pt x="388862" y="451199"/>
                  </a:lnTo>
                  <a:lnTo>
                    <a:pt x="378473" y="461588"/>
                  </a:lnTo>
                  <a:cubicBezTo>
                    <a:pt x="363631" y="476430"/>
                    <a:pt x="363631" y="501661"/>
                    <a:pt x="378473" y="516504"/>
                  </a:cubicBezTo>
                  <a:lnTo>
                    <a:pt x="706483" y="844514"/>
                  </a:lnTo>
                  <a:cubicBezTo>
                    <a:pt x="743588" y="881619"/>
                    <a:pt x="805924" y="887555"/>
                    <a:pt x="845997" y="851935"/>
                  </a:cubicBezTo>
                  <a:cubicBezTo>
                    <a:pt x="887555" y="813345"/>
                    <a:pt x="889040" y="749524"/>
                    <a:pt x="850450" y="709450"/>
                  </a:cubicBezTo>
                  <a:close/>
                </a:path>
              </a:pathLst>
            </a:custGeom>
            <a:solidFill>
              <a:srgbClr val="EF3E23"/>
            </a:solidFill>
            <a:ln w="14842" cap="flat">
              <a:noFill/>
              <a:prstDash val="solid"/>
              <a:miter/>
            </a:ln>
          </p:spPr>
          <p:txBody>
            <a:bodyPr rtlCol="0" anchor="ctr"/>
            <a:lstStyle/>
            <a:p>
              <a:endParaRPr lang="en-US"/>
            </a:p>
          </p:txBody>
        </p:sp>
        <p:grpSp>
          <p:nvGrpSpPr>
            <p:cNvPr id="90" name="Graphic 311">
              <a:extLst>
                <a:ext uri="{FF2B5EF4-FFF2-40B4-BE49-F238E27FC236}">
                  <a16:creationId xmlns:a16="http://schemas.microsoft.com/office/drawing/2014/main" id="{88EC18B8-9E00-A8EA-AF7D-0A8D6BE49F9E}"/>
                </a:ext>
              </a:extLst>
            </p:cNvPr>
            <p:cNvGrpSpPr/>
            <p:nvPr/>
          </p:nvGrpSpPr>
          <p:grpSpPr>
            <a:xfrm>
              <a:off x="7272449" y="5492504"/>
              <a:ext cx="1119151" cy="905365"/>
              <a:chOff x="7272449" y="5492504"/>
              <a:chExt cx="1119151" cy="905365"/>
            </a:xfrm>
            <a:solidFill>
              <a:srgbClr val="000000"/>
            </a:solidFill>
          </p:grpSpPr>
          <p:grpSp>
            <p:nvGrpSpPr>
              <p:cNvPr id="91" name="Graphic 311">
                <a:extLst>
                  <a:ext uri="{FF2B5EF4-FFF2-40B4-BE49-F238E27FC236}">
                    <a16:creationId xmlns:a16="http://schemas.microsoft.com/office/drawing/2014/main" id="{33E8FCA1-1C77-15C8-FE4F-E1457AF8A55C}"/>
                  </a:ext>
                </a:extLst>
              </p:cNvPr>
              <p:cNvGrpSpPr/>
              <p:nvPr/>
            </p:nvGrpSpPr>
            <p:grpSpPr>
              <a:xfrm>
                <a:off x="7425753" y="5492504"/>
                <a:ext cx="965847" cy="905365"/>
                <a:chOff x="7425753" y="5492504"/>
                <a:chExt cx="965847" cy="905365"/>
              </a:xfrm>
              <a:solidFill>
                <a:srgbClr val="000000"/>
              </a:solidFill>
            </p:grpSpPr>
            <p:sp>
              <p:nvSpPr>
                <p:cNvPr id="96" name="Freeform 95">
                  <a:extLst>
                    <a:ext uri="{FF2B5EF4-FFF2-40B4-BE49-F238E27FC236}">
                      <a16:creationId xmlns:a16="http://schemas.microsoft.com/office/drawing/2014/main" id="{C46B8DFF-2C69-E362-25E3-E5E612EA3DF9}"/>
                    </a:ext>
                  </a:extLst>
                </p:cNvPr>
                <p:cNvSpPr/>
                <p:nvPr/>
              </p:nvSpPr>
              <p:spPr>
                <a:xfrm>
                  <a:off x="7771202" y="5492504"/>
                  <a:ext cx="620398" cy="522440"/>
                </a:xfrm>
                <a:custGeom>
                  <a:avLst/>
                  <a:gdLst>
                    <a:gd name="connsiteX0" fmla="*/ 455651 w 620398"/>
                    <a:gd name="connsiteY0" fmla="*/ 522441 h 522440"/>
                    <a:gd name="connsiteX1" fmla="*/ 446746 w 620398"/>
                    <a:gd name="connsiteY1" fmla="*/ 517988 h 522440"/>
                    <a:gd name="connsiteX2" fmla="*/ 4453 w 620398"/>
                    <a:gd name="connsiteY2" fmla="*/ 75694 h 522440"/>
                    <a:gd name="connsiteX3" fmla="*/ 4453 w 620398"/>
                    <a:gd name="connsiteY3" fmla="*/ 56400 h 522440"/>
                    <a:gd name="connsiteX4" fmla="*/ 56400 w 620398"/>
                    <a:gd name="connsiteY4" fmla="*/ 4452 h 522440"/>
                    <a:gd name="connsiteX5" fmla="*/ 65305 w 620398"/>
                    <a:gd name="connsiteY5" fmla="*/ 0 h 522440"/>
                    <a:gd name="connsiteX6" fmla="*/ 265673 w 620398"/>
                    <a:gd name="connsiteY6" fmla="*/ 0 h 522440"/>
                    <a:gd name="connsiteX7" fmla="*/ 274579 w 620398"/>
                    <a:gd name="connsiteY7" fmla="*/ 4452 h 522440"/>
                    <a:gd name="connsiteX8" fmla="*/ 615946 w 620398"/>
                    <a:gd name="connsiteY8" fmla="*/ 345820 h 522440"/>
                    <a:gd name="connsiteX9" fmla="*/ 615946 w 620398"/>
                    <a:gd name="connsiteY9" fmla="*/ 365114 h 522440"/>
                    <a:gd name="connsiteX10" fmla="*/ 463072 w 620398"/>
                    <a:gd name="connsiteY10" fmla="*/ 517988 h 522440"/>
                    <a:gd name="connsiteX11" fmla="*/ 454167 w 620398"/>
                    <a:gd name="connsiteY11" fmla="*/ 522441 h 522440"/>
                    <a:gd name="connsiteX12" fmla="*/ 32652 w 620398"/>
                    <a:gd name="connsiteY12" fmla="*/ 66789 h 522440"/>
                    <a:gd name="connsiteX13" fmla="*/ 455651 w 620398"/>
                    <a:gd name="connsiteY13" fmla="*/ 489788 h 522440"/>
                    <a:gd name="connsiteX14" fmla="*/ 589230 w 620398"/>
                    <a:gd name="connsiteY14" fmla="*/ 356209 h 522440"/>
                    <a:gd name="connsiteX15" fmla="*/ 261220 w 620398"/>
                    <a:gd name="connsiteY15" fmla="*/ 28200 h 522440"/>
                    <a:gd name="connsiteX16" fmla="*/ 72726 w 620398"/>
                    <a:gd name="connsiteY16" fmla="*/ 28200 h 522440"/>
                    <a:gd name="connsiteX17" fmla="*/ 34137 w 620398"/>
                    <a:gd name="connsiteY17" fmla="*/ 66789 h 5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0398" h="522440">
                      <a:moveTo>
                        <a:pt x="455651" y="522441"/>
                      </a:moveTo>
                      <a:cubicBezTo>
                        <a:pt x="452683" y="522441"/>
                        <a:pt x="448230" y="522441"/>
                        <a:pt x="446746" y="517988"/>
                      </a:cubicBezTo>
                      <a:lnTo>
                        <a:pt x="4453" y="75694"/>
                      </a:lnTo>
                      <a:cubicBezTo>
                        <a:pt x="-1484" y="69758"/>
                        <a:pt x="-1484" y="62337"/>
                        <a:pt x="4453" y="56400"/>
                      </a:cubicBezTo>
                      <a:lnTo>
                        <a:pt x="56400" y="4452"/>
                      </a:lnTo>
                      <a:cubicBezTo>
                        <a:pt x="59369" y="1484"/>
                        <a:pt x="62336" y="0"/>
                        <a:pt x="65305" y="0"/>
                      </a:cubicBezTo>
                      <a:lnTo>
                        <a:pt x="265673" y="0"/>
                      </a:lnTo>
                      <a:cubicBezTo>
                        <a:pt x="268641" y="0"/>
                        <a:pt x="273094" y="0"/>
                        <a:pt x="274579" y="4452"/>
                      </a:cubicBezTo>
                      <a:lnTo>
                        <a:pt x="615946" y="345820"/>
                      </a:lnTo>
                      <a:cubicBezTo>
                        <a:pt x="621882" y="351757"/>
                        <a:pt x="621882" y="359178"/>
                        <a:pt x="615946" y="365114"/>
                      </a:cubicBezTo>
                      <a:lnTo>
                        <a:pt x="463072" y="517988"/>
                      </a:lnTo>
                      <a:cubicBezTo>
                        <a:pt x="460104" y="520956"/>
                        <a:pt x="457136" y="522441"/>
                        <a:pt x="454167" y="522441"/>
                      </a:cubicBezTo>
                      <a:close/>
                      <a:moveTo>
                        <a:pt x="32652" y="66789"/>
                      </a:moveTo>
                      <a:lnTo>
                        <a:pt x="455651" y="489788"/>
                      </a:lnTo>
                      <a:lnTo>
                        <a:pt x="589230" y="356209"/>
                      </a:lnTo>
                      <a:lnTo>
                        <a:pt x="261220" y="28200"/>
                      </a:lnTo>
                      <a:lnTo>
                        <a:pt x="72726" y="28200"/>
                      </a:lnTo>
                      <a:lnTo>
                        <a:pt x="34137" y="66789"/>
                      </a:ln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F4CB9805-8502-DC39-2457-F4C342696A0A}"/>
                    </a:ext>
                  </a:extLst>
                </p:cNvPr>
                <p:cNvSpPr/>
                <p:nvPr/>
              </p:nvSpPr>
              <p:spPr>
                <a:xfrm>
                  <a:off x="7425753" y="5727009"/>
                  <a:ext cx="670490" cy="670861"/>
                </a:xfrm>
                <a:custGeom>
                  <a:avLst/>
                  <a:gdLst>
                    <a:gd name="connsiteX0" fmla="*/ 94618 w 670490"/>
                    <a:gd name="connsiteY0" fmla="*/ 670861 h 670861"/>
                    <a:gd name="connsiteX1" fmla="*/ 27829 w 670490"/>
                    <a:gd name="connsiteY1" fmla="*/ 642661 h 670861"/>
                    <a:gd name="connsiteX2" fmla="*/ 27829 w 670490"/>
                    <a:gd name="connsiteY2" fmla="*/ 509082 h 670861"/>
                    <a:gd name="connsiteX3" fmla="*/ 532459 w 670490"/>
                    <a:gd name="connsiteY3" fmla="*/ 4452 h 670861"/>
                    <a:gd name="connsiteX4" fmla="*/ 551753 w 670490"/>
                    <a:gd name="connsiteY4" fmla="*/ 4452 h 670861"/>
                    <a:gd name="connsiteX5" fmla="*/ 666038 w 670490"/>
                    <a:gd name="connsiteY5" fmla="*/ 118736 h 670861"/>
                    <a:gd name="connsiteX6" fmla="*/ 666038 w 670490"/>
                    <a:gd name="connsiteY6" fmla="*/ 138031 h 670861"/>
                    <a:gd name="connsiteX7" fmla="*/ 161407 w 670490"/>
                    <a:gd name="connsiteY7" fmla="*/ 642661 h 670861"/>
                    <a:gd name="connsiteX8" fmla="*/ 94618 w 670490"/>
                    <a:gd name="connsiteY8" fmla="*/ 670861 h 670861"/>
                    <a:gd name="connsiteX9" fmla="*/ 541364 w 670490"/>
                    <a:gd name="connsiteY9" fmla="*/ 34136 h 670861"/>
                    <a:gd name="connsiteX10" fmla="*/ 45640 w 670490"/>
                    <a:gd name="connsiteY10" fmla="*/ 529862 h 670861"/>
                    <a:gd name="connsiteX11" fmla="*/ 45640 w 670490"/>
                    <a:gd name="connsiteY11" fmla="*/ 624851 h 670861"/>
                    <a:gd name="connsiteX12" fmla="*/ 140628 w 670490"/>
                    <a:gd name="connsiteY12" fmla="*/ 624851 h 670861"/>
                    <a:gd name="connsiteX13" fmla="*/ 636353 w 670490"/>
                    <a:gd name="connsiteY13" fmla="*/ 129126 h 670861"/>
                    <a:gd name="connsiteX14" fmla="*/ 541364 w 670490"/>
                    <a:gd name="connsiteY14" fmla="*/ 34136 h 6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0490" h="670861">
                      <a:moveTo>
                        <a:pt x="94618" y="670861"/>
                      </a:moveTo>
                      <a:cubicBezTo>
                        <a:pt x="70871" y="670861"/>
                        <a:pt x="45640" y="661956"/>
                        <a:pt x="27829" y="642661"/>
                      </a:cubicBezTo>
                      <a:cubicBezTo>
                        <a:pt x="-9276" y="605556"/>
                        <a:pt x="-9276" y="546187"/>
                        <a:pt x="27829" y="509082"/>
                      </a:cubicBezTo>
                      <a:lnTo>
                        <a:pt x="532459" y="4452"/>
                      </a:lnTo>
                      <a:cubicBezTo>
                        <a:pt x="538396" y="-1484"/>
                        <a:pt x="545817" y="-1484"/>
                        <a:pt x="551753" y="4452"/>
                      </a:cubicBezTo>
                      <a:lnTo>
                        <a:pt x="666038" y="118736"/>
                      </a:lnTo>
                      <a:cubicBezTo>
                        <a:pt x="671975" y="124673"/>
                        <a:pt x="671975" y="132094"/>
                        <a:pt x="666038" y="138031"/>
                      </a:cubicBezTo>
                      <a:lnTo>
                        <a:pt x="161407" y="642661"/>
                      </a:lnTo>
                      <a:cubicBezTo>
                        <a:pt x="143597" y="660472"/>
                        <a:pt x="118365" y="670861"/>
                        <a:pt x="94618" y="670861"/>
                      </a:cubicBezTo>
                      <a:close/>
                      <a:moveTo>
                        <a:pt x="541364" y="34136"/>
                      </a:moveTo>
                      <a:lnTo>
                        <a:pt x="45640" y="529862"/>
                      </a:lnTo>
                      <a:cubicBezTo>
                        <a:pt x="18924" y="556577"/>
                        <a:pt x="18924" y="599619"/>
                        <a:pt x="45640" y="624851"/>
                      </a:cubicBezTo>
                      <a:cubicBezTo>
                        <a:pt x="72355" y="650082"/>
                        <a:pt x="115397" y="651567"/>
                        <a:pt x="140628" y="624851"/>
                      </a:cubicBezTo>
                      <a:lnTo>
                        <a:pt x="636353" y="129126"/>
                      </a:lnTo>
                      <a:lnTo>
                        <a:pt x="541364" y="34136"/>
                      </a:lnTo>
                      <a:close/>
                    </a:path>
                  </a:pathLst>
                </a:custGeom>
                <a:solidFill>
                  <a:srgbClr val="000000"/>
                </a:solidFill>
                <a:ln w="14842" cap="flat">
                  <a:noFill/>
                  <a:prstDash val="solid"/>
                  <a:miter/>
                </a:ln>
              </p:spPr>
              <p:txBody>
                <a:bodyPr rtlCol="0" anchor="ctr"/>
                <a:lstStyle/>
                <a:p>
                  <a:endParaRPr lang="en-US"/>
                </a:p>
              </p:txBody>
            </p:sp>
          </p:grpSp>
          <p:grpSp>
            <p:nvGrpSpPr>
              <p:cNvPr id="92" name="Graphic 311">
                <a:extLst>
                  <a:ext uri="{FF2B5EF4-FFF2-40B4-BE49-F238E27FC236}">
                    <a16:creationId xmlns:a16="http://schemas.microsoft.com/office/drawing/2014/main" id="{4E212495-E6A2-B92E-13C1-3694B3931F05}"/>
                  </a:ext>
                </a:extLst>
              </p:cNvPr>
              <p:cNvGrpSpPr/>
              <p:nvPr/>
            </p:nvGrpSpPr>
            <p:grpSpPr>
              <a:xfrm>
                <a:off x="7272449" y="5494585"/>
                <a:ext cx="907034" cy="903285"/>
                <a:chOff x="7272449" y="5494585"/>
                <a:chExt cx="907034" cy="903285"/>
              </a:xfrm>
              <a:solidFill>
                <a:srgbClr val="000000"/>
              </a:solidFill>
            </p:grpSpPr>
            <p:sp>
              <p:nvSpPr>
                <p:cNvPr id="94" name="Freeform 93">
                  <a:extLst>
                    <a:ext uri="{FF2B5EF4-FFF2-40B4-BE49-F238E27FC236}">
                      <a16:creationId xmlns:a16="http://schemas.microsoft.com/office/drawing/2014/main" id="{EC7152B3-A6EC-D088-352F-B88981DD3BC7}"/>
                    </a:ext>
                  </a:extLst>
                </p:cNvPr>
                <p:cNvSpPr/>
                <p:nvPr/>
              </p:nvSpPr>
              <p:spPr>
                <a:xfrm>
                  <a:off x="7639850" y="5859846"/>
                  <a:ext cx="539633" cy="538024"/>
                </a:xfrm>
                <a:custGeom>
                  <a:avLst/>
                  <a:gdLst>
                    <a:gd name="connsiteX0" fmla="*/ 428194 w 539633"/>
                    <a:gd name="connsiteY0" fmla="*/ 538025 h 538024"/>
                    <a:gd name="connsiteX1" fmla="*/ 343594 w 539633"/>
                    <a:gd name="connsiteY1" fmla="*/ 502403 h 538024"/>
                    <a:gd name="connsiteX2" fmla="*/ 15584 w 539633"/>
                    <a:gd name="connsiteY2" fmla="*/ 174394 h 538024"/>
                    <a:gd name="connsiteX3" fmla="*/ 15584 w 539633"/>
                    <a:gd name="connsiteY3" fmla="*/ 100184 h 538024"/>
                    <a:gd name="connsiteX4" fmla="*/ 100184 w 539633"/>
                    <a:gd name="connsiteY4" fmla="*/ 15584 h 538024"/>
                    <a:gd name="connsiteX5" fmla="*/ 174394 w 539633"/>
                    <a:gd name="connsiteY5" fmla="*/ 15584 h 538024"/>
                    <a:gd name="connsiteX6" fmla="*/ 506857 w 539633"/>
                    <a:gd name="connsiteY6" fmla="*/ 348046 h 538024"/>
                    <a:gd name="connsiteX7" fmla="*/ 539509 w 539633"/>
                    <a:gd name="connsiteY7" fmla="*/ 429678 h 538024"/>
                    <a:gd name="connsiteX8" fmla="*/ 502404 w 539633"/>
                    <a:gd name="connsiteY8" fmla="*/ 509824 h 538024"/>
                    <a:gd name="connsiteX9" fmla="*/ 429678 w 539633"/>
                    <a:gd name="connsiteY9" fmla="*/ 536541 h 538024"/>
                    <a:gd name="connsiteX10" fmla="*/ 135805 w 539633"/>
                    <a:gd name="connsiteY10" fmla="*/ 28942 h 538024"/>
                    <a:gd name="connsiteX11" fmla="*/ 117994 w 539633"/>
                    <a:gd name="connsiteY11" fmla="*/ 36363 h 538024"/>
                    <a:gd name="connsiteX12" fmla="*/ 33394 w 539633"/>
                    <a:gd name="connsiteY12" fmla="*/ 120963 h 538024"/>
                    <a:gd name="connsiteX13" fmla="*/ 33394 w 539633"/>
                    <a:gd name="connsiteY13" fmla="*/ 156583 h 538024"/>
                    <a:gd name="connsiteX14" fmla="*/ 361405 w 539633"/>
                    <a:gd name="connsiteY14" fmla="*/ 484593 h 538024"/>
                    <a:gd name="connsiteX15" fmla="*/ 481625 w 539633"/>
                    <a:gd name="connsiteY15" fmla="*/ 492014 h 538024"/>
                    <a:gd name="connsiteX16" fmla="*/ 509825 w 539633"/>
                    <a:gd name="connsiteY16" fmla="*/ 431161 h 538024"/>
                    <a:gd name="connsiteX17" fmla="*/ 484593 w 539633"/>
                    <a:gd name="connsiteY17" fmla="*/ 368825 h 538024"/>
                    <a:gd name="connsiteX18" fmla="*/ 152131 w 539633"/>
                    <a:gd name="connsiteY18" fmla="*/ 36363 h 538024"/>
                    <a:gd name="connsiteX19" fmla="*/ 134320 w 539633"/>
                    <a:gd name="connsiteY19" fmla="*/ 28942 h 5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9633" h="538024">
                      <a:moveTo>
                        <a:pt x="428194" y="538025"/>
                      </a:moveTo>
                      <a:cubicBezTo>
                        <a:pt x="397025" y="538025"/>
                        <a:pt x="367341" y="526151"/>
                        <a:pt x="343594" y="502403"/>
                      </a:cubicBezTo>
                      <a:lnTo>
                        <a:pt x="15584" y="174394"/>
                      </a:lnTo>
                      <a:cubicBezTo>
                        <a:pt x="-5195" y="153615"/>
                        <a:pt x="-5195" y="120963"/>
                        <a:pt x="15584" y="100184"/>
                      </a:cubicBezTo>
                      <a:lnTo>
                        <a:pt x="100184" y="15584"/>
                      </a:lnTo>
                      <a:cubicBezTo>
                        <a:pt x="120963" y="-5195"/>
                        <a:pt x="153616" y="-5195"/>
                        <a:pt x="174394" y="15584"/>
                      </a:cubicBezTo>
                      <a:lnTo>
                        <a:pt x="506857" y="348046"/>
                      </a:lnTo>
                      <a:cubicBezTo>
                        <a:pt x="529120" y="370309"/>
                        <a:pt x="540993" y="398509"/>
                        <a:pt x="539509" y="429678"/>
                      </a:cubicBezTo>
                      <a:cubicBezTo>
                        <a:pt x="539509" y="460846"/>
                        <a:pt x="526151" y="489046"/>
                        <a:pt x="502404" y="509824"/>
                      </a:cubicBezTo>
                      <a:cubicBezTo>
                        <a:pt x="481625" y="527635"/>
                        <a:pt x="456393" y="536541"/>
                        <a:pt x="429678" y="536541"/>
                      </a:cubicBezTo>
                      <a:close/>
                      <a:moveTo>
                        <a:pt x="135805" y="28942"/>
                      </a:moveTo>
                      <a:cubicBezTo>
                        <a:pt x="129868" y="28942"/>
                        <a:pt x="122447" y="31911"/>
                        <a:pt x="117994" y="36363"/>
                      </a:cubicBezTo>
                      <a:lnTo>
                        <a:pt x="33394" y="120963"/>
                      </a:lnTo>
                      <a:cubicBezTo>
                        <a:pt x="23005" y="131352"/>
                        <a:pt x="23005" y="147678"/>
                        <a:pt x="33394" y="156583"/>
                      </a:cubicBezTo>
                      <a:lnTo>
                        <a:pt x="361405" y="484593"/>
                      </a:lnTo>
                      <a:cubicBezTo>
                        <a:pt x="395541" y="518730"/>
                        <a:pt x="448972" y="521699"/>
                        <a:pt x="481625" y="492014"/>
                      </a:cubicBezTo>
                      <a:cubicBezTo>
                        <a:pt x="499435" y="475688"/>
                        <a:pt x="509825" y="454909"/>
                        <a:pt x="509825" y="431161"/>
                      </a:cubicBezTo>
                      <a:cubicBezTo>
                        <a:pt x="509825" y="407415"/>
                        <a:pt x="500919" y="385151"/>
                        <a:pt x="484593" y="368825"/>
                      </a:cubicBezTo>
                      <a:lnTo>
                        <a:pt x="152131" y="36363"/>
                      </a:lnTo>
                      <a:cubicBezTo>
                        <a:pt x="147678" y="31911"/>
                        <a:pt x="140257" y="28942"/>
                        <a:pt x="134320" y="28942"/>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DCEF9759-22AE-844D-39AA-8F776154B3B5}"/>
                    </a:ext>
                  </a:extLst>
                </p:cNvPr>
                <p:cNvSpPr/>
                <p:nvPr/>
              </p:nvSpPr>
              <p:spPr>
                <a:xfrm>
                  <a:off x="7272449" y="5494585"/>
                  <a:ext cx="479458" cy="478802"/>
                </a:xfrm>
                <a:custGeom>
                  <a:avLst/>
                  <a:gdLst>
                    <a:gd name="connsiteX0" fmla="*/ 402280 w 479458"/>
                    <a:gd name="connsiteY0" fmla="*/ 478803 h 478802"/>
                    <a:gd name="connsiteX1" fmla="*/ 402280 w 479458"/>
                    <a:gd name="connsiteY1" fmla="*/ 478803 h 478802"/>
                    <a:gd name="connsiteX2" fmla="*/ 393374 w 479458"/>
                    <a:gd name="connsiteY2" fmla="*/ 474349 h 478802"/>
                    <a:gd name="connsiteX3" fmla="*/ 194491 w 479458"/>
                    <a:gd name="connsiteY3" fmla="*/ 275466 h 478802"/>
                    <a:gd name="connsiteX4" fmla="*/ 163323 w 479458"/>
                    <a:gd name="connsiteY4" fmla="*/ 260624 h 478802"/>
                    <a:gd name="connsiteX5" fmla="*/ 129186 w 479458"/>
                    <a:gd name="connsiteY5" fmla="*/ 257656 h 478802"/>
                    <a:gd name="connsiteX6" fmla="*/ 81691 w 479458"/>
                    <a:gd name="connsiteY6" fmla="*/ 227971 h 478802"/>
                    <a:gd name="connsiteX7" fmla="*/ 1545 w 479458"/>
                    <a:gd name="connsiteY7" fmla="*/ 82519 h 478802"/>
                    <a:gd name="connsiteX8" fmla="*/ 4512 w 479458"/>
                    <a:gd name="connsiteY8" fmla="*/ 66193 h 478802"/>
                    <a:gd name="connsiteX9" fmla="*/ 66849 w 479458"/>
                    <a:gd name="connsiteY9" fmla="*/ 3857 h 478802"/>
                    <a:gd name="connsiteX10" fmla="*/ 83176 w 479458"/>
                    <a:gd name="connsiteY10" fmla="*/ 888 h 478802"/>
                    <a:gd name="connsiteX11" fmla="*/ 228628 w 479458"/>
                    <a:gd name="connsiteY11" fmla="*/ 81035 h 478802"/>
                    <a:gd name="connsiteX12" fmla="*/ 258312 w 479458"/>
                    <a:gd name="connsiteY12" fmla="*/ 127046 h 478802"/>
                    <a:gd name="connsiteX13" fmla="*/ 261281 w 479458"/>
                    <a:gd name="connsiteY13" fmla="*/ 161182 h 478802"/>
                    <a:gd name="connsiteX14" fmla="*/ 276123 w 479458"/>
                    <a:gd name="connsiteY14" fmla="*/ 192350 h 478802"/>
                    <a:gd name="connsiteX15" fmla="*/ 475006 w 479458"/>
                    <a:gd name="connsiteY15" fmla="*/ 391234 h 478802"/>
                    <a:gd name="connsiteX16" fmla="*/ 475006 w 479458"/>
                    <a:gd name="connsiteY16" fmla="*/ 410529 h 478802"/>
                    <a:gd name="connsiteX17" fmla="*/ 412669 w 479458"/>
                    <a:gd name="connsiteY17" fmla="*/ 472865 h 478802"/>
                    <a:gd name="connsiteX18" fmla="*/ 403764 w 479458"/>
                    <a:gd name="connsiteY18" fmla="*/ 477318 h 478802"/>
                    <a:gd name="connsiteX19" fmla="*/ 29744 w 479458"/>
                    <a:gd name="connsiteY19" fmla="*/ 78067 h 478802"/>
                    <a:gd name="connsiteX20" fmla="*/ 103954 w 479458"/>
                    <a:gd name="connsiteY20" fmla="*/ 214613 h 478802"/>
                    <a:gd name="connsiteX21" fmla="*/ 129186 w 479458"/>
                    <a:gd name="connsiteY21" fmla="*/ 230940 h 478802"/>
                    <a:gd name="connsiteX22" fmla="*/ 163323 w 479458"/>
                    <a:gd name="connsiteY22" fmla="*/ 233909 h 478802"/>
                    <a:gd name="connsiteX23" fmla="*/ 210817 w 479458"/>
                    <a:gd name="connsiteY23" fmla="*/ 256172 h 478802"/>
                    <a:gd name="connsiteX24" fmla="*/ 400795 w 479458"/>
                    <a:gd name="connsiteY24" fmla="*/ 446150 h 478802"/>
                    <a:gd name="connsiteX25" fmla="*/ 445322 w 479458"/>
                    <a:gd name="connsiteY25" fmla="*/ 401624 h 478802"/>
                    <a:gd name="connsiteX26" fmla="*/ 255343 w 479458"/>
                    <a:gd name="connsiteY26" fmla="*/ 211645 h 478802"/>
                    <a:gd name="connsiteX27" fmla="*/ 233080 w 479458"/>
                    <a:gd name="connsiteY27" fmla="*/ 164151 h 478802"/>
                    <a:gd name="connsiteX28" fmla="*/ 230112 w 479458"/>
                    <a:gd name="connsiteY28" fmla="*/ 130014 h 478802"/>
                    <a:gd name="connsiteX29" fmla="*/ 213786 w 479458"/>
                    <a:gd name="connsiteY29" fmla="*/ 104782 h 478802"/>
                    <a:gd name="connsiteX30" fmla="*/ 213786 w 479458"/>
                    <a:gd name="connsiteY30" fmla="*/ 104782 h 478802"/>
                    <a:gd name="connsiteX31" fmla="*/ 77239 w 479458"/>
                    <a:gd name="connsiteY31" fmla="*/ 30572 h 478802"/>
                    <a:gd name="connsiteX32" fmla="*/ 28260 w 479458"/>
                    <a:gd name="connsiteY32" fmla="*/ 79551 h 47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9458" h="478802">
                      <a:moveTo>
                        <a:pt x="402280" y="478803"/>
                      </a:moveTo>
                      <a:lnTo>
                        <a:pt x="402280" y="478803"/>
                      </a:lnTo>
                      <a:cubicBezTo>
                        <a:pt x="399312" y="478803"/>
                        <a:pt x="394859" y="478803"/>
                        <a:pt x="393374" y="474349"/>
                      </a:cubicBezTo>
                      <a:lnTo>
                        <a:pt x="194491" y="275466"/>
                      </a:lnTo>
                      <a:cubicBezTo>
                        <a:pt x="185586" y="266560"/>
                        <a:pt x="175196" y="262108"/>
                        <a:pt x="163323" y="260624"/>
                      </a:cubicBezTo>
                      <a:lnTo>
                        <a:pt x="129186" y="257656"/>
                      </a:lnTo>
                      <a:cubicBezTo>
                        <a:pt x="109891" y="256172"/>
                        <a:pt x="92081" y="244297"/>
                        <a:pt x="81691" y="227971"/>
                      </a:cubicBezTo>
                      <a:lnTo>
                        <a:pt x="1545" y="82519"/>
                      </a:lnTo>
                      <a:cubicBezTo>
                        <a:pt x="-1424" y="76582"/>
                        <a:pt x="60" y="70646"/>
                        <a:pt x="4512" y="66193"/>
                      </a:cubicBezTo>
                      <a:lnTo>
                        <a:pt x="66849" y="3857"/>
                      </a:lnTo>
                      <a:cubicBezTo>
                        <a:pt x="71302" y="-597"/>
                        <a:pt x="77239" y="-597"/>
                        <a:pt x="83176" y="888"/>
                      </a:cubicBezTo>
                      <a:lnTo>
                        <a:pt x="228628" y="81035"/>
                      </a:lnTo>
                      <a:cubicBezTo>
                        <a:pt x="246439" y="89940"/>
                        <a:pt x="256827" y="107751"/>
                        <a:pt x="258312" y="127046"/>
                      </a:cubicBezTo>
                      <a:lnTo>
                        <a:pt x="261281" y="161182"/>
                      </a:lnTo>
                      <a:cubicBezTo>
                        <a:pt x="261281" y="173056"/>
                        <a:pt x="267217" y="183445"/>
                        <a:pt x="276123" y="192350"/>
                      </a:cubicBezTo>
                      <a:lnTo>
                        <a:pt x="475006" y="391234"/>
                      </a:lnTo>
                      <a:cubicBezTo>
                        <a:pt x="480943" y="397171"/>
                        <a:pt x="480943" y="404592"/>
                        <a:pt x="475006" y="410529"/>
                      </a:cubicBezTo>
                      <a:lnTo>
                        <a:pt x="412669" y="472865"/>
                      </a:lnTo>
                      <a:cubicBezTo>
                        <a:pt x="409701" y="475834"/>
                        <a:pt x="406733" y="477318"/>
                        <a:pt x="403764" y="477318"/>
                      </a:cubicBezTo>
                      <a:close/>
                      <a:moveTo>
                        <a:pt x="29744" y="78067"/>
                      </a:moveTo>
                      <a:lnTo>
                        <a:pt x="103954" y="214613"/>
                      </a:lnTo>
                      <a:cubicBezTo>
                        <a:pt x="108407" y="223519"/>
                        <a:pt x="118796" y="229455"/>
                        <a:pt x="129186" y="230940"/>
                      </a:cubicBezTo>
                      <a:lnTo>
                        <a:pt x="163323" y="233909"/>
                      </a:lnTo>
                      <a:cubicBezTo>
                        <a:pt x="181133" y="233909"/>
                        <a:pt x="198944" y="242813"/>
                        <a:pt x="210817" y="256172"/>
                      </a:cubicBezTo>
                      <a:lnTo>
                        <a:pt x="400795" y="446150"/>
                      </a:lnTo>
                      <a:lnTo>
                        <a:pt x="445322" y="401624"/>
                      </a:lnTo>
                      <a:lnTo>
                        <a:pt x="255343" y="211645"/>
                      </a:lnTo>
                      <a:cubicBezTo>
                        <a:pt x="241985" y="198287"/>
                        <a:pt x="234564" y="181961"/>
                        <a:pt x="233080" y="164151"/>
                      </a:cubicBezTo>
                      <a:lnTo>
                        <a:pt x="230112" y="130014"/>
                      </a:lnTo>
                      <a:cubicBezTo>
                        <a:pt x="230112" y="119625"/>
                        <a:pt x="222691" y="109235"/>
                        <a:pt x="213786" y="104782"/>
                      </a:cubicBezTo>
                      <a:lnTo>
                        <a:pt x="213786" y="104782"/>
                      </a:lnTo>
                      <a:lnTo>
                        <a:pt x="77239" y="30572"/>
                      </a:lnTo>
                      <a:lnTo>
                        <a:pt x="28260" y="79551"/>
                      </a:lnTo>
                      <a:close/>
                    </a:path>
                  </a:pathLst>
                </a:custGeom>
                <a:solidFill>
                  <a:srgbClr val="000000"/>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F7E12D24-16BC-7A1A-C1D3-784325898473}"/>
                  </a:ext>
                </a:extLst>
              </p:cNvPr>
              <p:cNvSpPr/>
              <p:nvPr/>
            </p:nvSpPr>
            <p:spPr>
              <a:xfrm>
                <a:off x="7748939" y="5968935"/>
                <a:ext cx="332462" cy="332626"/>
              </a:xfrm>
              <a:custGeom>
                <a:avLst/>
                <a:gdLst>
                  <a:gd name="connsiteX0" fmla="*/ 317620 w 332462"/>
                  <a:gd name="connsiteY0" fmla="*/ 332462 h 332626"/>
                  <a:gd name="connsiteX1" fmla="*/ 308715 w 332462"/>
                  <a:gd name="connsiteY1" fmla="*/ 328010 h 332626"/>
                  <a:gd name="connsiteX2" fmla="*/ 4453 w 332462"/>
                  <a:gd name="connsiteY2" fmla="*/ 23747 h 332626"/>
                  <a:gd name="connsiteX3" fmla="*/ 4453 w 332462"/>
                  <a:gd name="connsiteY3" fmla="*/ 4453 h 332626"/>
                  <a:gd name="connsiteX4" fmla="*/ 23747 w 332462"/>
                  <a:gd name="connsiteY4" fmla="*/ 4453 h 332626"/>
                  <a:gd name="connsiteX5" fmla="*/ 328010 w 332462"/>
                  <a:gd name="connsiteY5" fmla="*/ 308715 h 332626"/>
                  <a:gd name="connsiteX6" fmla="*/ 328010 w 332462"/>
                  <a:gd name="connsiteY6" fmla="*/ 328010 h 332626"/>
                  <a:gd name="connsiteX7" fmla="*/ 319105 w 332462"/>
                  <a:gd name="connsiteY7" fmla="*/ 332462 h 33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462" h="332626">
                    <a:moveTo>
                      <a:pt x="317620" y="332462"/>
                    </a:moveTo>
                    <a:cubicBezTo>
                      <a:pt x="314651" y="332462"/>
                      <a:pt x="310199" y="332462"/>
                      <a:pt x="308715" y="328010"/>
                    </a:cubicBezTo>
                    <a:lnTo>
                      <a:pt x="4453" y="23747"/>
                    </a:lnTo>
                    <a:cubicBezTo>
                      <a:pt x="-1484" y="17810"/>
                      <a:pt x="-1484" y="10389"/>
                      <a:pt x="4453" y="4453"/>
                    </a:cubicBezTo>
                    <a:cubicBezTo>
                      <a:pt x="10389" y="-1484"/>
                      <a:pt x="17810" y="-1484"/>
                      <a:pt x="23747" y="4453"/>
                    </a:cubicBezTo>
                    <a:lnTo>
                      <a:pt x="328010" y="308715"/>
                    </a:lnTo>
                    <a:cubicBezTo>
                      <a:pt x="333947" y="314651"/>
                      <a:pt x="333947" y="322072"/>
                      <a:pt x="328010" y="328010"/>
                    </a:cubicBezTo>
                    <a:cubicBezTo>
                      <a:pt x="322072" y="333946"/>
                      <a:pt x="322072" y="332462"/>
                      <a:pt x="319105" y="332462"/>
                    </a:cubicBezTo>
                    <a:close/>
                  </a:path>
                </a:pathLst>
              </a:custGeom>
              <a:solidFill>
                <a:srgbClr val="000000"/>
              </a:solidFill>
              <a:ln w="1484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839326"/>
            <a:ext cx="3785452"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Opracowanie </a:t>
            </a:r>
            <a:r>
              <a:rPr lang="en-US" sz="2200" dirty="0" err="1" smtClean="0">
                <a:solidFill>
                  <a:srgbClr val="EF3E23"/>
                </a:solidFill>
              </a:rPr>
              <a:t>przyspieszonych</a:t>
            </a:r>
            <a:r>
              <a:rPr lang="en-US" sz="2200" dirty="0" smtClean="0">
                <a:solidFill>
                  <a:srgbClr val="EF3E23"/>
                </a:solidFill>
              </a:rPr>
              <a:t> </a:t>
            </a:r>
            <a:r>
              <a:rPr lang="pl-PL" sz="2200" dirty="0" smtClean="0">
                <a:solidFill>
                  <a:srgbClr val="EF3E23"/>
                </a:solidFill>
              </a:rPr>
              <a:t>program</a:t>
            </a:r>
            <a:r>
              <a:rPr lang="en-US" sz="2200" dirty="0" err="1" smtClean="0">
                <a:solidFill>
                  <a:srgbClr val="EF3E23"/>
                </a:solidFill>
              </a:rPr>
              <a:t>ów</a:t>
            </a:r>
            <a:r>
              <a:rPr lang="pl-PL" sz="2200" dirty="0" smtClean="0">
                <a:solidFill>
                  <a:srgbClr val="EF3E23"/>
                </a:solidFill>
              </a:rPr>
              <a:t> </a:t>
            </a:r>
            <a:r>
              <a:rPr lang="pl-PL" sz="2200" dirty="0" err="1" smtClean="0">
                <a:solidFill>
                  <a:srgbClr val="EF3E23"/>
                </a:solidFill>
              </a:rPr>
              <a:t>szkoleniow</a:t>
            </a:r>
            <a:r>
              <a:rPr lang="en-US" sz="2200" dirty="0" err="1" smtClean="0">
                <a:solidFill>
                  <a:srgbClr val="EF3E23"/>
                </a:solidFill>
              </a:rPr>
              <a:t>ych</a:t>
            </a:r>
            <a:r>
              <a:rPr lang="pl-PL" sz="2200" dirty="0" smtClean="0">
                <a:solidFill>
                  <a:srgbClr val="EF3E23"/>
                </a:solidFill>
              </a:rPr>
              <a:t> </a:t>
            </a:r>
            <a:r>
              <a:rPr lang="pl-PL" sz="2200" dirty="0">
                <a:solidFill>
                  <a:srgbClr val="EF3E23"/>
                </a:solidFill>
              </a:rPr>
              <a:t>dla uchodźców z wcześniejszym doświadczeniem budowlanym</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657961" cy="52969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400" dirty="0">
                <a:latin typeface="Calibri"/>
                <a:ea typeface="Open Sans"/>
                <a:cs typeface="Calibri"/>
              </a:rPr>
              <a:t>Zidentyfikuj migrantów i uchodźców z wcześniejszym doświadczeniem budowlanym poprzez szczegółowe wywiady i dokumentację </a:t>
            </a:r>
            <a:r>
              <a:rPr lang="en-US" sz="1400" dirty="0" smtClean="0">
                <a:latin typeface="Calibri"/>
                <a:ea typeface="Open Sans"/>
                <a:cs typeface="Calibri"/>
              </a:rPr>
              <a:t>z </a:t>
            </a:r>
            <a:r>
              <a:rPr lang="pl-PL" sz="1400" dirty="0" smtClean="0">
                <a:latin typeface="Calibri"/>
                <a:ea typeface="Open Sans"/>
                <a:cs typeface="Calibri"/>
              </a:rPr>
              <a:t>wcześniejszych </a:t>
            </a:r>
            <a:r>
              <a:rPr lang="pl-PL" sz="1400" dirty="0">
                <a:latin typeface="Calibri"/>
                <a:ea typeface="Open Sans"/>
                <a:cs typeface="Calibri"/>
              </a:rPr>
              <a:t>prac. 
Twórz intensywne, </a:t>
            </a:r>
            <a:r>
              <a:rPr lang="pl-PL" sz="1400" dirty="0" err="1" smtClean="0">
                <a:latin typeface="Calibri"/>
                <a:ea typeface="Open Sans"/>
                <a:cs typeface="Calibri"/>
              </a:rPr>
              <a:t>krótk</a:t>
            </a:r>
            <a:r>
              <a:rPr lang="en-US" sz="1400" dirty="0" err="1" smtClean="0">
                <a:latin typeface="Calibri"/>
                <a:ea typeface="Open Sans"/>
                <a:cs typeface="Calibri"/>
              </a:rPr>
              <a:t>ie</a:t>
            </a:r>
            <a:r>
              <a:rPr lang="pl-PL" sz="1400" dirty="0" smtClean="0">
                <a:latin typeface="Calibri"/>
                <a:ea typeface="Open Sans"/>
                <a:cs typeface="Calibri"/>
              </a:rPr>
              <a:t> </a:t>
            </a:r>
            <a:r>
              <a:rPr lang="pl-PL" sz="1400" dirty="0">
                <a:latin typeface="Calibri"/>
                <a:ea typeface="Open Sans"/>
                <a:cs typeface="Calibri"/>
              </a:rPr>
              <a:t>moduły szkoleniowe (30–50 godzin) oparte na </a:t>
            </a:r>
            <a:r>
              <a:rPr lang="pl-PL" sz="1400" dirty="0" err="1">
                <a:latin typeface="Calibri"/>
                <a:ea typeface="Open Sans"/>
                <a:cs typeface="Calibri"/>
              </a:rPr>
              <a:t>mikrokwalifikacjach</a:t>
            </a:r>
            <a:r>
              <a:rPr lang="pl-PL" sz="1400" dirty="0">
                <a:latin typeface="Calibri"/>
                <a:ea typeface="Open Sans"/>
                <a:cs typeface="Calibri"/>
              </a:rPr>
              <a:t>, aby zapoznać </a:t>
            </a:r>
            <a:r>
              <a:rPr lang="en-US" sz="1400" dirty="0" err="1" smtClean="0">
                <a:latin typeface="Calibri"/>
                <a:ea typeface="Open Sans"/>
                <a:cs typeface="Calibri"/>
              </a:rPr>
              <a:t>migrantów</a:t>
            </a:r>
            <a:r>
              <a:rPr lang="en-US" sz="1400" dirty="0" smtClean="0">
                <a:latin typeface="Calibri"/>
                <a:ea typeface="Open Sans"/>
                <a:cs typeface="Calibri"/>
              </a:rPr>
              <a:t> I </a:t>
            </a:r>
            <a:r>
              <a:rPr lang="en-US" sz="1400" dirty="0" err="1" smtClean="0">
                <a:latin typeface="Calibri"/>
                <a:ea typeface="Open Sans"/>
                <a:cs typeface="Calibri"/>
              </a:rPr>
              <a:t>uchodźców</a:t>
            </a:r>
            <a:r>
              <a:rPr lang="pl-PL" sz="1400" dirty="0" smtClean="0">
                <a:latin typeface="Calibri"/>
                <a:ea typeface="Open Sans"/>
                <a:cs typeface="Calibri"/>
              </a:rPr>
              <a:t> </a:t>
            </a:r>
            <a:r>
              <a:rPr lang="pl-PL" sz="1400" dirty="0">
                <a:latin typeface="Calibri"/>
                <a:ea typeface="Open Sans"/>
                <a:cs typeface="Calibri"/>
              </a:rPr>
              <a:t>z lokalnymi przepisami budowlanymi i praktykami w miejscu pracy. 
Połącz uchodźców z doświadczonymi mentorami w celu przeszkolenia w miejscu pracy, aby </a:t>
            </a:r>
            <a:r>
              <a:rPr lang="en-US" sz="1400" dirty="0" err="1" smtClean="0">
                <a:latin typeface="Calibri"/>
                <a:ea typeface="Open Sans"/>
                <a:cs typeface="Calibri"/>
              </a:rPr>
              <a:t>przyspieszyć</a:t>
            </a:r>
            <a:r>
              <a:rPr lang="en-US" sz="1400" dirty="0" smtClean="0">
                <a:latin typeface="Calibri"/>
                <a:ea typeface="Open Sans"/>
                <a:cs typeface="Calibri"/>
              </a:rPr>
              <a:t> </a:t>
            </a:r>
            <a:r>
              <a:rPr lang="en-US" sz="1400" dirty="0" err="1" smtClean="0">
                <a:latin typeface="Calibri"/>
                <a:ea typeface="Open Sans"/>
                <a:cs typeface="Calibri"/>
              </a:rPr>
              <a:t>proces</a:t>
            </a:r>
            <a:r>
              <a:rPr lang="en-US" sz="1400" dirty="0" smtClean="0">
                <a:latin typeface="Calibri"/>
                <a:ea typeface="Open Sans"/>
                <a:cs typeface="Calibri"/>
              </a:rPr>
              <a:t> </a:t>
            </a:r>
            <a:r>
              <a:rPr lang="en-US" sz="1400" dirty="0" err="1" smtClean="0">
                <a:latin typeface="Calibri"/>
                <a:ea typeface="Open Sans"/>
                <a:cs typeface="Calibri"/>
              </a:rPr>
              <a:t>ich</a:t>
            </a:r>
            <a:r>
              <a:rPr lang="en-US" sz="1400" dirty="0" smtClean="0">
                <a:latin typeface="Calibri"/>
                <a:ea typeface="Open Sans"/>
                <a:cs typeface="Calibri"/>
              </a:rPr>
              <a:t> </a:t>
            </a:r>
            <a:r>
              <a:rPr lang="pl-PL" sz="1400" dirty="0" err="1" smtClean="0">
                <a:latin typeface="Calibri"/>
                <a:ea typeface="Open Sans"/>
                <a:cs typeface="Calibri"/>
              </a:rPr>
              <a:t>adaptacj</a:t>
            </a:r>
            <a:r>
              <a:rPr lang="en-US" sz="1400" dirty="0" err="1" smtClean="0">
                <a:latin typeface="Calibri"/>
                <a:ea typeface="Open Sans"/>
                <a:cs typeface="Calibri"/>
              </a:rPr>
              <a:t>i</a:t>
            </a:r>
            <a:r>
              <a:rPr lang="en-US" sz="1400" dirty="0" smtClean="0">
                <a:latin typeface="Calibri"/>
                <a:ea typeface="Open Sans"/>
                <a:cs typeface="Calibri"/>
              </a:rPr>
              <a:t> </a:t>
            </a:r>
            <a:r>
              <a:rPr lang="en-US" sz="1400" dirty="0" err="1" smtClean="0">
                <a:latin typeface="Calibri"/>
                <a:ea typeface="Open Sans"/>
                <a:cs typeface="Calibri"/>
              </a:rPr>
              <a:t>na</a:t>
            </a:r>
            <a:r>
              <a:rPr lang="en-US" sz="1400" dirty="0" smtClean="0">
                <a:latin typeface="Calibri"/>
                <a:ea typeface="Open Sans"/>
                <a:cs typeface="Calibri"/>
              </a:rPr>
              <a:t> </a:t>
            </a:r>
            <a:r>
              <a:rPr lang="en-US" sz="1400" dirty="0" err="1" smtClean="0">
                <a:latin typeface="Calibri"/>
                <a:ea typeface="Open Sans"/>
                <a:cs typeface="Calibri"/>
              </a:rPr>
              <a:t>budowie</a:t>
            </a:r>
            <a:r>
              <a:rPr lang="en-US" sz="1400" dirty="0">
                <a:latin typeface="Calibri"/>
                <a:ea typeface="Open Sans"/>
                <a:cs typeface="Calibri"/>
              </a:rPr>
              <a:t>.</a:t>
            </a:r>
            <a:r>
              <a:rPr lang="pl-PL" sz="1400" dirty="0">
                <a:latin typeface="Calibri"/>
                <a:ea typeface="Open Sans"/>
                <a:cs typeface="Calibri"/>
              </a:rPr>
              <a:t>
Współpracuj z centrami kształcenia i szkolenia zawodowego, inicjatywami społecznymi i innymi pracodawcami, aby </a:t>
            </a:r>
            <a:r>
              <a:rPr lang="pl-PL" sz="1400" dirty="0" smtClean="0">
                <a:latin typeface="Calibri"/>
                <a:ea typeface="Open Sans"/>
                <a:cs typeface="Calibri"/>
              </a:rPr>
              <a:t>zintegrować przyspieszone </a:t>
            </a:r>
            <a:r>
              <a:rPr lang="pl-PL" sz="1400" dirty="0">
                <a:latin typeface="Calibri"/>
                <a:ea typeface="Open Sans"/>
                <a:cs typeface="Calibri"/>
              </a:rPr>
              <a:t>programy z procesami zatrudniania i wdrażania, zapewniając </a:t>
            </a:r>
            <a:r>
              <a:rPr lang="en-US" sz="1400" dirty="0" err="1" smtClean="0">
                <a:latin typeface="Calibri"/>
                <a:ea typeface="Open Sans"/>
                <a:cs typeface="Calibri"/>
              </a:rPr>
              <a:t>szybką</a:t>
            </a:r>
            <a:r>
              <a:rPr lang="en-US" sz="1400" dirty="0" smtClean="0">
                <a:latin typeface="Calibri"/>
                <a:ea typeface="Open Sans"/>
                <a:cs typeface="Calibri"/>
              </a:rPr>
              <a:t> </a:t>
            </a:r>
            <a:r>
              <a:rPr lang="en-US" sz="1400" dirty="0" err="1" smtClean="0">
                <a:latin typeface="Calibri"/>
                <a:ea typeface="Open Sans"/>
                <a:cs typeface="Calibri"/>
              </a:rPr>
              <a:t>ścieżkę</a:t>
            </a:r>
            <a:r>
              <a:rPr lang="en-US" sz="1400" dirty="0" smtClean="0">
                <a:latin typeface="Calibri"/>
                <a:ea typeface="Open Sans"/>
                <a:cs typeface="Calibri"/>
              </a:rPr>
              <a:t> do </a:t>
            </a:r>
            <a:r>
              <a:rPr lang="pl-PL" sz="1400" dirty="0" smtClean="0">
                <a:latin typeface="Calibri"/>
                <a:ea typeface="Open Sans"/>
                <a:cs typeface="Calibri"/>
              </a:rPr>
              <a:t>zatrudnienia</a:t>
            </a:r>
            <a:r>
              <a:rPr lang="en-US" sz="1400" dirty="0" smtClean="0">
                <a:latin typeface="Calibri"/>
                <a:ea typeface="Open Sans"/>
                <a:cs typeface="Calibri"/>
              </a:rPr>
              <a:t> </a:t>
            </a:r>
            <a:r>
              <a:rPr lang="en-US" sz="1400" dirty="0" err="1" smtClean="0">
                <a:latin typeface="Calibri"/>
                <a:ea typeface="Open Sans"/>
                <a:cs typeface="Calibri"/>
              </a:rPr>
              <a:t>uchodźców</a:t>
            </a:r>
            <a:r>
              <a:rPr lang="en-US" sz="1400" dirty="0" smtClean="0">
                <a:latin typeface="Calibri"/>
                <a:ea typeface="Open Sans"/>
                <a:cs typeface="Calibri"/>
              </a:rPr>
              <a:t> </a:t>
            </a:r>
            <a:r>
              <a:rPr lang="en-US" sz="1400" dirty="0" err="1" smtClean="0">
                <a:latin typeface="Calibri"/>
                <a:ea typeface="Open Sans"/>
                <a:cs typeface="Calibri"/>
              </a:rPr>
              <a:t>i</a:t>
            </a:r>
            <a:r>
              <a:rPr lang="en-US" sz="1400" dirty="0" smtClean="0">
                <a:latin typeface="Calibri"/>
                <a:ea typeface="Open Sans"/>
                <a:cs typeface="Calibri"/>
              </a:rPr>
              <a:t> </a:t>
            </a:r>
            <a:r>
              <a:rPr lang="en-US" sz="1400" dirty="0" err="1" smtClean="0">
                <a:latin typeface="Calibri"/>
                <a:ea typeface="Open Sans"/>
                <a:cs typeface="Calibri"/>
              </a:rPr>
              <a:t>migrantów</a:t>
            </a:r>
            <a:r>
              <a:rPr lang="en-US" sz="1400" dirty="0" smtClean="0">
                <a:latin typeface="Calibri"/>
                <a:ea typeface="Open Sans"/>
                <a:cs typeface="Calibri"/>
              </a:rPr>
              <a:t>.</a:t>
            </a:r>
            <a:endParaRPr lang="en-GB" sz="140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101" name="Group 100">
            <a:extLst>
              <a:ext uri="{FF2B5EF4-FFF2-40B4-BE49-F238E27FC236}">
                <a16:creationId xmlns:a16="http://schemas.microsoft.com/office/drawing/2014/main" id="{B5B5F00B-9588-FB46-DE6C-874CD4B8F809}"/>
              </a:ext>
            </a:extLst>
          </p:cNvPr>
          <p:cNvGrpSpPr/>
          <p:nvPr/>
        </p:nvGrpSpPr>
        <p:grpSpPr>
          <a:xfrm>
            <a:off x="5599230" y="6691468"/>
            <a:ext cx="1190333" cy="840060"/>
            <a:chOff x="6221691" y="4043920"/>
            <a:chExt cx="1190333" cy="840060"/>
          </a:xfrm>
        </p:grpSpPr>
        <p:sp>
          <p:nvSpPr>
            <p:cNvPr id="102" name="Freeform 101">
              <a:extLst>
                <a:ext uri="{FF2B5EF4-FFF2-40B4-BE49-F238E27FC236}">
                  <a16:creationId xmlns:a16="http://schemas.microsoft.com/office/drawing/2014/main" id="{2FCD062A-175F-D5F7-10FB-2F1736E0E200}"/>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103" name="Graphic 311">
              <a:extLst>
                <a:ext uri="{FF2B5EF4-FFF2-40B4-BE49-F238E27FC236}">
                  <a16:creationId xmlns:a16="http://schemas.microsoft.com/office/drawing/2014/main" id="{5626ADFA-02CB-944D-9DFA-ABE2A1CC7439}"/>
                </a:ext>
              </a:extLst>
            </p:cNvPr>
            <p:cNvGrpSpPr/>
            <p:nvPr/>
          </p:nvGrpSpPr>
          <p:grpSpPr>
            <a:xfrm>
              <a:off x="6221691" y="4043920"/>
              <a:ext cx="1190333" cy="840060"/>
              <a:chOff x="6221691" y="4043920"/>
              <a:chExt cx="1190333" cy="840060"/>
            </a:xfrm>
            <a:solidFill>
              <a:srgbClr val="000000"/>
            </a:solidFill>
          </p:grpSpPr>
          <p:grpSp>
            <p:nvGrpSpPr>
              <p:cNvPr id="104" name="Graphic 311">
                <a:extLst>
                  <a:ext uri="{FF2B5EF4-FFF2-40B4-BE49-F238E27FC236}">
                    <a16:creationId xmlns:a16="http://schemas.microsoft.com/office/drawing/2014/main" id="{13333FE7-D2DA-C365-2E8F-3A520A1ACE25}"/>
                  </a:ext>
                </a:extLst>
              </p:cNvPr>
              <p:cNvGrpSpPr/>
              <p:nvPr/>
            </p:nvGrpSpPr>
            <p:grpSpPr>
              <a:xfrm>
                <a:off x="6582353" y="4160430"/>
                <a:ext cx="467524" cy="532087"/>
                <a:chOff x="6582353" y="4160430"/>
                <a:chExt cx="467524" cy="532087"/>
              </a:xfrm>
              <a:solidFill>
                <a:srgbClr val="000000"/>
              </a:solidFill>
            </p:grpSpPr>
            <p:sp>
              <p:nvSpPr>
                <p:cNvPr id="110" name="Freeform 109">
                  <a:extLst>
                    <a:ext uri="{FF2B5EF4-FFF2-40B4-BE49-F238E27FC236}">
                      <a16:creationId xmlns:a16="http://schemas.microsoft.com/office/drawing/2014/main" id="{7EADB4B5-A0CF-600C-00BC-C3C918030309}"/>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BBABA89-1CFF-A924-4C00-401B8554C9DD}"/>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A8034816-E10D-8121-7890-F848BC47293F}"/>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105" name="Graphic 311">
                <a:extLst>
                  <a:ext uri="{FF2B5EF4-FFF2-40B4-BE49-F238E27FC236}">
                    <a16:creationId xmlns:a16="http://schemas.microsoft.com/office/drawing/2014/main" id="{746AFAED-B07E-7F77-E6E1-259E48829D74}"/>
                  </a:ext>
                </a:extLst>
              </p:cNvPr>
              <p:cNvGrpSpPr/>
              <p:nvPr/>
            </p:nvGrpSpPr>
            <p:grpSpPr>
              <a:xfrm>
                <a:off x="6221691" y="4043920"/>
                <a:ext cx="1190333" cy="840060"/>
                <a:chOff x="6221691" y="4043920"/>
                <a:chExt cx="1190333" cy="840060"/>
              </a:xfrm>
              <a:solidFill>
                <a:srgbClr val="000000"/>
              </a:solidFill>
            </p:grpSpPr>
            <p:grpSp>
              <p:nvGrpSpPr>
                <p:cNvPr id="106" name="Graphic 311">
                  <a:extLst>
                    <a:ext uri="{FF2B5EF4-FFF2-40B4-BE49-F238E27FC236}">
                      <a16:creationId xmlns:a16="http://schemas.microsoft.com/office/drawing/2014/main" id="{5FBB2950-D579-E3D2-BC3B-B0BF6F5C2EE8}"/>
                    </a:ext>
                  </a:extLst>
                </p:cNvPr>
                <p:cNvGrpSpPr/>
                <p:nvPr/>
              </p:nvGrpSpPr>
              <p:grpSpPr>
                <a:xfrm>
                  <a:off x="6221691" y="4043920"/>
                  <a:ext cx="1190333" cy="840060"/>
                  <a:chOff x="6221691" y="4043920"/>
                  <a:chExt cx="1190333" cy="840060"/>
                </a:xfrm>
                <a:solidFill>
                  <a:srgbClr val="000000"/>
                </a:solidFill>
              </p:grpSpPr>
              <p:sp>
                <p:nvSpPr>
                  <p:cNvPr id="108" name="Freeform 107">
                    <a:extLst>
                      <a:ext uri="{FF2B5EF4-FFF2-40B4-BE49-F238E27FC236}">
                        <a16:creationId xmlns:a16="http://schemas.microsoft.com/office/drawing/2014/main" id="{3FCCE10F-E704-7EAA-3FF9-FD3B220C8F44}"/>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FAF84E0-9E4E-7413-0471-BAD5EB3CCD08}"/>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107" name="Freeform 106">
                  <a:extLst>
                    <a:ext uri="{FF2B5EF4-FFF2-40B4-BE49-F238E27FC236}">
                      <a16:creationId xmlns:a16="http://schemas.microsoft.com/office/drawing/2014/main" id="{B34B2A2B-319D-3F2C-A442-ED59102EAF4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273515" cy="502872"/>
          </a:xfrm>
        </p:spPr>
        <p:txBody>
          <a:bodyPr vert="horz" lIns="91440" tIns="45720" rIns="91440" bIns="45720" rtlCol="0" anchor="t">
            <a:noAutofit/>
          </a:bodyPr>
          <a:lstStyle/>
          <a:p>
            <a:pPr>
              <a:lnSpc>
                <a:spcPts val="2340"/>
              </a:lnSpc>
              <a:spcBef>
                <a:spcPts val="0"/>
              </a:spcBef>
            </a:pPr>
            <a:r>
              <a:rPr lang="en-GB" sz="2200" dirty="0" err="1" smtClean="0">
                <a:solidFill>
                  <a:srgbClr val="EF3E23"/>
                </a:solidFill>
                <a:latin typeface="Calibri"/>
                <a:ea typeface="Open Sans"/>
                <a:cs typeface="Calibri"/>
              </a:rPr>
              <a:t>Organizacje</a:t>
            </a:r>
            <a:r>
              <a:rPr lang="en-GB" sz="2200" dirty="0" smtClean="0">
                <a:solidFill>
                  <a:srgbClr val="EF3E23"/>
                </a:solidFill>
                <a:latin typeface="Calibri"/>
                <a:ea typeface="Open Sans"/>
                <a:cs typeface="Calibri"/>
              </a:rPr>
              <a:t> </a:t>
            </a:r>
            <a:r>
              <a:rPr lang="en-GB" sz="2200" dirty="0" err="1" smtClean="0">
                <a:solidFill>
                  <a:srgbClr val="EF3E23"/>
                </a:solidFill>
                <a:latin typeface="Calibri"/>
                <a:ea typeface="Open Sans"/>
                <a:cs typeface="Calibri"/>
              </a:rPr>
              <a:t>szkoleniowe</a:t>
            </a:r>
            <a:r>
              <a:rPr lang="en-GB" sz="2200" dirty="0" smtClean="0">
                <a:solidFill>
                  <a:srgbClr val="EF3E23"/>
                </a:solidFill>
                <a:latin typeface="Calibri"/>
                <a:ea typeface="Open Sans"/>
                <a:cs typeface="Calibri"/>
              </a:rPr>
              <a:t> w </a:t>
            </a:r>
            <a:r>
              <a:rPr lang="en-GB" sz="2200" dirty="0" err="1" smtClean="0">
                <a:solidFill>
                  <a:srgbClr val="EF3E23"/>
                </a:solidFill>
                <a:latin typeface="Calibri"/>
                <a:ea typeface="Open Sans"/>
                <a:cs typeface="Calibri"/>
              </a:rPr>
              <a:t>budownictwie</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04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50143" y="933915"/>
            <a:ext cx="5938496"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pl-PL" b="1" dirty="0">
                <a:latin typeface="Calibri"/>
                <a:ea typeface="Calibri"/>
                <a:cs typeface="Calibri"/>
              </a:rPr>
              <a:t>SGS </a:t>
            </a:r>
            <a:r>
              <a:rPr lang="pl-PL" b="1" dirty="0" err="1">
                <a:latin typeface="Calibri"/>
                <a:ea typeface="Calibri"/>
                <a:cs typeface="Calibri"/>
              </a:rPr>
              <a:t>Academy</a:t>
            </a:r>
            <a:r>
              <a:rPr lang="pl-PL" b="1" dirty="0">
                <a:latin typeface="Calibri"/>
                <a:ea typeface="Calibri"/>
                <a:cs typeface="Calibri"/>
              </a:rPr>
              <a:t> w Danii </a:t>
            </a:r>
            <a:r>
              <a:rPr lang="pl-PL" dirty="0">
                <a:latin typeface="Calibri"/>
                <a:ea typeface="Calibri"/>
                <a:cs typeface="Calibri"/>
              </a:rPr>
              <a:t>oferuje szkolenia branżowe oparte na potrzebach branży w czasie rzeczywistym.</a:t>
            </a:r>
            <a:r>
              <a:rPr lang="en-GB" dirty="0">
                <a:latin typeface="Calibri"/>
                <a:ea typeface="Calibri"/>
                <a:cs typeface="Calibri"/>
              </a:rPr>
              <a:t> </a:t>
            </a:r>
          </a:p>
          <a:p>
            <a:r>
              <a:rPr lang="en-GB" dirty="0">
                <a:latin typeface="Calibri"/>
                <a:ea typeface="Calibri"/>
                <a:cs typeface="Calibri"/>
                <a:hlinkClick r:id="rId2"/>
              </a:rPr>
              <a:t>https://www.sgs.com/en-dk/our-services/training</a:t>
            </a:r>
            <a:endParaRPr lang="en-GB" dirty="0">
              <a:latin typeface="Calibri"/>
              <a:ea typeface="Calibri"/>
              <a:cs typeface="Calibri"/>
            </a:endParaRPr>
          </a:p>
          <a:p>
            <a:r>
              <a:rPr lang="en-GB" dirty="0">
                <a:latin typeface="Calibri"/>
                <a:ea typeface="Calibri"/>
                <a:cs typeface="Calibri"/>
              </a:rPr>
              <a:t> </a:t>
            </a:r>
            <a:endParaRPr lang="en-GB" dirty="0">
              <a:ea typeface="Calibri"/>
            </a:endParaRPr>
          </a:p>
          <a:p>
            <a:r>
              <a:rPr lang="pl-PL" b="1" dirty="0">
                <a:latin typeface="Calibri"/>
                <a:ea typeface="Open Sans"/>
                <a:cs typeface="Calibri"/>
              </a:rPr>
              <a:t>AFPA (</a:t>
            </a:r>
            <a:r>
              <a:rPr lang="pl-PL" b="1" dirty="0" err="1">
                <a:latin typeface="Calibri"/>
                <a:ea typeface="Open Sans"/>
                <a:cs typeface="Calibri"/>
              </a:rPr>
              <a:t>Agence</a:t>
            </a:r>
            <a:r>
              <a:rPr lang="pl-PL" b="1" dirty="0">
                <a:latin typeface="Calibri"/>
                <a:ea typeface="Open Sans"/>
                <a:cs typeface="Calibri"/>
              </a:rPr>
              <a:t> </a:t>
            </a:r>
            <a:r>
              <a:rPr lang="pl-PL" b="1" dirty="0" err="1">
                <a:latin typeface="Calibri"/>
                <a:ea typeface="Open Sans"/>
                <a:cs typeface="Calibri"/>
              </a:rPr>
              <a:t>Nationale</a:t>
            </a:r>
            <a:r>
              <a:rPr lang="pl-PL" b="1" dirty="0">
                <a:latin typeface="Calibri"/>
                <a:ea typeface="Open Sans"/>
                <a:cs typeface="Calibri"/>
              </a:rPr>
              <a:t> </a:t>
            </a:r>
            <a:r>
              <a:rPr lang="pl-PL" b="1" dirty="0" err="1">
                <a:latin typeface="Calibri"/>
                <a:ea typeface="Open Sans"/>
                <a:cs typeface="Calibri"/>
              </a:rPr>
              <a:t>Pour</a:t>
            </a:r>
            <a:r>
              <a:rPr lang="pl-PL" b="1" dirty="0">
                <a:latin typeface="Calibri"/>
                <a:ea typeface="Open Sans"/>
                <a:cs typeface="Calibri"/>
              </a:rPr>
              <a:t> la </a:t>
            </a:r>
            <a:r>
              <a:rPr lang="pl-PL" b="1" dirty="0" err="1">
                <a:latin typeface="Calibri"/>
                <a:ea typeface="Open Sans"/>
                <a:cs typeface="Calibri"/>
              </a:rPr>
              <a:t>Formation</a:t>
            </a:r>
            <a:r>
              <a:rPr lang="pl-PL" b="1" dirty="0">
                <a:latin typeface="Calibri"/>
                <a:ea typeface="Open Sans"/>
                <a:cs typeface="Calibri"/>
              </a:rPr>
              <a:t> </a:t>
            </a:r>
            <a:r>
              <a:rPr lang="pl-PL" b="1" dirty="0" err="1">
                <a:latin typeface="Calibri"/>
                <a:ea typeface="Open Sans"/>
                <a:cs typeface="Calibri"/>
              </a:rPr>
              <a:t>Professionnelle</a:t>
            </a:r>
            <a:r>
              <a:rPr lang="pl-PL" b="1" dirty="0">
                <a:latin typeface="Calibri"/>
                <a:ea typeface="Open Sans"/>
                <a:cs typeface="Calibri"/>
              </a:rPr>
              <a:t> des </a:t>
            </a:r>
            <a:r>
              <a:rPr lang="pl-PL" b="1" dirty="0" err="1">
                <a:latin typeface="Calibri"/>
                <a:ea typeface="Open Sans"/>
                <a:cs typeface="Calibri"/>
              </a:rPr>
              <a:t>Adultes</a:t>
            </a:r>
            <a:r>
              <a:rPr lang="pl-PL" b="1" dirty="0">
                <a:latin typeface="Calibri"/>
                <a:ea typeface="Open Sans"/>
                <a:cs typeface="Calibri"/>
              </a:rPr>
              <a:t>) </a:t>
            </a:r>
            <a:r>
              <a:rPr lang="pl-PL" dirty="0">
                <a:latin typeface="Calibri"/>
                <a:ea typeface="Open Sans"/>
                <a:cs typeface="Calibri"/>
              </a:rPr>
              <a:t>oferuje we Francji kształcenie zawodowe, w tym w wielu branżach związanych z budownictwem.</a:t>
            </a:r>
            <a:r>
              <a:rPr lang="en-US" dirty="0">
                <a:latin typeface="Calibri"/>
                <a:ea typeface="Open Sans"/>
                <a:cs typeface="Calibri"/>
                <a:hlinkClick r:id="rId3"/>
              </a:rPr>
              <a:t>https://www.afpa.fr</a:t>
            </a:r>
            <a:endParaRPr lang="en-US" dirty="0">
              <a:latin typeface="Calibri"/>
              <a:ea typeface="Open Sans"/>
              <a:cs typeface="Calibri"/>
            </a:endParaRPr>
          </a:p>
          <a:p>
            <a:r>
              <a:rPr lang="en-US" dirty="0">
                <a:latin typeface="Calibri"/>
                <a:ea typeface="Open Sans"/>
                <a:cs typeface="Calibri"/>
              </a:rPr>
              <a:t> </a:t>
            </a:r>
          </a:p>
          <a:p>
            <a:r>
              <a:rPr lang="pl-PL" b="1" dirty="0" err="1">
                <a:latin typeface="Calibri"/>
                <a:ea typeface="Open Sans"/>
                <a:cs typeface="Calibri"/>
              </a:rPr>
              <a:t>National</a:t>
            </a:r>
            <a:r>
              <a:rPr lang="pl-PL" b="1" dirty="0">
                <a:latin typeface="Calibri"/>
                <a:ea typeface="Open Sans"/>
                <a:cs typeface="Calibri"/>
              </a:rPr>
              <a:t> Construction Training &amp; </a:t>
            </a:r>
            <a:r>
              <a:rPr lang="pl-PL" b="1" dirty="0" err="1">
                <a:latin typeface="Calibri"/>
                <a:ea typeface="Open Sans"/>
                <a:cs typeface="Calibri"/>
              </a:rPr>
              <a:t>Safety</a:t>
            </a:r>
            <a:r>
              <a:rPr lang="pl-PL" b="1" dirty="0">
                <a:latin typeface="Calibri"/>
                <a:ea typeface="Open Sans"/>
                <a:cs typeface="Calibri"/>
              </a:rPr>
              <a:t> </a:t>
            </a:r>
            <a:r>
              <a:rPr lang="pl-PL" b="1" dirty="0" err="1">
                <a:latin typeface="Calibri"/>
                <a:ea typeface="Open Sans"/>
                <a:cs typeface="Calibri"/>
              </a:rPr>
              <a:t>Ltd</a:t>
            </a:r>
            <a:r>
              <a:rPr lang="pl-PL" b="1" dirty="0">
                <a:latin typeface="Calibri"/>
                <a:ea typeface="Open Sans"/>
                <a:cs typeface="Calibri"/>
              </a:rPr>
              <a:t> </a:t>
            </a:r>
            <a:r>
              <a:rPr lang="pl-PL" dirty="0">
                <a:latin typeface="Calibri"/>
                <a:ea typeface="Open Sans"/>
                <a:cs typeface="Calibri"/>
              </a:rPr>
              <a:t>to organizacja specjalizująca się w szkoleniach i bezpieczeństwie w budownictwie, kamieniołomach oraz we wszystkich potrzebach szkoleniowych firm zajmujących się bezpieczeństwem i higieną pracy w Irlandii.</a:t>
            </a:r>
            <a:endParaRPr lang="en-GB" dirty="0">
              <a:latin typeface="Calibri"/>
              <a:ea typeface="Open Sans"/>
              <a:cs typeface="Calibri"/>
            </a:endParaRPr>
          </a:p>
          <a:p>
            <a:r>
              <a:rPr lang="en-GB" dirty="0">
                <a:latin typeface="Calibri"/>
                <a:ea typeface="Calibri"/>
                <a:cs typeface="Calibri"/>
                <a:hlinkClick r:id="rId4"/>
              </a:rPr>
              <a:t>https://www.nctsltd.ie</a:t>
            </a:r>
            <a:endParaRPr lang="en-GB" dirty="0">
              <a:latin typeface="Calibri"/>
              <a:ea typeface="Calibri"/>
              <a:cs typeface="Calibri"/>
            </a:endParaRPr>
          </a:p>
          <a:p>
            <a:endParaRPr lang="en-GB" dirty="0">
              <a:latin typeface="Calibri"/>
              <a:ea typeface="Calibri"/>
              <a:cs typeface="Calibri"/>
            </a:endParaRPr>
          </a:p>
          <a:p>
            <a:r>
              <a:rPr lang="pl-PL" b="1" dirty="0"/>
              <a:t>Wojewódzki </a:t>
            </a:r>
            <a:r>
              <a:rPr lang="pl-PL" b="1" dirty="0" smtClean="0"/>
              <a:t>Zakład </a:t>
            </a:r>
            <a:r>
              <a:rPr lang="pl-PL" b="1" dirty="0"/>
              <a:t>Doskonalenia Zawodowego Szczecin </a:t>
            </a:r>
            <a:r>
              <a:rPr lang="pl-PL" dirty="0"/>
              <a:t>to ośrodek szkoleniowy oferujący szkolenia w wielu zawodach budowlanych. Jest akredytowanym ośrodkiem egzaminacyjnym, co oznacza, że posiada uprawnienia do przeprowadzania egzaminów w szerokim zakresie, zarówno zawodowych, jak i branżowych.</a:t>
            </a:r>
            <a:r>
              <a:rPr lang="en-US" dirty="0" smtClean="0">
                <a:latin typeface="Calibri"/>
                <a:ea typeface="Open Sans"/>
                <a:hlinkClick r:id="rId5"/>
              </a:rPr>
              <a:t>https</a:t>
            </a:r>
            <a:r>
              <a:rPr lang="en-US" dirty="0">
                <a:latin typeface="Calibri"/>
                <a:ea typeface="Open Sans"/>
                <a:hlinkClick r:id="rId5"/>
              </a:rPr>
              <a:t>://wzdz.pl/</a:t>
            </a:r>
            <a:endParaRPr lang="en-US" dirty="0">
              <a:latin typeface="Calibri"/>
              <a:ea typeface="Open Sans"/>
            </a:endParaRPr>
          </a:p>
          <a:p>
            <a:endParaRPr lang="en-GB" dirty="0"/>
          </a:p>
          <a:p>
            <a:r>
              <a:rPr lang="pl-PL" b="1" dirty="0" err="1">
                <a:solidFill>
                  <a:srgbClr val="1D1D1B"/>
                </a:solidFill>
                <a:latin typeface="Calibri"/>
                <a:ea typeface="Calibri"/>
                <a:cs typeface="Calibri"/>
              </a:rPr>
              <a:t>Fundación</a:t>
            </a:r>
            <a:r>
              <a:rPr lang="pl-PL" b="1" dirty="0">
                <a:solidFill>
                  <a:srgbClr val="1D1D1B"/>
                </a:solidFill>
                <a:latin typeface="Calibri"/>
                <a:ea typeface="Calibri"/>
                <a:cs typeface="Calibri"/>
              </a:rPr>
              <a:t> </a:t>
            </a:r>
            <a:r>
              <a:rPr lang="pl-PL" b="1" dirty="0" err="1">
                <a:solidFill>
                  <a:srgbClr val="1D1D1B"/>
                </a:solidFill>
                <a:latin typeface="Calibri"/>
                <a:ea typeface="Calibri"/>
                <a:cs typeface="Calibri"/>
              </a:rPr>
              <a:t>Laboral</a:t>
            </a:r>
            <a:r>
              <a:rPr lang="pl-PL" b="1" dirty="0">
                <a:solidFill>
                  <a:srgbClr val="1D1D1B"/>
                </a:solidFill>
                <a:latin typeface="Calibri"/>
                <a:ea typeface="Calibri"/>
                <a:cs typeface="Calibri"/>
              </a:rPr>
              <a:t> de la </a:t>
            </a:r>
            <a:r>
              <a:rPr lang="pl-PL" b="1" dirty="0" err="1">
                <a:solidFill>
                  <a:srgbClr val="1D1D1B"/>
                </a:solidFill>
                <a:latin typeface="Calibri"/>
                <a:ea typeface="Calibri"/>
                <a:cs typeface="Calibri"/>
              </a:rPr>
              <a:t>Construcción</a:t>
            </a:r>
            <a:r>
              <a:rPr lang="pl-PL" b="1" dirty="0">
                <a:solidFill>
                  <a:srgbClr val="1D1D1B"/>
                </a:solidFill>
                <a:latin typeface="Calibri"/>
                <a:ea typeface="Calibri"/>
                <a:cs typeface="Calibri"/>
              </a:rPr>
              <a:t> (FLC) </a:t>
            </a:r>
            <a:r>
              <a:rPr lang="pl-PL" dirty="0">
                <a:solidFill>
                  <a:srgbClr val="1D1D1B"/>
                </a:solidFill>
                <a:latin typeface="Calibri"/>
                <a:ea typeface="Calibri"/>
                <a:cs typeface="Calibri"/>
              </a:rPr>
              <a:t>jest organizacją zajmującą się szkoleniami budowlanymi, która promuje kształcenie zawodowe, zatrudnienie, bezpieczeństwo i higienę pracy oraz innowacje w Hiszpanii. FLC prowadzi ośrodki szkoleniowe na terenie całego kraju.</a:t>
            </a:r>
            <a:r>
              <a:rPr lang="en-GB" dirty="0">
                <a:solidFill>
                  <a:srgbClr val="1D1D1B"/>
                </a:solidFill>
                <a:latin typeface="Calibri"/>
                <a:ea typeface="Calibri"/>
                <a:cs typeface="Calibri"/>
                <a:hlinkClick r:id="rId6"/>
              </a:rPr>
              <a:t>https://www.fundacionlaboral.org</a:t>
            </a:r>
            <a:endParaRPr lang="en-GB" dirty="0">
              <a:solidFill>
                <a:srgbClr val="1D1D1B"/>
              </a:solidFill>
              <a:latin typeface="Calibri"/>
              <a:ea typeface="Calibri"/>
              <a:cs typeface="Calibri"/>
            </a:endParaRPr>
          </a:p>
          <a:p>
            <a:endParaRPr lang="en-GB" dirty="0">
              <a:solidFill>
                <a:srgbClr val="1D1D1B"/>
              </a:solidFill>
              <a:latin typeface="Calibri"/>
              <a:ea typeface="Calibri"/>
              <a:cs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4" name="Picture 3">
            <a:extLst>
              <a:ext uri="{FF2B5EF4-FFF2-40B4-BE49-F238E27FC236}">
                <a16:creationId xmlns:a16="http://schemas.microsoft.com/office/drawing/2014/main" id="{9C08F5E1-16DC-8D2D-9DCD-E30A47673EFE}"/>
              </a:ext>
            </a:extLst>
          </p:cNvPr>
          <p:cNvPicPr>
            <a:picLocks noChangeAspect="1"/>
          </p:cNvPicPr>
          <p:nvPr/>
        </p:nvPicPr>
        <p:blipFill>
          <a:blip r:embed="rId7"/>
          <a:srcRect/>
          <a:stretch/>
        </p:blipFill>
        <p:spPr>
          <a:xfrm>
            <a:off x="578" y="4666297"/>
            <a:ext cx="7553325" cy="5035550"/>
          </a:xfrm>
          <a:prstGeom prst="rect">
            <a:avLst/>
          </a:prstGeom>
        </p:spPr>
      </p:pic>
    </p:spTree>
    <p:extLst>
      <p:ext uri="{BB962C8B-B14F-4D97-AF65-F5344CB8AC3E}">
        <p14:creationId xmlns:p14="http://schemas.microsoft.com/office/powerpoint/2010/main" val="3417441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8DDE604-9629-5C3F-8B06-C3C7856B062A}"/>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7" name="Freeform 6">
            <a:extLst>
              <a:ext uri="{FF2B5EF4-FFF2-40B4-BE49-F238E27FC236}">
                <a16:creationId xmlns:a16="http://schemas.microsoft.com/office/drawing/2014/main" id="{3CADC536-4823-20B5-7708-5BA748B572B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 name="Picture 2">
            <a:extLst>
              <a:ext uri="{FF2B5EF4-FFF2-40B4-BE49-F238E27FC236}">
                <a16:creationId xmlns:a16="http://schemas.microsoft.com/office/drawing/2014/main" id="{55BFDBEE-045C-53D7-2F3E-7CA7AD71E7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4" name="Rectangle 3">
            <a:extLst>
              <a:ext uri="{FF2B5EF4-FFF2-40B4-BE49-F238E27FC236}">
                <a16:creationId xmlns:a16="http://schemas.microsoft.com/office/drawing/2014/main" id="{EDAB6014-5C1B-824F-9A97-E774AFB948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a:latin typeface="Arial"/>
              <a:cs typeface="Arial"/>
            </a:endParaRPr>
          </a:p>
        </p:txBody>
      </p:sp>
      <p:pic>
        <p:nvPicPr>
          <p:cNvPr id="5" name="Picture 4">
            <a:extLst>
              <a:ext uri="{FF2B5EF4-FFF2-40B4-BE49-F238E27FC236}">
                <a16:creationId xmlns:a16="http://schemas.microsoft.com/office/drawing/2014/main" id="{7AE1FE2D-7903-4DCD-A4CC-21F7C0CE4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21" name="Group 20">
            <a:extLst>
              <a:ext uri="{FF2B5EF4-FFF2-40B4-BE49-F238E27FC236}">
                <a16:creationId xmlns:a16="http://schemas.microsoft.com/office/drawing/2014/main" id="{D704D678-AC2F-B8FC-B7C4-770C7326773F}"/>
              </a:ext>
            </a:extLst>
          </p:cNvPr>
          <p:cNvGrpSpPr/>
          <p:nvPr/>
        </p:nvGrpSpPr>
        <p:grpSpPr>
          <a:xfrm>
            <a:off x="4545542" y="5193872"/>
            <a:ext cx="3014133" cy="4694769"/>
            <a:chOff x="4387351" y="4867570"/>
            <a:chExt cx="581843" cy="906270"/>
          </a:xfrm>
          <a:solidFill>
            <a:schemeClr val="bg1">
              <a:alpha val="17307"/>
            </a:schemeClr>
          </a:solidFill>
        </p:grpSpPr>
        <p:grpSp>
          <p:nvGrpSpPr>
            <p:cNvPr id="22" name="Graphic 7">
              <a:extLst>
                <a:ext uri="{FF2B5EF4-FFF2-40B4-BE49-F238E27FC236}">
                  <a16:creationId xmlns:a16="http://schemas.microsoft.com/office/drawing/2014/main" id="{4A11D74E-3913-340F-37C5-16B35145A0BE}"/>
                </a:ext>
              </a:extLst>
            </p:cNvPr>
            <p:cNvGrpSpPr/>
            <p:nvPr/>
          </p:nvGrpSpPr>
          <p:grpSpPr>
            <a:xfrm>
              <a:off x="4388301" y="4867570"/>
              <a:ext cx="580893" cy="324279"/>
              <a:chOff x="4388301" y="4867570"/>
              <a:chExt cx="580893" cy="324279"/>
            </a:xfrm>
            <a:grpFill/>
          </p:grpSpPr>
          <p:sp>
            <p:nvSpPr>
              <p:cNvPr id="27" name="Freeform 26">
                <a:extLst>
                  <a:ext uri="{FF2B5EF4-FFF2-40B4-BE49-F238E27FC236}">
                    <a16:creationId xmlns:a16="http://schemas.microsoft.com/office/drawing/2014/main" id="{3C86EF06-7E9A-6FD7-F780-FDFD3A54227F}"/>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C9348BEF-2EC2-F182-D734-CEC9422B2E3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3" name="Freeform 22">
              <a:extLst>
                <a:ext uri="{FF2B5EF4-FFF2-40B4-BE49-F238E27FC236}">
                  <a16:creationId xmlns:a16="http://schemas.microsoft.com/office/drawing/2014/main" id="{631EBF00-7540-D91A-8F27-EF5C07A66C3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4" name="Graphic 7">
              <a:extLst>
                <a:ext uri="{FF2B5EF4-FFF2-40B4-BE49-F238E27FC236}">
                  <a16:creationId xmlns:a16="http://schemas.microsoft.com/office/drawing/2014/main" id="{803D74BC-A68F-2951-6AB8-4DA62B31E0B5}"/>
                </a:ext>
              </a:extLst>
            </p:cNvPr>
            <p:cNvGrpSpPr/>
            <p:nvPr/>
          </p:nvGrpSpPr>
          <p:grpSpPr>
            <a:xfrm>
              <a:off x="4387351" y="5189947"/>
              <a:ext cx="580893" cy="583893"/>
              <a:chOff x="4387351" y="5189947"/>
              <a:chExt cx="580893" cy="583893"/>
            </a:xfrm>
            <a:grpFill/>
          </p:grpSpPr>
          <p:sp>
            <p:nvSpPr>
              <p:cNvPr id="25" name="Freeform 24">
                <a:extLst>
                  <a:ext uri="{FF2B5EF4-FFF2-40B4-BE49-F238E27FC236}">
                    <a16:creationId xmlns:a16="http://schemas.microsoft.com/office/drawing/2014/main" id="{D151991A-282F-4604-188B-98BA197CBBA6}"/>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F855AD3-BBC4-ABA1-19B4-5BE0A9DB086C}"/>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29" name="Text Placeholder 58">
            <a:extLst>
              <a:ext uri="{FF2B5EF4-FFF2-40B4-BE49-F238E27FC236}">
                <a16:creationId xmlns:a16="http://schemas.microsoft.com/office/drawing/2014/main" id="{E3929A96-649C-C1B5-1941-1669C88B0CCE}"/>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8" name="Text Placeholder 10">
            <a:extLst>
              <a:ext uri="{FF2B5EF4-FFF2-40B4-BE49-F238E27FC236}">
                <a16:creationId xmlns:a16="http://schemas.microsoft.com/office/drawing/2014/main" id="{B7160EB5-33F4-A8CB-D9E2-F8B0E81718D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10" name="Group 9">
            <a:extLst>
              <a:ext uri="{FF2B5EF4-FFF2-40B4-BE49-F238E27FC236}">
                <a16:creationId xmlns:a16="http://schemas.microsoft.com/office/drawing/2014/main" id="{634CC29A-81A3-F105-0D15-CA9D183C1AA2}"/>
              </a:ext>
            </a:extLst>
          </p:cNvPr>
          <p:cNvGrpSpPr/>
          <p:nvPr/>
        </p:nvGrpSpPr>
        <p:grpSpPr>
          <a:xfrm>
            <a:off x="558177" y="8504004"/>
            <a:ext cx="1571069" cy="441526"/>
            <a:chOff x="475050" y="8594793"/>
            <a:chExt cx="1866488" cy="524549"/>
          </a:xfrm>
        </p:grpSpPr>
        <p:sp>
          <p:nvSpPr>
            <p:cNvPr id="12" name="TextBox 11">
              <a:extLst>
                <a:ext uri="{FF2B5EF4-FFF2-40B4-BE49-F238E27FC236}">
                  <a16:creationId xmlns:a16="http://schemas.microsoft.com/office/drawing/2014/main" id="{010A26AF-5BDA-0842-BE56-8AA5B1034FEF}"/>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13" name="TextBox 12">
              <a:extLst>
                <a:ext uri="{FF2B5EF4-FFF2-40B4-BE49-F238E27FC236}">
                  <a16:creationId xmlns:a16="http://schemas.microsoft.com/office/drawing/2014/main" id="{40D29A1C-5469-BB0E-3BBA-1BDB2F04C3F7}"/>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14" name="TextBox 13">
              <a:extLst>
                <a:ext uri="{FF2B5EF4-FFF2-40B4-BE49-F238E27FC236}">
                  <a16:creationId xmlns:a16="http://schemas.microsoft.com/office/drawing/2014/main" id="{382B1F5B-24B2-B97A-49D9-D207547F42FD}"/>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15" name="Graphic 3">
              <a:extLst>
                <a:ext uri="{FF2B5EF4-FFF2-40B4-BE49-F238E27FC236}">
                  <a16:creationId xmlns:a16="http://schemas.microsoft.com/office/drawing/2014/main" id="{32DBBB3C-E70F-6E6D-3F0C-794F66BE37E7}"/>
                </a:ext>
              </a:extLst>
            </p:cNvPr>
            <p:cNvGrpSpPr/>
            <p:nvPr/>
          </p:nvGrpSpPr>
          <p:grpSpPr>
            <a:xfrm>
              <a:off x="475050" y="8594793"/>
              <a:ext cx="524161" cy="524549"/>
              <a:chOff x="-1196056" y="2499889"/>
              <a:chExt cx="850463" cy="851093"/>
            </a:xfrm>
          </p:grpSpPr>
          <p:sp>
            <p:nvSpPr>
              <p:cNvPr id="50" name="Freeform 49">
                <a:extLst>
                  <a:ext uri="{FF2B5EF4-FFF2-40B4-BE49-F238E27FC236}">
                    <a16:creationId xmlns:a16="http://schemas.microsoft.com/office/drawing/2014/main" id="{6F6EB439-5D16-859A-99AB-530FADDB0261}"/>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C59E1E17-DC04-C81D-EDE5-1D2217B195A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8081B8A6-FD09-221C-ED5B-3DE036143420}"/>
                </a:ext>
              </a:extLst>
            </p:cNvPr>
            <p:cNvGrpSpPr/>
            <p:nvPr/>
          </p:nvGrpSpPr>
          <p:grpSpPr>
            <a:xfrm>
              <a:off x="1146213" y="8594793"/>
              <a:ext cx="524161" cy="524161"/>
              <a:chOff x="3094393" y="4759137"/>
              <a:chExt cx="1074283" cy="1074283"/>
            </a:xfrm>
          </p:grpSpPr>
          <p:sp>
            <p:nvSpPr>
              <p:cNvPr id="20" name="Freeform 19">
                <a:extLst>
                  <a:ext uri="{FF2B5EF4-FFF2-40B4-BE49-F238E27FC236}">
                    <a16:creationId xmlns:a16="http://schemas.microsoft.com/office/drawing/2014/main" id="{1BC3209A-BD70-662C-716B-1A84BBA35846}"/>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3981C849-32AE-2F0F-3E9B-7BB335A419B8}"/>
                  </a:ext>
                </a:extLst>
              </p:cNvPr>
              <p:cNvGrpSpPr/>
              <p:nvPr/>
            </p:nvGrpSpPr>
            <p:grpSpPr>
              <a:xfrm>
                <a:off x="3303016" y="4946695"/>
                <a:ext cx="685139" cy="655838"/>
                <a:chOff x="3303016" y="4946695"/>
                <a:chExt cx="685139" cy="655838"/>
              </a:xfrm>
            </p:grpSpPr>
            <p:sp>
              <p:nvSpPr>
                <p:cNvPr id="47" name="Freeform 46">
                  <a:extLst>
                    <a:ext uri="{FF2B5EF4-FFF2-40B4-BE49-F238E27FC236}">
                      <a16:creationId xmlns:a16="http://schemas.microsoft.com/office/drawing/2014/main" id="{D1653415-1C95-F3C5-6730-0232C4F4E05C}"/>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48" name="Freeform 47">
                  <a:extLst>
                    <a:ext uri="{FF2B5EF4-FFF2-40B4-BE49-F238E27FC236}">
                      <a16:creationId xmlns:a16="http://schemas.microsoft.com/office/drawing/2014/main" id="{9694C899-F6F9-2F74-3131-C9BF73411D2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49" name="Freeform 48">
                  <a:extLst>
                    <a:ext uri="{FF2B5EF4-FFF2-40B4-BE49-F238E27FC236}">
                      <a16:creationId xmlns:a16="http://schemas.microsoft.com/office/drawing/2014/main" id="{78C1BB90-747B-F368-19A3-0E5FE302F2B4}"/>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17" name="Group 16">
              <a:extLst>
                <a:ext uri="{FF2B5EF4-FFF2-40B4-BE49-F238E27FC236}">
                  <a16:creationId xmlns:a16="http://schemas.microsoft.com/office/drawing/2014/main" id="{FE7AC97A-1316-9D33-F88C-D4A1727AE58F}"/>
                </a:ext>
              </a:extLst>
            </p:cNvPr>
            <p:cNvGrpSpPr/>
            <p:nvPr/>
          </p:nvGrpSpPr>
          <p:grpSpPr>
            <a:xfrm>
              <a:off x="1817377" y="8594793"/>
              <a:ext cx="524161" cy="524161"/>
              <a:chOff x="2779401" y="1664126"/>
              <a:chExt cx="1074283" cy="1074283"/>
            </a:xfrm>
          </p:grpSpPr>
          <p:sp>
            <p:nvSpPr>
              <p:cNvPr id="18" name="Freeform 17">
                <a:extLst>
                  <a:ext uri="{FF2B5EF4-FFF2-40B4-BE49-F238E27FC236}">
                    <a16:creationId xmlns:a16="http://schemas.microsoft.com/office/drawing/2014/main" id="{362AD850-F1EA-5F55-4F4C-CB18E4E3E9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19" name="Graphic 3">
                <a:extLst>
                  <a:ext uri="{FF2B5EF4-FFF2-40B4-BE49-F238E27FC236}">
                    <a16:creationId xmlns:a16="http://schemas.microsoft.com/office/drawing/2014/main" id="{75FC4A56-DF1E-36AA-1B67-3FA991809A57}"/>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9AD2B3-D789-4FC7-A14D-89ADA76B73A8}">
  <ds:schemaRefs>
    <ds:schemaRef ds:uri="http://schemas.microsoft.com/office/2006/metadata/properties"/>
    <ds:schemaRef ds:uri="http://purl.org/dc/elements/1.1/"/>
    <ds:schemaRef ds:uri="http://purl.org/dc/terms/"/>
    <ds:schemaRef ds:uri="876de33e-aaa5-4507-9b92-b84e676ded0d"/>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dcmitype/"/>
    <ds:schemaRef ds:uri="ef88797d-310b-4d46-ad9c-0c23fa0c8d45"/>
  </ds:schemaRefs>
</ds:datastoreItem>
</file>

<file path=docProps/app.xml><?xml version="1.0" encoding="utf-8"?>
<Properties xmlns="http://schemas.openxmlformats.org/officeDocument/2006/extended-properties" xmlns:vt="http://schemas.openxmlformats.org/officeDocument/2006/docPropsVTypes">
  <Template>Magazine layout</Template>
  <TotalTime>7674</TotalTime>
  <Words>603</Words>
  <Application>Microsoft Office PowerPoint</Application>
  <PresentationFormat>Niestandardowy</PresentationFormat>
  <Paragraphs>99</Paragraphs>
  <Slides>8</Slides>
  <Notes>4</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8</vt:i4>
      </vt:variant>
    </vt:vector>
  </HeadingPairs>
  <TitlesOfParts>
    <vt:vector size="17" baseType="lpstr">
      <vt:lpstr>Aptos</vt:lpstr>
      <vt:lpstr>Arial</vt:lpstr>
      <vt:lpstr>Calibri</vt:lpstr>
      <vt:lpstr>Century Schoolbook</vt:lpstr>
      <vt:lpstr>Montserrat</vt:lpstr>
      <vt:lpstr>Open Sans</vt:lpstr>
      <vt:lpstr>Segoe UI</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524</cp:revision>
  <dcterms:created xsi:type="dcterms:W3CDTF">2021-06-15T11:45:52Z</dcterms:created>
  <dcterms:modified xsi:type="dcterms:W3CDTF">2025-10-30T11:00:17Z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