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0" r:id="rId6"/>
    <p:sldId id="742" r:id="rId7"/>
    <p:sldId id="751" r:id="rId8"/>
    <p:sldId id="753" r:id="rId9"/>
    <p:sldId id="754" r:id="rId10"/>
    <p:sldId id="756"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EF3E23"/>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095AB1-D6D3-413C-8B2D-158D0070EBD3}" v="51" dt="2025-11-03T15:55:35.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18" autoAdjust="0"/>
    <p:restoredTop sz="93832"/>
  </p:normalViewPr>
  <p:slideViewPr>
    <p:cSldViewPr snapToGrid="0" snapToObjects="1">
      <p:cViewPr varScale="1">
        <p:scale>
          <a:sx n="68" d="100"/>
          <a:sy n="68" d="100"/>
        </p:scale>
        <p:origin x="2970" y="72"/>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A MARTIN CANO" userId="25679d7d-a321-4341-805c-8812bec91bb6" providerId="ADAL" clId="{5B7DAFBE-A1BC-44A8-80EB-3A0A154EBDB4}"/>
    <pc:docChg chg="modSld">
      <pc:chgData name="GEMA MARTIN CANO" userId="25679d7d-a321-4341-805c-8812bec91bb6" providerId="ADAL" clId="{5B7DAFBE-A1BC-44A8-80EB-3A0A154EBDB4}" dt="2025-10-16T10:02:09.302" v="96" actId="20577"/>
      <pc:docMkLst>
        <pc:docMk/>
      </pc:docMkLst>
      <pc:sldChg chg="modSp mod">
        <pc:chgData name="GEMA MARTIN CANO" userId="25679d7d-a321-4341-805c-8812bec91bb6" providerId="ADAL" clId="{5B7DAFBE-A1BC-44A8-80EB-3A0A154EBDB4}" dt="2025-10-16T10:01:40.278" v="83" actId="20577"/>
        <pc:sldMkLst>
          <pc:docMk/>
          <pc:sldMk cId="1721580602" sldId="742"/>
        </pc:sldMkLst>
        <pc:spChg chg="mod">
          <ac:chgData name="GEMA MARTIN CANO" userId="25679d7d-a321-4341-805c-8812bec91bb6" providerId="ADAL" clId="{5B7DAFBE-A1BC-44A8-80EB-3A0A154EBDB4}" dt="2025-10-16T10:01:40.278" v="83" actId="20577"/>
          <ac:spMkLst>
            <pc:docMk/>
            <pc:sldMk cId="1721580602" sldId="742"/>
            <ac:spMk id="57" creationId="{0F2F8A90-A2CD-7E70-4406-13593850D0A6}"/>
          </ac:spMkLst>
        </pc:spChg>
      </pc:sldChg>
      <pc:sldChg chg="modSp mod">
        <pc:chgData name="GEMA MARTIN CANO" userId="25679d7d-a321-4341-805c-8812bec91bb6" providerId="ADAL" clId="{5B7DAFBE-A1BC-44A8-80EB-3A0A154EBDB4}" dt="2025-10-16T10:02:09.302" v="96" actId="20577"/>
        <pc:sldMkLst>
          <pc:docMk/>
          <pc:sldMk cId="982916854" sldId="751"/>
        </pc:sldMkLst>
        <pc:spChg chg="mod">
          <ac:chgData name="GEMA MARTIN CANO" userId="25679d7d-a321-4341-805c-8812bec91bb6" providerId="ADAL" clId="{5B7DAFBE-A1BC-44A8-80EB-3A0A154EBDB4}" dt="2025-10-16T09:57:41.954" v="12" actId="20577"/>
          <ac:spMkLst>
            <pc:docMk/>
            <pc:sldMk cId="982916854" sldId="751"/>
            <ac:spMk id="2" creationId="{A75A1B7D-4F67-BA37-80A8-FBE38D3B4768}"/>
          </ac:spMkLst>
        </pc:spChg>
        <pc:spChg chg="mod">
          <ac:chgData name="GEMA MARTIN CANO" userId="25679d7d-a321-4341-805c-8812bec91bb6" providerId="ADAL" clId="{5B7DAFBE-A1BC-44A8-80EB-3A0A154EBDB4}" dt="2025-10-16T09:56:49.642" v="5" actId="20577"/>
          <ac:spMkLst>
            <pc:docMk/>
            <pc:sldMk cId="982916854" sldId="751"/>
            <ac:spMk id="4" creationId="{54741282-113E-0558-517F-657CEB2E96F7}"/>
          </ac:spMkLst>
        </pc:spChg>
        <pc:spChg chg="mod">
          <ac:chgData name="GEMA MARTIN CANO" userId="25679d7d-a321-4341-805c-8812bec91bb6" providerId="ADAL" clId="{5B7DAFBE-A1BC-44A8-80EB-3A0A154EBDB4}" dt="2025-10-16T10:01:05.426" v="64" actId="20577"/>
          <ac:spMkLst>
            <pc:docMk/>
            <pc:sldMk cId="982916854" sldId="751"/>
            <ac:spMk id="8" creationId="{C0E4C3D9-D882-1D5E-D117-125028C65B9A}"/>
          </ac:spMkLst>
        </pc:spChg>
        <pc:spChg chg="mod">
          <ac:chgData name="GEMA MARTIN CANO" userId="25679d7d-a321-4341-805c-8812bec91bb6" providerId="ADAL" clId="{5B7DAFBE-A1BC-44A8-80EB-3A0A154EBDB4}" dt="2025-10-16T10:02:09.302" v="96" actId="20577"/>
          <ac:spMkLst>
            <pc:docMk/>
            <pc:sldMk cId="982916854" sldId="751"/>
            <ac:spMk id="71" creationId="{9C888F34-59D9-FB06-CFE9-2B722662E899}"/>
          </ac:spMkLst>
        </pc:spChg>
      </pc:sldChg>
    </pc:docChg>
  </pc:docChgLst>
  <pc:docChgLst>
    <pc:chgData name="Gema Martín" userId="3ggNLls8mMVKyH3kqyzM21/NyRZ94jvgXk5Rz90s51A=" providerId="None" clId="Web-{CF095AB1-D6D3-413C-8B2D-158D0070EBD3}"/>
    <pc:docChg chg="modSld">
      <pc:chgData name="Gema Martín" userId="3ggNLls8mMVKyH3kqyzM21/NyRZ94jvgXk5Rz90s51A=" providerId="None" clId="Web-{CF095AB1-D6D3-413C-8B2D-158D0070EBD3}" dt="2025-11-03T15:55:35.632" v="45" actId="20577"/>
      <pc:docMkLst>
        <pc:docMk/>
      </pc:docMkLst>
      <pc:sldChg chg="addSp modSp">
        <pc:chgData name="Gema Martín" userId="3ggNLls8mMVKyH3kqyzM21/NyRZ94jvgXk5Rz90s51A=" providerId="None" clId="Web-{CF095AB1-D6D3-413C-8B2D-158D0070EBD3}" dt="2025-11-03T15:55:35.632" v="45" actId="20577"/>
        <pc:sldMkLst>
          <pc:docMk/>
          <pc:sldMk cId="1721580602" sldId="742"/>
        </pc:sldMkLst>
        <pc:spChg chg="mod">
          <ac:chgData name="Gema Martín" userId="3ggNLls8mMVKyH3kqyzM21/NyRZ94jvgXk5Rz90s51A=" providerId="None" clId="Web-{CF095AB1-D6D3-413C-8B2D-158D0070EBD3}" dt="2025-11-03T15:53:28.565" v="13" actId="20577"/>
          <ac:spMkLst>
            <pc:docMk/>
            <pc:sldMk cId="1721580602" sldId="742"/>
            <ac:spMk id="6" creationId="{6917ED4F-4D00-147B-9085-D55775E91903}"/>
          </ac:spMkLst>
        </pc:spChg>
        <pc:spChg chg="mod">
          <ac:chgData name="Gema Martín" userId="3ggNLls8mMVKyH3kqyzM21/NyRZ94jvgXk5Rz90s51A=" providerId="None" clId="Web-{CF095AB1-D6D3-413C-8B2D-158D0070EBD3}" dt="2025-11-03T15:55:35.632" v="45" actId="20577"/>
          <ac:spMkLst>
            <pc:docMk/>
            <pc:sldMk cId="1721580602" sldId="742"/>
            <ac:spMk id="57" creationId="{0F2F8A90-A2CD-7E70-4406-13593850D0A6}"/>
          </ac:spMkLst>
        </pc:spChg>
        <pc:grpChg chg="add mod">
          <ac:chgData name="Gema Martín" userId="3ggNLls8mMVKyH3kqyzM21/NyRZ94jvgXk5Rz90s51A=" providerId="None" clId="Web-{CF095AB1-D6D3-413C-8B2D-158D0070EBD3}" dt="2025-11-03T15:54:52.626" v="22" actId="1076"/>
          <ac:grpSpMkLst>
            <pc:docMk/>
            <pc:sldMk cId="1721580602" sldId="742"/>
            <ac:grpSpMk id="2" creationId="{510865B5-A977-C0A4-5CB1-F61791D11326}"/>
          </ac:grpSpMkLst>
        </pc:grpChg>
        <pc:grpChg chg="mod">
          <ac:chgData name="Gema Martín" userId="3ggNLls8mMVKyH3kqyzM21/NyRZ94jvgXk5Rz90s51A=" providerId="None" clId="Web-{CF095AB1-D6D3-413C-8B2D-158D0070EBD3}" dt="2025-11-03T15:51:57.736" v="4" actId="1076"/>
          <ac:grpSpMkLst>
            <pc:docMk/>
            <pc:sldMk cId="1721580602" sldId="742"/>
            <ac:grpSpMk id="71" creationId="{1640F7B7-5368-BC8A-0B2D-9A7CE4759383}"/>
          </ac:grpSpMkLst>
        </pc:grpChg>
        <pc:grpChg chg="mod">
          <ac:chgData name="Gema Martín" userId="3ggNLls8mMVKyH3kqyzM21/NyRZ94jvgXk5Rz90s51A=" providerId="None" clId="Web-{CF095AB1-D6D3-413C-8B2D-158D0070EBD3}" dt="2025-11-03T15:52:04.283" v="5" actId="1076"/>
          <ac:grpSpMkLst>
            <pc:docMk/>
            <pc:sldMk cId="1721580602" sldId="742"/>
            <ac:grpSpMk id="73" creationId="{37F60A95-DD39-9AB9-DDA6-F4F302EDB5CA}"/>
          </ac:grpSpMkLst>
        </pc:grpChg>
        <pc:grpChg chg="mod">
          <ac:chgData name="Gema Martín" userId="3ggNLls8mMVKyH3kqyzM21/NyRZ94jvgXk5Rz90s51A=" providerId="None" clId="Web-{CF095AB1-D6D3-413C-8B2D-158D0070EBD3}" dt="2025-11-03T15:52:32.924" v="7" actId="1076"/>
          <ac:grpSpMkLst>
            <pc:docMk/>
            <pc:sldMk cId="1721580602" sldId="742"/>
            <ac:grpSpMk id="79" creationId="{A246EFDD-5060-D8D3-3702-27C2B77354FE}"/>
          </ac:grpSpMkLst>
        </pc:grpChg>
        <pc:cxnChg chg="mod">
          <ac:chgData name="Gema Martín" userId="3ggNLls8mMVKyH3kqyzM21/NyRZ94jvgXk5Rz90s51A=" providerId="None" clId="Web-{CF095AB1-D6D3-413C-8B2D-158D0070EBD3}" dt="2025-11-03T15:52:56.471" v="11"/>
          <ac:cxnSpMkLst>
            <pc:docMk/>
            <pc:sldMk cId="1721580602" sldId="742"/>
            <ac:cxnSpMk id="3" creationId="{8DA0E38D-0E98-1AFB-0A9F-3DDB2021379F}"/>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11/3/2025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‹Nº›</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11/3/2025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‹Nº›</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www.sgs.com/en-dk/our-services/training" TargetMode="External"/><Relationship Id="rId7" Type="http://schemas.openxmlformats.org/officeDocument/2006/relationships/image" Target="../media/image13.jpg"/><Relationship Id="rId2" Type="http://schemas.openxmlformats.org/officeDocument/2006/relationships/hyperlink" Target="https://www.fundacionlaboral.org/" TargetMode="External"/><Relationship Id="rId1" Type="http://schemas.openxmlformats.org/officeDocument/2006/relationships/slideLayout" Target="../slideLayouts/slideLayout8.xml"/><Relationship Id="rId6" Type="http://schemas.openxmlformats.org/officeDocument/2006/relationships/hyperlink" Target="https://wzdz.pl/" TargetMode="External"/><Relationship Id="rId5" Type="http://schemas.openxmlformats.org/officeDocument/2006/relationships/hyperlink" Target="https://www.nctsltd.ie/" TargetMode="External"/><Relationship Id="rId4" Type="http://schemas.openxmlformats.org/officeDocument/2006/relationships/hyperlink" Target="https://www.afpa.fr/"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1.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7EF69E-2876-0578-BC01-D05C33AEC63A}"/>
              </a:ext>
            </a:extLst>
          </p:cNvPr>
          <p:cNvPicPr>
            <a:picLocks noChangeAspect="1"/>
          </p:cNvPicPr>
          <p:nvPr/>
        </p:nvPicPr>
        <p:blipFill rotWithShape="1">
          <a:blip r:embed="rId3"/>
          <a:srcRect l="4734" r="4734"/>
          <a:stretch/>
        </p:blipFill>
        <p:spPr>
          <a:xfrm>
            <a:off x="0" y="2311400"/>
            <a:ext cx="7559675" cy="5243259"/>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EF3E23">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PASO 04: </a:t>
            </a:r>
          </a:p>
          <a:p>
            <a:pPr algn="l"/>
            <a:endParaRPr lang="en-US" sz="2000" b="1" dirty="0"/>
          </a:p>
          <a:p>
            <a:pPr algn="l">
              <a:lnSpc>
                <a:spcPts val="3420"/>
              </a:lnSpc>
            </a:pPr>
            <a:r>
              <a:rPr lang="es-ES" sz="3200" kern="100" dirty="0">
                <a:latin typeface="Calibri"/>
                <a:ea typeface="Aptos" panose="020B0004020202020204" pitchFamily="34" charset="0"/>
                <a:cs typeface="Calibri"/>
              </a:rPr>
              <a:t>Ofrecer formación específica en construcción</a:t>
            </a:r>
            <a:endParaRPr lang="en-IE" sz="3200" kern="100" dirty="0">
              <a:effectLst/>
              <a:latin typeface="Calibri"/>
              <a:ea typeface="Aptos" panose="020B0004020202020204" pitchFamily="34" charset="0"/>
              <a:cs typeface="Calibri"/>
            </a:endParaRPr>
          </a:p>
          <a:p>
            <a:pPr algn="l">
              <a:lnSpc>
                <a:spcPts val="3420"/>
              </a:lnSpc>
            </a:pPr>
            <a:endParaRPr lang="en-IE" sz="3200" kern="100" dirty="0">
              <a:effectLst/>
              <a:ea typeface="Aptos" panose="020B0004020202020204" pitchFamily="34" charset="0"/>
            </a:endParaRP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panose="020B0606030504020204" pitchFamily="34" charset="0"/>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dirty="0"/>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2" name="Picture 1" descr="A grey and black sign with two people in a circle&#10;&#10;AI-generated content may be incorrect.">
            <a:extLst>
              <a:ext uri="{FF2B5EF4-FFF2-40B4-BE49-F238E27FC236}">
                <a16:creationId xmlns:a16="http://schemas.microsoft.com/office/drawing/2014/main" id="{F3473C63-BDF4-10FD-C4E9-A99D6EB9553C}"/>
              </a:ext>
            </a:extLst>
          </p:cNvPr>
          <p:cNvPicPr>
            <a:picLocks noChangeAspect="1"/>
          </p:cNvPicPr>
          <p:nvPr/>
        </p:nvPicPr>
        <p:blipFill>
          <a:blip r:embed="rId6"/>
          <a:stretch>
            <a:fillRect/>
          </a:stretch>
        </p:blipFill>
        <p:spPr>
          <a:xfrm>
            <a:off x="5728021" y="9792494"/>
            <a:ext cx="819275" cy="304800"/>
          </a:xfrm>
          <a:prstGeom prst="rect">
            <a:avLst/>
          </a:prstGeom>
        </p:spPr>
      </p:pic>
      <p:sp>
        <p:nvSpPr>
          <p:cNvPr id="3" name="TextBox 2">
            <a:extLst>
              <a:ext uri="{FF2B5EF4-FFF2-40B4-BE49-F238E27FC236}">
                <a16:creationId xmlns:a16="http://schemas.microsoft.com/office/drawing/2014/main" id="{679958E7-5F41-7BB1-0EC3-FBE63BB44DE9}"/>
              </a:ext>
            </a:extLst>
          </p:cNvPr>
          <p:cNvSpPr txBox="1"/>
          <p:nvPr/>
        </p:nvSpPr>
        <p:spPr>
          <a:xfrm>
            <a:off x="5288548" y="10104583"/>
            <a:ext cx="195604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8">
                  <a:extLst>
                    <a:ext uri="{A12FA001-AC4F-418D-AE19-62706E023703}">
                      <ahyp:hlinkClr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val="tx"/>
                    </a:ext>
                  </a:extLst>
                </a:hlinkClick>
              </a:rPr>
              <a:t>CC BY-SA 4.0</a:t>
            </a:r>
            <a:endParaRPr lang="en-GB"/>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61395"/>
            <a:ext cx="5000791" cy="584775"/>
            <a:chOff x="-406400" y="2139014"/>
            <a:chExt cx="3828270"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58404"/>
              <a:ext cx="3379769" cy="740702"/>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401681" y="2139014"/>
              <a:ext cx="3823551" cy="822681"/>
            </a:xfrm>
            <a:prstGeom prst="rect">
              <a:avLst/>
            </a:prstGeom>
            <a:noFill/>
          </p:spPr>
          <p:txBody>
            <a:bodyPr wrap="square" lIns="91440" tIns="45720" rIns="91440" bIns="45720" rtlCol="0" anchor="t">
              <a:spAutoFit/>
            </a:bodyPr>
            <a:lstStyle/>
            <a:p>
              <a:r>
                <a:rPr lang="en-US" sz="3200" b="1" dirty="0">
                  <a:solidFill>
                    <a:schemeClr val="bg1"/>
                  </a:solidFill>
                  <a:latin typeface="Calibri"/>
                  <a:ea typeface="Calibri"/>
                  <a:cs typeface="Calibri"/>
                </a:rPr>
                <a:t>   LA GUÍA ‘PASO A PASO’</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1" y="885224"/>
            <a:ext cx="5319044" cy="584775"/>
            <a:chOff x="-406401" y="2281331"/>
            <a:chExt cx="5506881"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68748" y="2281331"/>
              <a:ext cx="5169228" cy="822681"/>
            </a:xfrm>
            <a:prstGeom prst="rect">
              <a:avLst/>
            </a:prstGeom>
            <a:noFill/>
          </p:spPr>
          <p:txBody>
            <a:bodyPr wrap="square" lIns="91440" tIns="45720" rIns="91440" bIns="45720" rtlCol="0" anchor="t">
              <a:spAutoFit/>
            </a:bodyPr>
            <a:lstStyle/>
            <a:p>
              <a:r>
                <a:rPr lang="en-US" sz="3200" b="1" dirty="0">
                  <a:solidFill>
                    <a:schemeClr val="bg1"/>
                  </a:solidFill>
                  <a:latin typeface="Calibri"/>
                  <a:ea typeface="Calibri"/>
                  <a:cs typeface="Calibri"/>
                </a:rPr>
                <a:t>BIENVENIDO/A </a:t>
              </a:r>
              <a:r>
                <a:rPr lang="en-US" sz="3200" b="1" dirty="0" err="1">
                  <a:solidFill>
                    <a:schemeClr val="bg1"/>
                  </a:solidFill>
                  <a:latin typeface="Calibri"/>
                  <a:ea typeface="Calibri"/>
                  <a:cs typeface="Calibri"/>
                </a:rPr>
                <a:t>A</a:t>
              </a:r>
              <a:r>
                <a:rPr lang="en-US" sz="3200" b="1" dirty="0">
                  <a:solidFill>
                    <a:schemeClr val="bg1"/>
                  </a:solidFill>
                  <a:latin typeface="Calibri"/>
                  <a:ea typeface="Calibri"/>
                  <a:cs typeface="Calibri"/>
                </a:rPr>
                <a:t> </a:t>
              </a:r>
              <a:endParaRPr lang="en-US" sz="3200" b="1" dirty="0">
                <a:solidFill>
                  <a:schemeClr val="bg1"/>
                </a:solidFill>
                <a:latin typeface="Calibri" panose="020F0502020204030204" pitchFamily="34" charset="0"/>
                <a:ea typeface="Calibri"/>
                <a:cs typeface="Calibri" panose="020F0502020204030204" pitchFamily="34" charset="0"/>
              </a:endParaRPr>
            </a:p>
          </p:txBody>
        </p:sp>
      </p:gr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6FF2FE17-B92E-BE31-F1AB-3B1D1EC71596}"/>
              </a:ext>
            </a:extLst>
          </p:cNvPr>
          <p:cNvGrpSpPr/>
          <p:nvPr/>
        </p:nvGrpSpPr>
        <p:grpSpPr>
          <a:xfrm>
            <a:off x="330415" y="4415884"/>
            <a:ext cx="8567507" cy="6140834"/>
            <a:chOff x="330415" y="4415884"/>
            <a:chExt cx="8567507" cy="6140834"/>
          </a:xfrm>
        </p:grpSpPr>
        <p:sp>
          <p:nvSpPr>
            <p:cNvPr id="3" name="Text Placeholder 10">
              <a:extLst>
                <a:ext uri="{FF2B5EF4-FFF2-40B4-BE49-F238E27FC236}">
                  <a16:creationId xmlns:a16="http://schemas.microsoft.com/office/drawing/2014/main" id="{D2D79826-D221-8E3B-D0A4-9A99FF933E10}"/>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a typeface="Aptos" panose="020B0004020202020204" pitchFamily="34" charset="0"/>
                </a:rPr>
                <a:t>Promover una cultura inclusiva en la obra</a:t>
              </a:r>
              <a:endParaRPr lang="en-US" sz="1500" b="1" kern="100" dirty="0">
                <a:solidFill>
                  <a:srgbClr val="404040"/>
                </a:solidFill>
                <a:effectLst/>
                <a:ea typeface="Aptos" panose="020B0004020202020204" pitchFamily="34" charset="0"/>
              </a:endParaRPr>
            </a:p>
          </p:txBody>
        </p:sp>
        <p:grpSp>
          <p:nvGrpSpPr>
            <p:cNvPr id="4" name="Group 3">
              <a:extLst>
                <a:ext uri="{FF2B5EF4-FFF2-40B4-BE49-F238E27FC236}">
                  <a16:creationId xmlns:a16="http://schemas.microsoft.com/office/drawing/2014/main" id="{DB0FC8BD-2E1D-3DF0-B354-5B3F56116091}"/>
                </a:ext>
              </a:extLst>
            </p:cNvPr>
            <p:cNvGrpSpPr/>
            <p:nvPr/>
          </p:nvGrpSpPr>
          <p:grpSpPr>
            <a:xfrm>
              <a:off x="629359" y="4415884"/>
              <a:ext cx="8268563" cy="4495247"/>
              <a:chOff x="396946" y="3800993"/>
              <a:chExt cx="8532281" cy="4638618"/>
            </a:xfrm>
          </p:grpSpPr>
          <p:sp>
            <p:nvSpPr>
              <p:cNvPr id="1088" name="Arc 1087">
                <a:extLst>
                  <a:ext uri="{FF2B5EF4-FFF2-40B4-BE49-F238E27FC236}">
                    <a16:creationId xmlns:a16="http://schemas.microsoft.com/office/drawing/2014/main" id="{456A3E18-CC55-E5EA-0432-4E3A14B502FF}"/>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9" name="Arc 1088">
                <a:extLst>
                  <a:ext uri="{FF2B5EF4-FFF2-40B4-BE49-F238E27FC236}">
                    <a16:creationId xmlns:a16="http://schemas.microsoft.com/office/drawing/2014/main" id="{DC804861-49A0-59C2-D746-25B9B1D57AD6}"/>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6" name="Arc 1095">
                <a:extLst>
                  <a:ext uri="{FF2B5EF4-FFF2-40B4-BE49-F238E27FC236}">
                    <a16:creationId xmlns:a16="http://schemas.microsoft.com/office/drawing/2014/main" id="{E2FB0FE6-5066-AD79-4867-6E9D6985E502}"/>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7" name="Arc 1096">
                <a:extLst>
                  <a:ext uri="{FF2B5EF4-FFF2-40B4-BE49-F238E27FC236}">
                    <a16:creationId xmlns:a16="http://schemas.microsoft.com/office/drawing/2014/main" id="{85418430-2096-57D9-3538-6442F4B37D60}"/>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98" name="Straight Connector 1097">
                <a:extLst>
                  <a:ext uri="{FF2B5EF4-FFF2-40B4-BE49-F238E27FC236}">
                    <a16:creationId xmlns:a16="http://schemas.microsoft.com/office/drawing/2014/main" id="{C1B5993C-E3CF-EB43-485C-44834A15981F}"/>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099" name="Straight Connector 1098">
                <a:extLst>
                  <a:ext uri="{FF2B5EF4-FFF2-40B4-BE49-F238E27FC236}">
                    <a16:creationId xmlns:a16="http://schemas.microsoft.com/office/drawing/2014/main" id="{CC89B2E9-0E19-EF2F-8D8B-F8CE33DC87D7}"/>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00" name="Straight Connector 1099">
                <a:extLst>
                  <a:ext uri="{FF2B5EF4-FFF2-40B4-BE49-F238E27FC236}">
                    <a16:creationId xmlns:a16="http://schemas.microsoft.com/office/drawing/2014/main" id="{B60C6166-2A88-1DB9-EFD5-CFDCFFBC2675}"/>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5" name="Text Placeholder 10">
              <a:extLst>
                <a:ext uri="{FF2B5EF4-FFF2-40B4-BE49-F238E27FC236}">
                  <a16:creationId xmlns:a16="http://schemas.microsoft.com/office/drawing/2014/main" id="{E16D31DB-3CF7-81B8-08AB-80F70282FA3E}"/>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Entender las Competencias y Cualificaciones de las personas refugiadas</a:t>
              </a:r>
              <a:endParaRPr lang="en-US" sz="1500" b="1" dirty="0">
                <a:solidFill>
                  <a:srgbClr val="404040"/>
                </a:solidFill>
                <a:highlight>
                  <a:srgbClr val="FFFFFF"/>
                </a:highlight>
                <a:latin typeface="Calibri"/>
                <a:cs typeface="Calibri"/>
              </a:endParaRPr>
            </a:p>
          </p:txBody>
        </p:sp>
        <p:grpSp>
          <p:nvGrpSpPr>
            <p:cNvPr id="6" name="Group 5">
              <a:extLst>
                <a:ext uri="{FF2B5EF4-FFF2-40B4-BE49-F238E27FC236}">
                  <a16:creationId xmlns:a16="http://schemas.microsoft.com/office/drawing/2014/main" id="{ABB10AD5-CAF3-0C05-0181-B34CC6CCF98A}"/>
                </a:ext>
              </a:extLst>
            </p:cNvPr>
            <p:cNvGrpSpPr/>
            <p:nvPr/>
          </p:nvGrpSpPr>
          <p:grpSpPr>
            <a:xfrm>
              <a:off x="330415" y="4848195"/>
              <a:ext cx="696193" cy="591172"/>
              <a:chOff x="87062" y="4460811"/>
              <a:chExt cx="787222" cy="668473"/>
            </a:xfrm>
          </p:grpSpPr>
          <p:grpSp>
            <p:nvGrpSpPr>
              <p:cNvPr id="1084" name="Group 1083">
                <a:extLst>
                  <a:ext uri="{FF2B5EF4-FFF2-40B4-BE49-F238E27FC236}">
                    <a16:creationId xmlns:a16="http://schemas.microsoft.com/office/drawing/2014/main" id="{9953AEC2-1B8F-2AEB-2E0F-70B1C64D170A}"/>
                  </a:ext>
                </a:extLst>
              </p:cNvPr>
              <p:cNvGrpSpPr/>
              <p:nvPr/>
            </p:nvGrpSpPr>
            <p:grpSpPr>
              <a:xfrm>
                <a:off x="87062" y="4460811"/>
                <a:ext cx="785328" cy="668473"/>
                <a:chOff x="468374" y="5595710"/>
                <a:chExt cx="785328" cy="668473"/>
              </a:xfrm>
            </p:grpSpPr>
            <p:sp>
              <p:nvSpPr>
                <p:cNvPr id="1086" name="Oval 1085">
                  <a:extLst>
                    <a:ext uri="{FF2B5EF4-FFF2-40B4-BE49-F238E27FC236}">
                      <a16:creationId xmlns:a16="http://schemas.microsoft.com/office/drawing/2014/main" id="{BDDF8731-3200-A995-F5DB-D47CD787D837}"/>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7" name="TextBox 1086">
                  <a:extLst>
                    <a:ext uri="{FF2B5EF4-FFF2-40B4-BE49-F238E27FC236}">
                      <a16:creationId xmlns:a16="http://schemas.microsoft.com/office/drawing/2014/main" id="{C91AEA7A-BC07-D9A9-C447-973BC70ED04C}"/>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01</a:t>
                  </a:r>
                </a:p>
              </p:txBody>
            </p:sp>
          </p:grpSp>
          <p:sp>
            <p:nvSpPr>
              <p:cNvPr id="1085" name="TextBox 1084">
                <a:extLst>
                  <a:ext uri="{FF2B5EF4-FFF2-40B4-BE49-F238E27FC236}">
                    <a16:creationId xmlns:a16="http://schemas.microsoft.com/office/drawing/2014/main" id="{DFE6317E-3821-4746-4986-BF2771BA8213}"/>
                  </a:ext>
                </a:extLst>
              </p:cNvPr>
              <p:cNvSpPr txBox="1"/>
              <p:nvPr/>
            </p:nvSpPr>
            <p:spPr>
              <a:xfrm>
                <a:off x="133073" y="4471260"/>
                <a:ext cx="741211"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sp>
          <p:nvSpPr>
            <p:cNvPr id="7" name="Text Placeholder 10">
              <a:extLst>
                <a:ext uri="{FF2B5EF4-FFF2-40B4-BE49-F238E27FC236}">
                  <a16:creationId xmlns:a16="http://schemas.microsoft.com/office/drawing/2014/main" id="{FEB6570E-3EEF-DFE8-81FE-D41A35A70430}"/>
                </a:ext>
              </a:extLst>
            </p:cNvPr>
            <p:cNvSpPr txBox="1">
              <a:spLocks/>
            </p:cNvSpPr>
            <p:nvPr/>
          </p:nvSpPr>
          <p:spPr>
            <a:xfrm>
              <a:off x="4992756" y="6957085"/>
              <a:ext cx="1578924"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a:solidFill>
                    <a:srgbClr val="404040"/>
                  </a:solidFill>
                  <a:ea typeface="Aptos" panose="020B0004020202020204" pitchFamily="34" charset="0"/>
                </a:rPr>
                <a:t>Abordar las barreras en el lugar de trabajo</a:t>
              </a:r>
              <a:endParaRPr lang="en-US" sz="1500" b="1" kern="100">
                <a:solidFill>
                  <a:srgbClr val="404040"/>
                </a:solidFill>
                <a:effectLst/>
                <a:ea typeface="Aptos" panose="020B0004020202020204" pitchFamily="34" charset="0"/>
              </a:endParaRPr>
            </a:p>
          </p:txBody>
        </p:sp>
        <p:sp>
          <p:nvSpPr>
            <p:cNvPr id="8" name="Rectangle 7">
              <a:extLst>
                <a:ext uri="{FF2B5EF4-FFF2-40B4-BE49-F238E27FC236}">
                  <a16:creationId xmlns:a16="http://schemas.microsoft.com/office/drawing/2014/main" id="{59FA4DCC-D3EE-95BC-4FE7-8B007234ACDB}"/>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587434B4-4763-4D05-9704-D5B7E07368AD}"/>
                </a:ext>
              </a:extLst>
            </p:cNvPr>
            <p:cNvGrpSpPr/>
            <p:nvPr/>
          </p:nvGrpSpPr>
          <p:grpSpPr>
            <a:xfrm>
              <a:off x="444647" y="5720102"/>
              <a:ext cx="382746" cy="394712"/>
              <a:chOff x="8388197" y="4689842"/>
              <a:chExt cx="334587" cy="345048"/>
            </a:xfrm>
            <a:solidFill>
              <a:srgbClr val="404040"/>
            </a:solidFill>
          </p:grpSpPr>
          <p:sp>
            <p:nvSpPr>
              <p:cNvPr id="991" name="Freeform 990">
                <a:extLst>
                  <a:ext uri="{FF2B5EF4-FFF2-40B4-BE49-F238E27FC236}">
                    <a16:creationId xmlns:a16="http://schemas.microsoft.com/office/drawing/2014/main" id="{19827774-1466-6088-B1F6-64061275D6AC}"/>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992" name="Freeform 991">
                <a:extLst>
                  <a:ext uri="{FF2B5EF4-FFF2-40B4-BE49-F238E27FC236}">
                    <a16:creationId xmlns:a16="http://schemas.microsoft.com/office/drawing/2014/main" id="{83D670FE-9AB8-E285-8105-974BBE951AD2}"/>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993" name="Graphic 761">
                <a:extLst>
                  <a:ext uri="{FF2B5EF4-FFF2-40B4-BE49-F238E27FC236}">
                    <a16:creationId xmlns:a16="http://schemas.microsoft.com/office/drawing/2014/main" id="{5BD28E5D-B792-3B13-9395-C0948AAB5BD3}"/>
                  </a:ext>
                </a:extLst>
              </p:cNvPr>
              <p:cNvGrpSpPr/>
              <p:nvPr/>
            </p:nvGrpSpPr>
            <p:grpSpPr>
              <a:xfrm>
                <a:off x="8427676" y="4902050"/>
                <a:ext cx="250744" cy="52282"/>
                <a:chOff x="8427676" y="4902050"/>
                <a:chExt cx="250744" cy="52282"/>
              </a:xfrm>
              <a:grpFill/>
            </p:grpSpPr>
            <p:sp>
              <p:nvSpPr>
                <p:cNvPr id="1067" name="Freeform 1066">
                  <a:extLst>
                    <a:ext uri="{FF2B5EF4-FFF2-40B4-BE49-F238E27FC236}">
                      <a16:creationId xmlns:a16="http://schemas.microsoft.com/office/drawing/2014/main" id="{7A7F845F-0C80-E3FC-4D2F-3C8AE752AF5D}"/>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8" name="Freeform 1067">
                  <a:extLst>
                    <a:ext uri="{FF2B5EF4-FFF2-40B4-BE49-F238E27FC236}">
                      <a16:creationId xmlns:a16="http://schemas.microsoft.com/office/drawing/2014/main" id="{85272044-3B0E-E996-1FD9-C172344747AB}"/>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9" name="Freeform 1068">
                  <a:extLst>
                    <a:ext uri="{FF2B5EF4-FFF2-40B4-BE49-F238E27FC236}">
                      <a16:creationId xmlns:a16="http://schemas.microsoft.com/office/drawing/2014/main" id="{EE634B94-94BB-EF4A-AC62-E56E42382A07}"/>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1070" name="Freeform 1069">
                  <a:extLst>
                    <a:ext uri="{FF2B5EF4-FFF2-40B4-BE49-F238E27FC236}">
                      <a16:creationId xmlns:a16="http://schemas.microsoft.com/office/drawing/2014/main" id="{EB3BFB8C-DB0A-D061-62AE-9E5E89DF50CF}"/>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994" name="Graphic 761">
                <a:extLst>
                  <a:ext uri="{FF2B5EF4-FFF2-40B4-BE49-F238E27FC236}">
                    <a16:creationId xmlns:a16="http://schemas.microsoft.com/office/drawing/2014/main" id="{D3071044-9332-17CB-E31F-D870571E5369}"/>
                  </a:ext>
                </a:extLst>
              </p:cNvPr>
              <p:cNvGrpSpPr/>
              <p:nvPr/>
            </p:nvGrpSpPr>
            <p:grpSpPr>
              <a:xfrm>
                <a:off x="8388197" y="4689842"/>
                <a:ext cx="334587" cy="345048"/>
                <a:chOff x="8388197" y="4689842"/>
                <a:chExt cx="334587" cy="345048"/>
              </a:xfrm>
              <a:grpFill/>
            </p:grpSpPr>
            <p:sp>
              <p:nvSpPr>
                <p:cNvPr id="1065" name="Freeform 1064">
                  <a:extLst>
                    <a:ext uri="{FF2B5EF4-FFF2-40B4-BE49-F238E27FC236}">
                      <a16:creationId xmlns:a16="http://schemas.microsoft.com/office/drawing/2014/main" id="{C6FB69FB-238C-EFBF-A4C3-02049660B585}"/>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1066" name="Freeform 1065">
                  <a:extLst>
                    <a:ext uri="{FF2B5EF4-FFF2-40B4-BE49-F238E27FC236}">
                      <a16:creationId xmlns:a16="http://schemas.microsoft.com/office/drawing/2014/main" id="{72543340-5295-204A-510B-CE92CF56279A}"/>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995" name="Graphic 761">
                <a:extLst>
                  <a:ext uri="{FF2B5EF4-FFF2-40B4-BE49-F238E27FC236}">
                    <a16:creationId xmlns:a16="http://schemas.microsoft.com/office/drawing/2014/main" id="{ACD4FE79-51D0-0063-2FFB-330A2DB6CDB4}"/>
                  </a:ext>
                </a:extLst>
              </p:cNvPr>
              <p:cNvGrpSpPr/>
              <p:nvPr/>
            </p:nvGrpSpPr>
            <p:grpSpPr>
              <a:xfrm>
                <a:off x="8530108" y="4867373"/>
                <a:ext cx="44280" cy="114168"/>
                <a:chOff x="8530108" y="4867373"/>
                <a:chExt cx="44280" cy="114168"/>
              </a:xfrm>
              <a:grpFill/>
            </p:grpSpPr>
            <p:grpSp>
              <p:nvGrpSpPr>
                <p:cNvPr id="996" name="Graphic 761">
                  <a:extLst>
                    <a:ext uri="{FF2B5EF4-FFF2-40B4-BE49-F238E27FC236}">
                      <a16:creationId xmlns:a16="http://schemas.microsoft.com/office/drawing/2014/main" id="{87AFD433-AF6C-DAD0-0DA9-9FAB69A9B158}"/>
                    </a:ext>
                  </a:extLst>
                </p:cNvPr>
                <p:cNvGrpSpPr/>
                <p:nvPr/>
              </p:nvGrpSpPr>
              <p:grpSpPr>
                <a:xfrm>
                  <a:off x="8530108" y="4867373"/>
                  <a:ext cx="44280" cy="114168"/>
                  <a:chOff x="8530108" y="4867373"/>
                  <a:chExt cx="44280" cy="114168"/>
                </a:xfrm>
                <a:grpFill/>
              </p:grpSpPr>
              <p:sp>
                <p:nvSpPr>
                  <p:cNvPr id="1010" name="Freeform 1009">
                    <a:extLst>
                      <a:ext uri="{FF2B5EF4-FFF2-40B4-BE49-F238E27FC236}">
                        <a16:creationId xmlns:a16="http://schemas.microsoft.com/office/drawing/2014/main" id="{77998046-AA5D-5B44-A45E-B8E8AEE972F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11" name="Freeform 1010">
                    <a:extLst>
                      <a:ext uri="{FF2B5EF4-FFF2-40B4-BE49-F238E27FC236}">
                        <a16:creationId xmlns:a16="http://schemas.microsoft.com/office/drawing/2014/main" id="{E25F1FE4-1DD7-47F1-020C-0B054AD2B8BF}"/>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1007" name="Graphic 761">
                  <a:extLst>
                    <a:ext uri="{FF2B5EF4-FFF2-40B4-BE49-F238E27FC236}">
                      <a16:creationId xmlns:a16="http://schemas.microsoft.com/office/drawing/2014/main" id="{04E730BC-2F34-0B74-9795-4F832C732AF1}"/>
                    </a:ext>
                  </a:extLst>
                </p:cNvPr>
                <p:cNvGrpSpPr/>
                <p:nvPr/>
              </p:nvGrpSpPr>
              <p:grpSpPr>
                <a:xfrm>
                  <a:off x="8530108" y="4867373"/>
                  <a:ext cx="44280" cy="114168"/>
                  <a:chOff x="8530108" y="4867373"/>
                  <a:chExt cx="44280" cy="114168"/>
                </a:xfrm>
                <a:grpFill/>
              </p:grpSpPr>
              <p:sp>
                <p:nvSpPr>
                  <p:cNvPr id="1008" name="Freeform 1007">
                    <a:extLst>
                      <a:ext uri="{FF2B5EF4-FFF2-40B4-BE49-F238E27FC236}">
                        <a16:creationId xmlns:a16="http://schemas.microsoft.com/office/drawing/2014/main" id="{3E85D1EC-A285-4631-0499-6ED25AD70B23}"/>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09" name="Freeform 1008">
                    <a:extLst>
                      <a:ext uri="{FF2B5EF4-FFF2-40B4-BE49-F238E27FC236}">
                        <a16:creationId xmlns:a16="http://schemas.microsoft.com/office/drawing/2014/main" id="{C9957112-09C7-505D-9B18-9ECE5F566F4E}"/>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10" name="Rectangle 9">
              <a:extLst>
                <a:ext uri="{FF2B5EF4-FFF2-40B4-BE49-F238E27FC236}">
                  <a16:creationId xmlns:a16="http://schemas.microsoft.com/office/drawing/2014/main" id="{401D3DAB-4926-1D74-C5BA-D4A1E3DDA6F6}"/>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B80AB85-74BF-15F3-EC6A-82CD23239F19}"/>
                </a:ext>
              </a:extLst>
            </p:cNvPr>
            <p:cNvGrpSpPr/>
            <p:nvPr/>
          </p:nvGrpSpPr>
          <p:grpSpPr>
            <a:xfrm>
              <a:off x="690054" y="7829848"/>
              <a:ext cx="440016" cy="380208"/>
              <a:chOff x="8399934" y="5343787"/>
              <a:chExt cx="384652" cy="332369"/>
            </a:xfrm>
            <a:solidFill>
              <a:srgbClr val="404040"/>
            </a:solidFill>
          </p:grpSpPr>
          <p:sp>
            <p:nvSpPr>
              <p:cNvPr id="971" name="Freeform 970">
                <a:extLst>
                  <a:ext uri="{FF2B5EF4-FFF2-40B4-BE49-F238E27FC236}">
                    <a16:creationId xmlns:a16="http://schemas.microsoft.com/office/drawing/2014/main" id="{A7AA28C6-FD20-579F-6AEC-AF561AB84C2F}"/>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972" name="Freeform 971">
                <a:extLst>
                  <a:ext uri="{FF2B5EF4-FFF2-40B4-BE49-F238E27FC236}">
                    <a16:creationId xmlns:a16="http://schemas.microsoft.com/office/drawing/2014/main" id="{2E594219-0E82-4D8C-5216-F83F26B4323F}"/>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973" name="Freeform 972">
                <a:extLst>
                  <a:ext uri="{FF2B5EF4-FFF2-40B4-BE49-F238E27FC236}">
                    <a16:creationId xmlns:a16="http://schemas.microsoft.com/office/drawing/2014/main" id="{2981A6D3-E4F9-B534-C4F9-5157C398ECCE}"/>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974" name="Freeform 973">
                <a:extLst>
                  <a:ext uri="{FF2B5EF4-FFF2-40B4-BE49-F238E27FC236}">
                    <a16:creationId xmlns:a16="http://schemas.microsoft.com/office/drawing/2014/main" id="{D3E1C6F5-34BD-5AEF-75FE-46D35FED65E2}"/>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975" name="Graphic 761">
                <a:extLst>
                  <a:ext uri="{FF2B5EF4-FFF2-40B4-BE49-F238E27FC236}">
                    <a16:creationId xmlns:a16="http://schemas.microsoft.com/office/drawing/2014/main" id="{CFEF8664-0B3A-AEC2-932F-191155C287B9}"/>
                  </a:ext>
                </a:extLst>
              </p:cNvPr>
              <p:cNvGrpSpPr/>
              <p:nvPr/>
            </p:nvGrpSpPr>
            <p:grpSpPr>
              <a:xfrm>
                <a:off x="8461820" y="5375797"/>
                <a:ext cx="141377" cy="138176"/>
                <a:chOff x="8461820" y="5375797"/>
                <a:chExt cx="141377" cy="138176"/>
              </a:xfrm>
              <a:grpFill/>
            </p:grpSpPr>
            <p:sp>
              <p:nvSpPr>
                <p:cNvPr id="979" name="Freeform 978">
                  <a:extLst>
                    <a:ext uri="{FF2B5EF4-FFF2-40B4-BE49-F238E27FC236}">
                      <a16:creationId xmlns:a16="http://schemas.microsoft.com/office/drawing/2014/main" id="{30B24F88-2FEB-8771-5DBB-E7D699CC22FB}"/>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980" name="Freeform 979">
                  <a:extLst>
                    <a:ext uri="{FF2B5EF4-FFF2-40B4-BE49-F238E27FC236}">
                      <a16:creationId xmlns:a16="http://schemas.microsoft.com/office/drawing/2014/main" id="{45C5C473-23C1-F9B2-CAD2-8D24A7CD6441}"/>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81" name="Freeform 980">
                  <a:extLst>
                    <a:ext uri="{FF2B5EF4-FFF2-40B4-BE49-F238E27FC236}">
                      <a16:creationId xmlns:a16="http://schemas.microsoft.com/office/drawing/2014/main" id="{C5644202-A3B8-1C06-2227-E90B6EF80D9E}"/>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87" name="Freeform 986">
                  <a:extLst>
                    <a:ext uri="{FF2B5EF4-FFF2-40B4-BE49-F238E27FC236}">
                      <a16:creationId xmlns:a16="http://schemas.microsoft.com/office/drawing/2014/main" id="{4AD72CB4-90D5-DF81-E484-68559B430794}"/>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88" name="Graphic 761">
                  <a:extLst>
                    <a:ext uri="{FF2B5EF4-FFF2-40B4-BE49-F238E27FC236}">
                      <a16:creationId xmlns:a16="http://schemas.microsoft.com/office/drawing/2014/main" id="{49ED03C2-02C3-2568-EEAC-2722A134FDE7}"/>
                    </a:ext>
                  </a:extLst>
                </p:cNvPr>
                <p:cNvGrpSpPr/>
                <p:nvPr/>
              </p:nvGrpSpPr>
              <p:grpSpPr>
                <a:xfrm>
                  <a:off x="8461820" y="5375797"/>
                  <a:ext cx="141377" cy="76290"/>
                  <a:chOff x="8461820" y="5375797"/>
                  <a:chExt cx="141377" cy="76290"/>
                </a:xfrm>
                <a:grpFill/>
              </p:grpSpPr>
              <p:sp>
                <p:nvSpPr>
                  <p:cNvPr id="989" name="Freeform 988">
                    <a:extLst>
                      <a:ext uri="{FF2B5EF4-FFF2-40B4-BE49-F238E27FC236}">
                        <a16:creationId xmlns:a16="http://schemas.microsoft.com/office/drawing/2014/main" id="{9B4C1AA5-1979-6802-AA14-20894C5A2CF2}"/>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90" name="Freeform 989">
                    <a:extLst>
                      <a:ext uri="{FF2B5EF4-FFF2-40B4-BE49-F238E27FC236}">
                        <a16:creationId xmlns:a16="http://schemas.microsoft.com/office/drawing/2014/main" id="{3D89BA4A-E64F-2BED-5597-09999C383C4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976" name="Freeform 975">
                <a:extLst>
                  <a:ext uri="{FF2B5EF4-FFF2-40B4-BE49-F238E27FC236}">
                    <a16:creationId xmlns:a16="http://schemas.microsoft.com/office/drawing/2014/main" id="{F819A808-AE68-5446-59FE-01E63043DDF5}"/>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977" name="Freeform 976">
                <a:extLst>
                  <a:ext uri="{FF2B5EF4-FFF2-40B4-BE49-F238E27FC236}">
                    <a16:creationId xmlns:a16="http://schemas.microsoft.com/office/drawing/2014/main" id="{9D7E8A23-E43C-6867-4552-5864328A8BD9}"/>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978" name="Freeform 977">
                <a:extLst>
                  <a:ext uri="{FF2B5EF4-FFF2-40B4-BE49-F238E27FC236}">
                    <a16:creationId xmlns:a16="http://schemas.microsoft.com/office/drawing/2014/main" id="{ECA6B990-1F58-D7DA-332B-F5F43F64111C}"/>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12" name="Rectangle 11">
              <a:extLst>
                <a:ext uri="{FF2B5EF4-FFF2-40B4-BE49-F238E27FC236}">
                  <a16:creationId xmlns:a16="http://schemas.microsoft.com/office/drawing/2014/main" id="{C4E3DD92-9015-9883-08B9-9E5C09391A28}"/>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6A3945B-1FB5-B2ED-AA5C-E08BF502B586}"/>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CE4DB93A-C67B-3045-F297-52E987B89AFE}"/>
                </a:ext>
              </a:extLst>
            </p:cNvPr>
            <p:cNvGrpSpPr/>
            <p:nvPr/>
          </p:nvGrpSpPr>
          <p:grpSpPr>
            <a:xfrm>
              <a:off x="2497728" y="6964100"/>
              <a:ext cx="434523" cy="407061"/>
              <a:chOff x="8399401" y="5851144"/>
              <a:chExt cx="379850" cy="355843"/>
            </a:xfrm>
            <a:solidFill>
              <a:srgbClr val="404040"/>
            </a:solidFill>
          </p:grpSpPr>
          <p:sp>
            <p:nvSpPr>
              <p:cNvPr id="962" name="Freeform 961">
                <a:extLst>
                  <a:ext uri="{FF2B5EF4-FFF2-40B4-BE49-F238E27FC236}">
                    <a16:creationId xmlns:a16="http://schemas.microsoft.com/office/drawing/2014/main" id="{756390D2-FEE2-6CC9-9431-4BC571F9430F}"/>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63" name="Graphic 761">
                <a:extLst>
                  <a:ext uri="{FF2B5EF4-FFF2-40B4-BE49-F238E27FC236}">
                    <a16:creationId xmlns:a16="http://schemas.microsoft.com/office/drawing/2014/main" id="{0A839049-2B59-AACC-6EA4-3CD7DF393DB5}"/>
                  </a:ext>
                </a:extLst>
              </p:cNvPr>
              <p:cNvGrpSpPr/>
              <p:nvPr/>
            </p:nvGrpSpPr>
            <p:grpSpPr>
              <a:xfrm>
                <a:off x="8399401" y="5851144"/>
                <a:ext cx="379850" cy="355843"/>
                <a:chOff x="8399401" y="5851144"/>
                <a:chExt cx="379850" cy="355843"/>
              </a:xfrm>
              <a:grpFill/>
            </p:grpSpPr>
            <p:sp>
              <p:nvSpPr>
                <p:cNvPr id="964" name="Freeform 963">
                  <a:extLst>
                    <a:ext uri="{FF2B5EF4-FFF2-40B4-BE49-F238E27FC236}">
                      <a16:creationId xmlns:a16="http://schemas.microsoft.com/office/drawing/2014/main" id="{65227733-68B7-5C42-2ABE-1898C56255E0}"/>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65" name="Graphic 761">
                  <a:extLst>
                    <a:ext uri="{FF2B5EF4-FFF2-40B4-BE49-F238E27FC236}">
                      <a16:creationId xmlns:a16="http://schemas.microsoft.com/office/drawing/2014/main" id="{C9BF0D65-5214-7DC0-A238-97DD44A846F1}"/>
                    </a:ext>
                  </a:extLst>
                </p:cNvPr>
                <p:cNvGrpSpPr/>
                <p:nvPr/>
              </p:nvGrpSpPr>
              <p:grpSpPr>
                <a:xfrm>
                  <a:off x="8454885" y="6195250"/>
                  <a:ext cx="269950" cy="11737"/>
                  <a:chOff x="8454885" y="6195250"/>
                  <a:chExt cx="269950" cy="11737"/>
                </a:xfrm>
                <a:grpFill/>
              </p:grpSpPr>
              <p:sp>
                <p:nvSpPr>
                  <p:cNvPr id="969" name="Freeform 968">
                    <a:extLst>
                      <a:ext uri="{FF2B5EF4-FFF2-40B4-BE49-F238E27FC236}">
                        <a16:creationId xmlns:a16="http://schemas.microsoft.com/office/drawing/2014/main" id="{30F8EEEB-376E-122C-2E83-901EDBBE9EDC}"/>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70" name="Freeform 969">
                    <a:extLst>
                      <a:ext uri="{FF2B5EF4-FFF2-40B4-BE49-F238E27FC236}">
                        <a16:creationId xmlns:a16="http://schemas.microsoft.com/office/drawing/2014/main" id="{8BFD0912-D125-34E0-D8DF-148100EF7E01}"/>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66" name="Freeform 965">
                  <a:extLst>
                    <a:ext uri="{FF2B5EF4-FFF2-40B4-BE49-F238E27FC236}">
                      <a16:creationId xmlns:a16="http://schemas.microsoft.com/office/drawing/2014/main" id="{537A7C51-9433-A1BE-1AAF-B84D812D1B54}"/>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67" name="Freeform 966">
                  <a:extLst>
                    <a:ext uri="{FF2B5EF4-FFF2-40B4-BE49-F238E27FC236}">
                      <a16:creationId xmlns:a16="http://schemas.microsoft.com/office/drawing/2014/main" id="{C7695266-3755-B93F-684A-A8ECD1DB5CF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68" name="Freeform 967">
                  <a:extLst>
                    <a:ext uri="{FF2B5EF4-FFF2-40B4-BE49-F238E27FC236}">
                      <a16:creationId xmlns:a16="http://schemas.microsoft.com/office/drawing/2014/main" id="{235C4F5B-966B-684B-92C9-B1325AEF2DF5}"/>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15" name="Rectangle 14">
              <a:extLst>
                <a:ext uri="{FF2B5EF4-FFF2-40B4-BE49-F238E27FC236}">
                  <a16:creationId xmlns:a16="http://schemas.microsoft.com/office/drawing/2014/main" id="{42A5DB39-9218-CB82-C440-B48AB532279C}"/>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28BAF5-8533-99AB-B618-0AA0494B9EDA}"/>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0">
              <a:extLst>
                <a:ext uri="{FF2B5EF4-FFF2-40B4-BE49-F238E27FC236}">
                  <a16:creationId xmlns:a16="http://schemas.microsoft.com/office/drawing/2014/main" id="{554D859D-B7FA-5E3C-AE6A-FC39103168EE}"/>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Adopción de procesos de contratación inclusivos</a:t>
              </a:r>
              <a:endParaRPr lang="en-US" sz="1500" b="1" dirty="0">
                <a:solidFill>
                  <a:srgbClr val="404040"/>
                </a:solidFill>
                <a:latin typeface="Calibri"/>
                <a:cs typeface="Calibri"/>
              </a:endParaRPr>
            </a:p>
          </p:txBody>
        </p:sp>
        <p:sp>
          <p:nvSpPr>
            <p:cNvPr id="19" name="Text Placeholder 10">
              <a:extLst>
                <a:ext uri="{FF2B5EF4-FFF2-40B4-BE49-F238E27FC236}">
                  <a16:creationId xmlns:a16="http://schemas.microsoft.com/office/drawing/2014/main" id="{8BBD996B-A76B-CA54-8F27-B239EF97A41F}"/>
                </a:ext>
              </a:extLst>
            </p:cNvPr>
            <p:cNvSpPr txBox="1">
              <a:spLocks/>
            </p:cNvSpPr>
            <p:nvPr/>
          </p:nvSpPr>
          <p:spPr>
            <a:xfrm>
              <a:off x="2726195" y="6185666"/>
              <a:ext cx="2071089"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a:solidFill>
                    <a:srgbClr val="404040"/>
                  </a:solidFill>
                  <a:ea typeface="Aptos" panose="020B0004020202020204" pitchFamily="34" charset="0"/>
                </a:rPr>
                <a:t>Ofrecer formación específica en construcción</a:t>
              </a:r>
              <a:endParaRPr lang="en-US" sz="1500" b="1" kern="100" dirty="0">
                <a:solidFill>
                  <a:srgbClr val="404040"/>
                </a:solidFill>
                <a:effectLst/>
                <a:ea typeface="Aptos" panose="020B0004020202020204" pitchFamily="34" charset="0"/>
              </a:endParaRPr>
            </a:p>
          </p:txBody>
        </p:sp>
        <p:grpSp>
          <p:nvGrpSpPr>
            <p:cNvPr id="20" name="Graphic 761">
              <a:extLst>
                <a:ext uri="{FF2B5EF4-FFF2-40B4-BE49-F238E27FC236}">
                  <a16:creationId xmlns:a16="http://schemas.microsoft.com/office/drawing/2014/main" id="{B8E556D4-923D-E366-911A-23442A9F95AF}"/>
                </a:ext>
              </a:extLst>
            </p:cNvPr>
            <p:cNvGrpSpPr/>
            <p:nvPr/>
          </p:nvGrpSpPr>
          <p:grpSpPr>
            <a:xfrm>
              <a:off x="3492843" y="5200029"/>
              <a:ext cx="469311" cy="407671"/>
              <a:chOff x="8336981" y="7205164"/>
              <a:chExt cx="410260" cy="356376"/>
            </a:xfrm>
            <a:solidFill>
              <a:srgbClr val="404040"/>
            </a:solidFill>
          </p:grpSpPr>
          <p:sp>
            <p:nvSpPr>
              <p:cNvPr id="918" name="Freeform 917">
                <a:extLst>
                  <a:ext uri="{FF2B5EF4-FFF2-40B4-BE49-F238E27FC236}">
                    <a16:creationId xmlns:a16="http://schemas.microsoft.com/office/drawing/2014/main" id="{6BAE8ADE-EEA9-46FC-D297-F5CA05C18360}"/>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919" name="Freeform 918">
                <a:extLst>
                  <a:ext uri="{FF2B5EF4-FFF2-40B4-BE49-F238E27FC236}">
                    <a16:creationId xmlns:a16="http://schemas.microsoft.com/office/drawing/2014/main" id="{A325AE80-AE3C-1CA4-B609-2763FFC4F1F7}"/>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0" name="Freeform 919">
                <a:extLst>
                  <a:ext uri="{FF2B5EF4-FFF2-40B4-BE49-F238E27FC236}">
                    <a16:creationId xmlns:a16="http://schemas.microsoft.com/office/drawing/2014/main" id="{8298B866-80F2-9D3F-40DA-3ABC2B9B170E}"/>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3" name="Freeform 922">
                <a:extLst>
                  <a:ext uri="{FF2B5EF4-FFF2-40B4-BE49-F238E27FC236}">
                    <a16:creationId xmlns:a16="http://schemas.microsoft.com/office/drawing/2014/main" id="{2CE92FA6-CAD2-684E-E7B2-35A1C91A0E6B}"/>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934" name="Freeform 933">
                <a:extLst>
                  <a:ext uri="{FF2B5EF4-FFF2-40B4-BE49-F238E27FC236}">
                    <a16:creationId xmlns:a16="http://schemas.microsoft.com/office/drawing/2014/main" id="{DB6A7B45-A07D-830D-C25B-056EE39BA367}"/>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936" name="Graphic 761">
                <a:extLst>
                  <a:ext uri="{FF2B5EF4-FFF2-40B4-BE49-F238E27FC236}">
                    <a16:creationId xmlns:a16="http://schemas.microsoft.com/office/drawing/2014/main" id="{98816BA9-B4B4-6A8D-A662-7735D573A442}"/>
                  </a:ext>
                </a:extLst>
              </p:cNvPr>
              <p:cNvGrpSpPr/>
              <p:nvPr/>
            </p:nvGrpSpPr>
            <p:grpSpPr>
              <a:xfrm>
                <a:off x="8336982" y="7261714"/>
                <a:ext cx="410260" cy="93895"/>
                <a:chOff x="8336982" y="7261714"/>
                <a:chExt cx="410260" cy="93895"/>
              </a:xfrm>
              <a:grpFill/>
            </p:grpSpPr>
            <p:sp>
              <p:nvSpPr>
                <p:cNvPr id="960" name="Freeform 959">
                  <a:extLst>
                    <a:ext uri="{FF2B5EF4-FFF2-40B4-BE49-F238E27FC236}">
                      <a16:creationId xmlns:a16="http://schemas.microsoft.com/office/drawing/2014/main" id="{AE60CC91-8CCD-3308-5984-6B379B37E6B4}"/>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961" name="Freeform 960">
                  <a:extLst>
                    <a:ext uri="{FF2B5EF4-FFF2-40B4-BE49-F238E27FC236}">
                      <a16:creationId xmlns:a16="http://schemas.microsoft.com/office/drawing/2014/main" id="{7B6F8DF6-8527-D20C-3716-C73F049585D0}"/>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938" name="Graphic 761">
                <a:extLst>
                  <a:ext uri="{FF2B5EF4-FFF2-40B4-BE49-F238E27FC236}">
                    <a16:creationId xmlns:a16="http://schemas.microsoft.com/office/drawing/2014/main" id="{FF9B37F1-D424-1FFE-C3EA-2303731BADF0}"/>
                  </a:ext>
                </a:extLst>
              </p:cNvPr>
              <p:cNvGrpSpPr/>
              <p:nvPr/>
            </p:nvGrpSpPr>
            <p:grpSpPr>
              <a:xfrm>
                <a:off x="8336981" y="7262248"/>
                <a:ext cx="409726" cy="93362"/>
                <a:chOff x="8336981" y="7262248"/>
                <a:chExt cx="409726" cy="93362"/>
              </a:xfrm>
              <a:grpFill/>
            </p:grpSpPr>
            <p:grpSp>
              <p:nvGrpSpPr>
                <p:cNvPr id="942" name="Graphic 761">
                  <a:extLst>
                    <a:ext uri="{FF2B5EF4-FFF2-40B4-BE49-F238E27FC236}">
                      <a16:creationId xmlns:a16="http://schemas.microsoft.com/office/drawing/2014/main" id="{6811EEC9-A616-28AD-0CE2-826517EE7703}"/>
                    </a:ext>
                  </a:extLst>
                </p:cNvPr>
                <p:cNvGrpSpPr/>
                <p:nvPr/>
              </p:nvGrpSpPr>
              <p:grpSpPr>
                <a:xfrm>
                  <a:off x="8336981" y="7262248"/>
                  <a:ext cx="93362" cy="93362"/>
                  <a:chOff x="8336981" y="7262248"/>
                  <a:chExt cx="93362" cy="93362"/>
                </a:xfrm>
                <a:grpFill/>
              </p:grpSpPr>
              <p:sp>
                <p:nvSpPr>
                  <p:cNvPr id="958" name="Freeform 957">
                    <a:extLst>
                      <a:ext uri="{FF2B5EF4-FFF2-40B4-BE49-F238E27FC236}">
                        <a16:creationId xmlns:a16="http://schemas.microsoft.com/office/drawing/2014/main" id="{B36B1972-9DC6-B9CC-899C-661E50C09B43}"/>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9" name="Freeform 958">
                    <a:extLst>
                      <a:ext uri="{FF2B5EF4-FFF2-40B4-BE49-F238E27FC236}">
                        <a16:creationId xmlns:a16="http://schemas.microsoft.com/office/drawing/2014/main" id="{4E7DB1C0-9AF1-B59F-EC6E-3628B607A81B}"/>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3" name="Graphic 761">
                  <a:extLst>
                    <a:ext uri="{FF2B5EF4-FFF2-40B4-BE49-F238E27FC236}">
                      <a16:creationId xmlns:a16="http://schemas.microsoft.com/office/drawing/2014/main" id="{2D1B3A4A-9353-7E59-B7E2-E369F45406EF}"/>
                    </a:ext>
                  </a:extLst>
                </p:cNvPr>
                <p:cNvGrpSpPr/>
                <p:nvPr/>
              </p:nvGrpSpPr>
              <p:grpSpPr>
                <a:xfrm>
                  <a:off x="8416473" y="7262248"/>
                  <a:ext cx="93362" cy="93362"/>
                  <a:chOff x="8416473" y="7262248"/>
                  <a:chExt cx="93362" cy="93362"/>
                </a:xfrm>
                <a:grpFill/>
              </p:grpSpPr>
              <p:sp>
                <p:nvSpPr>
                  <p:cNvPr id="956" name="Freeform 955">
                    <a:extLst>
                      <a:ext uri="{FF2B5EF4-FFF2-40B4-BE49-F238E27FC236}">
                        <a16:creationId xmlns:a16="http://schemas.microsoft.com/office/drawing/2014/main" id="{04F675BC-2806-7DF3-2518-A711CB435754}"/>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957" name="Freeform 956">
                    <a:extLst>
                      <a:ext uri="{FF2B5EF4-FFF2-40B4-BE49-F238E27FC236}">
                        <a16:creationId xmlns:a16="http://schemas.microsoft.com/office/drawing/2014/main" id="{A05EC42D-899C-F0F7-A801-CBDE0A4C87AE}"/>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5" name="Graphic 761">
                  <a:extLst>
                    <a:ext uri="{FF2B5EF4-FFF2-40B4-BE49-F238E27FC236}">
                      <a16:creationId xmlns:a16="http://schemas.microsoft.com/office/drawing/2014/main" id="{A0453FD5-38A0-6BDB-E68E-71348BCED0DB}"/>
                    </a:ext>
                  </a:extLst>
                </p:cNvPr>
                <p:cNvGrpSpPr/>
                <p:nvPr/>
              </p:nvGrpSpPr>
              <p:grpSpPr>
                <a:xfrm>
                  <a:off x="8495430" y="7262248"/>
                  <a:ext cx="93362" cy="93362"/>
                  <a:chOff x="8495430" y="7262248"/>
                  <a:chExt cx="93362" cy="93362"/>
                </a:xfrm>
                <a:grpFill/>
              </p:grpSpPr>
              <p:sp>
                <p:nvSpPr>
                  <p:cNvPr id="954" name="Freeform 953">
                    <a:extLst>
                      <a:ext uri="{FF2B5EF4-FFF2-40B4-BE49-F238E27FC236}">
                        <a16:creationId xmlns:a16="http://schemas.microsoft.com/office/drawing/2014/main" id="{5EC072A4-1FD7-A644-E89D-25AF306FEC43}"/>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5" name="Freeform 954">
                    <a:extLst>
                      <a:ext uri="{FF2B5EF4-FFF2-40B4-BE49-F238E27FC236}">
                        <a16:creationId xmlns:a16="http://schemas.microsoft.com/office/drawing/2014/main" id="{37284FD3-4C08-350F-28EE-9475339C812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8" name="Graphic 761">
                  <a:extLst>
                    <a:ext uri="{FF2B5EF4-FFF2-40B4-BE49-F238E27FC236}">
                      <a16:creationId xmlns:a16="http://schemas.microsoft.com/office/drawing/2014/main" id="{A5E95798-A448-DE7E-3ABC-65A159D757B8}"/>
                    </a:ext>
                  </a:extLst>
                </p:cNvPr>
                <p:cNvGrpSpPr/>
                <p:nvPr/>
              </p:nvGrpSpPr>
              <p:grpSpPr>
                <a:xfrm>
                  <a:off x="8574388" y="7262248"/>
                  <a:ext cx="93362" cy="93362"/>
                  <a:chOff x="8574388" y="7262248"/>
                  <a:chExt cx="93362" cy="93362"/>
                </a:xfrm>
                <a:grpFill/>
              </p:grpSpPr>
              <p:sp>
                <p:nvSpPr>
                  <p:cNvPr id="952" name="Freeform 951">
                    <a:extLst>
                      <a:ext uri="{FF2B5EF4-FFF2-40B4-BE49-F238E27FC236}">
                        <a16:creationId xmlns:a16="http://schemas.microsoft.com/office/drawing/2014/main" id="{CA4D2E3A-5C18-F1C2-1184-DD8944018D76}"/>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3" name="Freeform 952">
                    <a:extLst>
                      <a:ext uri="{FF2B5EF4-FFF2-40B4-BE49-F238E27FC236}">
                        <a16:creationId xmlns:a16="http://schemas.microsoft.com/office/drawing/2014/main" id="{95527275-2875-9565-42F9-D650E127CCBE}"/>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9" name="Graphic 761">
                  <a:extLst>
                    <a:ext uri="{FF2B5EF4-FFF2-40B4-BE49-F238E27FC236}">
                      <a16:creationId xmlns:a16="http://schemas.microsoft.com/office/drawing/2014/main" id="{18133F79-4C0D-C12B-F1E9-66DD6C659D4C}"/>
                    </a:ext>
                  </a:extLst>
                </p:cNvPr>
                <p:cNvGrpSpPr/>
                <p:nvPr/>
              </p:nvGrpSpPr>
              <p:grpSpPr>
                <a:xfrm>
                  <a:off x="8653346" y="7262248"/>
                  <a:ext cx="93362" cy="93362"/>
                  <a:chOff x="8653346" y="7262248"/>
                  <a:chExt cx="93362" cy="93362"/>
                </a:xfrm>
                <a:grpFill/>
              </p:grpSpPr>
              <p:sp>
                <p:nvSpPr>
                  <p:cNvPr id="950" name="Freeform 949">
                    <a:extLst>
                      <a:ext uri="{FF2B5EF4-FFF2-40B4-BE49-F238E27FC236}">
                        <a16:creationId xmlns:a16="http://schemas.microsoft.com/office/drawing/2014/main" id="{74D68DB1-6248-00CF-8282-CB1365B49612}"/>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1" name="Freeform 950">
                    <a:extLst>
                      <a:ext uri="{FF2B5EF4-FFF2-40B4-BE49-F238E27FC236}">
                        <a16:creationId xmlns:a16="http://schemas.microsoft.com/office/drawing/2014/main" id="{79330FFD-3274-3D51-86CE-C47596CFEB9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939" name="Freeform 938">
                <a:extLst>
                  <a:ext uri="{FF2B5EF4-FFF2-40B4-BE49-F238E27FC236}">
                    <a16:creationId xmlns:a16="http://schemas.microsoft.com/office/drawing/2014/main" id="{25FD64AD-62B2-478F-73B3-BEDF0D8EE981}"/>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0" name="Freeform 939">
                <a:extLst>
                  <a:ext uri="{FF2B5EF4-FFF2-40B4-BE49-F238E27FC236}">
                    <a16:creationId xmlns:a16="http://schemas.microsoft.com/office/drawing/2014/main" id="{80849D5E-CC9E-39A9-DF7B-F206D8C04C5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1" name="Freeform 940">
                <a:extLst>
                  <a:ext uri="{FF2B5EF4-FFF2-40B4-BE49-F238E27FC236}">
                    <a16:creationId xmlns:a16="http://schemas.microsoft.com/office/drawing/2014/main" id="{2676DD65-3EFF-35BA-0368-6C0D8F883551}"/>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21" name="Rectangle 20">
              <a:extLst>
                <a:ext uri="{FF2B5EF4-FFF2-40B4-BE49-F238E27FC236}">
                  <a16:creationId xmlns:a16="http://schemas.microsoft.com/office/drawing/2014/main" id="{D8EF2F72-5D10-BF3A-67F1-5568731C1B91}"/>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aphic 761">
              <a:extLst>
                <a:ext uri="{FF2B5EF4-FFF2-40B4-BE49-F238E27FC236}">
                  <a16:creationId xmlns:a16="http://schemas.microsoft.com/office/drawing/2014/main" id="{C7825B00-EFA0-E959-6162-CA0E7CCCF35B}"/>
                </a:ext>
              </a:extLst>
            </p:cNvPr>
            <p:cNvGrpSpPr/>
            <p:nvPr/>
          </p:nvGrpSpPr>
          <p:grpSpPr>
            <a:xfrm>
              <a:off x="4645524" y="7587336"/>
              <a:ext cx="407566" cy="407696"/>
              <a:chOff x="8373884" y="6441172"/>
              <a:chExt cx="356285" cy="356398"/>
            </a:xfrm>
            <a:solidFill>
              <a:srgbClr val="404040"/>
            </a:solidFill>
          </p:grpSpPr>
          <p:grpSp>
            <p:nvGrpSpPr>
              <p:cNvPr id="61" name="Graphic 761">
                <a:extLst>
                  <a:ext uri="{FF2B5EF4-FFF2-40B4-BE49-F238E27FC236}">
                    <a16:creationId xmlns:a16="http://schemas.microsoft.com/office/drawing/2014/main" id="{8BA8F0B9-327D-F63B-EF96-23397427FE51}"/>
                  </a:ext>
                </a:extLst>
              </p:cNvPr>
              <p:cNvGrpSpPr/>
              <p:nvPr/>
            </p:nvGrpSpPr>
            <p:grpSpPr>
              <a:xfrm>
                <a:off x="8373884" y="6441172"/>
                <a:ext cx="356285" cy="356398"/>
                <a:chOff x="8373884" y="6441172"/>
                <a:chExt cx="356285" cy="356398"/>
              </a:xfrm>
              <a:grpFill/>
            </p:grpSpPr>
            <p:grpSp>
              <p:nvGrpSpPr>
                <p:cNvPr id="909" name="Graphic 761">
                  <a:extLst>
                    <a:ext uri="{FF2B5EF4-FFF2-40B4-BE49-F238E27FC236}">
                      <a16:creationId xmlns:a16="http://schemas.microsoft.com/office/drawing/2014/main" id="{188F973E-229C-042B-7027-59BBB19853B2}"/>
                    </a:ext>
                  </a:extLst>
                </p:cNvPr>
                <p:cNvGrpSpPr/>
                <p:nvPr/>
              </p:nvGrpSpPr>
              <p:grpSpPr>
                <a:xfrm>
                  <a:off x="8671485" y="6525486"/>
                  <a:ext cx="58684" cy="272084"/>
                  <a:chOff x="8671485" y="6525486"/>
                  <a:chExt cx="58684" cy="272084"/>
                </a:xfrm>
                <a:grpFill/>
              </p:grpSpPr>
              <p:sp>
                <p:nvSpPr>
                  <p:cNvPr id="912" name="Freeform 911">
                    <a:extLst>
                      <a:ext uri="{FF2B5EF4-FFF2-40B4-BE49-F238E27FC236}">
                        <a16:creationId xmlns:a16="http://schemas.microsoft.com/office/drawing/2014/main" id="{7F2F63F7-2DD0-3887-F253-2DB77276DFB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913" name="Freeform 912">
                    <a:extLst>
                      <a:ext uri="{FF2B5EF4-FFF2-40B4-BE49-F238E27FC236}">
                        <a16:creationId xmlns:a16="http://schemas.microsoft.com/office/drawing/2014/main" id="{FFE25E2F-65C4-CDD5-921A-E2C55A08B282}"/>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4" name="Freeform 913">
                    <a:extLst>
                      <a:ext uri="{FF2B5EF4-FFF2-40B4-BE49-F238E27FC236}">
                        <a16:creationId xmlns:a16="http://schemas.microsoft.com/office/drawing/2014/main" id="{798A7573-15FF-9919-51DC-13673B9206E6}"/>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5" name="Freeform 914">
                    <a:extLst>
                      <a:ext uri="{FF2B5EF4-FFF2-40B4-BE49-F238E27FC236}">
                        <a16:creationId xmlns:a16="http://schemas.microsoft.com/office/drawing/2014/main" id="{84ED4FF6-82DE-8F8B-4772-7CB847836385}"/>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6" name="Freeform 915">
                    <a:extLst>
                      <a:ext uri="{FF2B5EF4-FFF2-40B4-BE49-F238E27FC236}">
                        <a16:creationId xmlns:a16="http://schemas.microsoft.com/office/drawing/2014/main" id="{ACB3129A-9918-B1F7-CCC0-3BD1098BBDA9}"/>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7" name="Freeform 916">
                    <a:extLst>
                      <a:ext uri="{FF2B5EF4-FFF2-40B4-BE49-F238E27FC236}">
                        <a16:creationId xmlns:a16="http://schemas.microsoft.com/office/drawing/2014/main" id="{4EE5B09F-BA9F-B150-CBE5-0A32F59B5886}"/>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910" name="Freeform 909">
                  <a:extLst>
                    <a:ext uri="{FF2B5EF4-FFF2-40B4-BE49-F238E27FC236}">
                      <a16:creationId xmlns:a16="http://schemas.microsoft.com/office/drawing/2014/main" id="{E8CC9230-EA67-E190-2707-17AECF66CB50}"/>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911" name="Freeform 910">
                  <a:extLst>
                    <a:ext uri="{FF2B5EF4-FFF2-40B4-BE49-F238E27FC236}">
                      <a16:creationId xmlns:a16="http://schemas.microsoft.com/office/drawing/2014/main" id="{C090873F-1DA6-1564-6213-C4CD64C76538}"/>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62" name="Graphic 761">
                <a:extLst>
                  <a:ext uri="{FF2B5EF4-FFF2-40B4-BE49-F238E27FC236}">
                    <a16:creationId xmlns:a16="http://schemas.microsoft.com/office/drawing/2014/main" id="{C336711F-E597-4AF2-5B48-6A50C9A557AB}"/>
                  </a:ext>
                </a:extLst>
              </p:cNvPr>
              <p:cNvGrpSpPr/>
              <p:nvPr/>
            </p:nvGrpSpPr>
            <p:grpSpPr>
              <a:xfrm>
                <a:off x="8451150" y="6441194"/>
                <a:ext cx="65086" cy="319032"/>
                <a:chOff x="8451150" y="6441194"/>
                <a:chExt cx="65086" cy="319032"/>
              </a:xfrm>
              <a:grpFill/>
            </p:grpSpPr>
            <p:grpSp>
              <p:nvGrpSpPr>
                <p:cNvPr id="63" name="Graphic 761">
                  <a:extLst>
                    <a:ext uri="{FF2B5EF4-FFF2-40B4-BE49-F238E27FC236}">
                      <a16:creationId xmlns:a16="http://schemas.microsoft.com/office/drawing/2014/main" id="{9A057726-12F9-24DC-15AA-DAA074A10F6F}"/>
                    </a:ext>
                  </a:extLst>
                </p:cNvPr>
                <p:cNvGrpSpPr/>
                <p:nvPr/>
              </p:nvGrpSpPr>
              <p:grpSpPr>
                <a:xfrm>
                  <a:off x="8451150" y="6441194"/>
                  <a:ext cx="65086" cy="319032"/>
                  <a:chOff x="8451150" y="6441194"/>
                  <a:chExt cx="65086" cy="319032"/>
                </a:xfrm>
                <a:grpFill/>
              </p:grpSpPr>
              <p:sp>
                <p:nvSpPr>
                  <p:cNvPr id="906" name="Freeform 905">
                    <a:extLst>
                      <a:ext uri="{FF2B5EF4-FFF2-40B4-BE49-F238E27FC236}">
                        <a16:creationId xmlns:a16="http://schemas.microsoft.com/office/drawing/2014/main" id="{9F744497-8ECD-C8D5-3C60-E02CF7687C3F}"/>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907" name="Freeform 906">
                    <a:extLst>
                      <a:ext uri="{FF2B5EF4-FFF2-40B4-BE49-F238E27FC236}">
                        <a16:creationId xmlns:a16="http://schemas.microsoft.com/office/drawing/2014/main" id="{03FC97B2-D4A7-F4D3-9E0A-0C54400D60B5}"/>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908" name="Freeform 907">
                    <a:extLst>
                      <a:ext uri="{FF2B5EF4-FFF2-40B4-BE49-F238E27FC236}">
                        <a16:creationId xmlns:a16="http://schemas.microsoft.com/office/drawing/2014/main" id="{22C00C71-4971-B27D-8403-C0EF770AE1E2}"/>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905" name="Freeform 904">
                  <a:extLst>
                    <a:ext uri="{FF2B5EF4-FFF2-40B4-BE49-F238E27FC236}">
                      <a16:creationId xmlns:a16="http://schemas.microsoft.com/office/drawing/2014/main" id="{68B185AF-3F5B-D8F4-4E9A-F186395EAB6B}"/>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23" name="Graphic 761">
              <a:extLst>
                <a:ext uri="{FF2B5EF4-FFF2-40B4-BE49-F238E27FC236}">
                  <a16:creationId xmlns:a16="http://schemas.microsoft.com/office/drawing/2014/main" id="{A86245CF-D5C9-19F3-5E1E-10FABB6EF020}"/>
                </a:ext>
              </a:extLst>
            </p:cNvPr>
            <p:cNvGrpSpPr/>
            <p:nvPr/>
          </p:nvGrpSpPr>
          <p:grpSpPr>
            <a:xfrm>
              <a:off x="6503937" y="7943460"/>
              <a:ext cx="373495" cy="407671"/>
              <a:chOff x="8434078" y="7773340"/>
              <a:chExt cx="326500" cy="356376"/>
            </a:xfrm>
            <a:solidFill>
              <a:srgbClr val="404040"/>
            </a:solidFill>
          </p:grpSpPr>
          <p:sp>
            <p:nvSpPr>
              <p:cNvPr id="49" name="Freeform 48">
                <a:extLst>
                  <a:ext uri="{FF2B5EF4-FFF2-40B4-BE49-F238E27FC236}">
                    <a16:creationId xmlns:a16="http://schemas.microsoft.com/office/drawing/2014/main" id="{05CF27D9-530B-1A52-445E-85224C47A158}"/>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9243E247-1B28-9D7F-D6B2-BD2F953D93A5}"/>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51" name="Graphic 761">
                <a:extLst>
                  <a:ext uri="{FF2B5EF4-FFF2-40B4-BE49-F238E27FC236}">
                    <a16:creationId xmlns:a16="http://schemas.microsoft.com/office/drawing/2014/main" id="{25CE9F10-5F5C-CE6F-96A9-E1EB78569A15}"/>
                  </a:ext>
                </a:extLst>
              </p:cNvPr>
              <p:cNvGrpSpPr/>
              <p:nvPr/>
            </p:nvGrpSpPr>
            <p:grpSpPr>
              <a:xfrm>
                <a:off x="8495431" y="7985462"/>
                <a:ext cx="201662" cy="144253"/>
                <a:chOff x="8495431" y="7985462"/>
                <a:chExt cx="201662" cy="144253"/>
              </a:xfrm>
              <a:grpFill/>
            </p:grpSpPr>
            <p:sp>
              <p:nvSpPr>
                <p:cNvPr id="59" name="Freeform 58">
                  <a:extLst>
                    <a:ext uri="{FF2B5EF4-FFF2-40B4-BE49-F238E27FC236}">
                      <a16:creationId xmlns:a16="http://schemas.microsoft.com/office/drawing/2014/main" id="{DCC2C9E5-8A72-E7B5-B99D-83482E1DA80A}"/>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67AEEF37-09C5-BD8E-5408-7F853F33AAA9}"/>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52" name="Freeform 51">
                <a:extLst>
                  <a:ext uri="{FF2B5EF4-FFF2-40B4-BE49-F238E27FC236}">
                    <a16:creationId xmlns:a16="http://schemas.microsoft.com/office/drawing/2014/main" id="{440D2B56-1976-51C6-0262-531D1505CF97}"/>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09911065-A07A-E67B-482E-E81EC006643C}"/>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D4F1E3E-3BB0-E0A1-4B9D-906C6113A90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320AF2B6-CAF0-C3EA-BB28-28C375B8D4C3}"/>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74654E94-666B-88C5-F977-256F927C7DDB}"/>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0EED659-E558-E560-5869-400C504C6476}"/>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7CFF9DEA-E259-2769-5D79-CC5AEC447539}"/>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24" name="Group 23">
              <a:extLst>
                <a:ext uri="{FF2B5EF4-FFF2-40B4-BE49-F238E27FC236}">
                  <a16:creationId xmlns:a16="http://schemas.microsoft.com/office/drawing/2014/main" id="{3878A85A-398D-BFB3-436F-594790735421}"/>
                </a:ext>
              </a:extLst>
            </p:cNvPr>
            <p:cNvGrpSpPr/>
            <p:nvPr/>
          </p:nvGrpSpPr>
          <p:grpSpPr>
            <a:xfrm>
              <a:off x="332090" y="6789202"/>
              <a:ext cx="694518" cy="591172"/>
              <a:chOff x="75700" y="4460811"/>
              <a:chExt cx="785328" cy="668473"/>
            </a:xfrm>
          </p:grpSpPr>
          <p:grpSp>
            <p:nvGrpSpPr>
              <p:cNvPr id="45" name="Group 44">
                <a:extLst>
                  <a:ext uri="{FF2B5EF4-FFF2-40B4-BE49-F238E27FC236}">
                    <a16:creationId xmlns:a16="http://schemas.microsoft.com/office/drawing/2014/main" id="{67FAF65D-0A87-2EBD-CCE4-50A3F92F2473}"/>
                  </a:ext>
                </a:extLst>
              </p:cNvPr>
              <p:cNvGrpSpPr/>
              <p:nvPr/>
            </p:nvGrpSpPr>
            <p:grpSpPr>
              <a:xfrm>
                <a:off x="75700" y="4460811"/>
                <a:ext cx="785328" cy="668473"/>
                <a:chOff x="457012" y="5595710"/>
                <a:chExt cx="785328" cy="668473"/>
              </a:xfrm>
            </p:grpSpPr>
            <p:sp>
              <p:nvSpPr>
                <p:cNvPr id="47" name="Oval 46">
                  <a:extLst>
                    <a:ext uri="{FF2B5EF4-FFF2-40B4-BE49-F238E27FC236}">
                      <a16:creationId xmlns:a16="http://schemas.microsoft.com/office/drawing/2014/main" id="{EADD699C-43E9-7FED-40E6-364105DB927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DAC1048B-5653-CB59-B54D-0A75E6A272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02</a:t>
                  </a:r>
                </a:p>
              </p:txBody>
            </p:sp>
          </p:grpSp>
          <p:sp>
            <p:nvSpPr>
              <p:cNvPr id="46" name="TextBox 45">
                <a:extLst>
                  <a:ext uri="{FF2B5EF4-FFF2-40B4-BE49-F238E27FC236}">
                    <a16:creationId xmlns:a16="http://schemas.microsoft.com/office/drawing/2014/main" id="{D3DB8FD0-DD48-F217-6B52-E7164940A949}"/>
                  </a:ext>
                </a:extLst>
              </p:cNvPr>
              <p:cNvSpPr txBox="1"/>
              <p:nvPr/>
            </p:nvSpPr>
            <p:spPr>
              <a:xfrm>
                <a:off x="133074" y="4471260"/>
                <a:ext cx="715355"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5" name="Group 24">
              <a:extLst>
                <a:ext uri="{FF2B5EF4-FFF2-40B4-BE49-F238E27FC236}">
                  <a16:creationId xmlns:a16="http://schemas.microsoft.com/office/drawing/2014/main" id="{599BFC87-6135-D11C-AE75-975070558B4E}"/>
                </a:ext>
              </a:extLst>
            </p:cNvPr>
            <p:cNvGrpSpPr/>
            <p:nvPr/>
          </p:nvGrpSpPr>
          <p:grpSpPr>
            <a:xfrm>
              <a:off x="2293193" y="7604793"/>
              <a:ext cx="694518" cy="591172"/>
              <a:chOff x="87062" y="4460811"/>
              <a:chExt cx="785328" cy="668473"/>
            </a:xfrm>
          </p:grpSpPr>
          <p:grpSp>
            <p:nvGrpSpPr>
              <p:cNvPr id="41" name="Group 40">
                <a:extLst>
                  <a:ext uri="{FF2B5EF4-FFF2-40B4-BE49-F238E27FC236}">
                    <a16:creationId xmlns:a16="http://schemas.microsoft.com/office/drawing/2014/main" id="{C2E11EBC-BC70-D27D-D726-615F260C1BCD}"/>
                  </a:ext>
                </a:extLst>
              </p:cNvPr>
              <p:cNvGrpSpPr/>
              <p:nvPr/>
            </p:nvGrpSpPr>
            <p:grpSpPr>
              <a:xfrm>
                <a:off x="87062" y="4460811"/>
                <a:ext cx="785328" cy="668473"/>
                <a:chOff x="468374" y="5595710"/>
                <a:chExt cx="785328" cy="668473"/>
              </a:xfrm>
            </p:grpSpPr>
            <p:sp>
              <p:nvSpPr>
                <p:cNvPr id="43" name="Oval 42">
                  <a:extLst>
                    <a:ext uri="{FF2B5EF4-FFF2-40B4-BE49-F238E27FC236}">
                      <a16:creationId xmlns:a16="http://schemas.microsoft.com/office/drawing/2014/main" id="{AFE1AA62-7904-9936-5041-6D9B2C701AB5}"/>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709BB2C4-E654-7D4D-A4AA-E65B691C86B7}"/>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03</a:t>
                  </a:r>
                </a:p>
              </p:txBody>
            </p:sp>
          </p:grpSp>
          <p:sp>
            <p:nvSpPr>
              <p:cNvPr id="42" name="TextBox 41">
                <a:extLst>
                  <a:ext uri="{FF2B5EF4-FFF2-40B4-BE49-F238E27FC236}">
                    <a16:creationId xmlns:a16="http://schemas.microsoft.com/office/drawing/2014/main" id="{1B94477B-061D-EA38-3F34-2F20644777D2}"/>
                  </a:ext>
                </a:extLst>
              </p:cNvPr>
              <p:cNvSpPr txBox="1"/>
              <p:nvPr/>
            </p:nvSpPr>
            <p:spPr>
              <a:xfrm>
                <a:off x="133073" y="4470001"/>
                <a:ext cx="708406"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6" name="Group 25">
              <a:extLst>
                <a:ext uri="{FF2B5EF4-FFF2-40B4-BE49-F238E27FC236}">
                  <a16:creationId xmlns:a16="http://schemas.microsoft.com/office/drawing/2014/main" id="{E54326C6-AE2F-D4B4-E6B0-78D265113F92}"/>
                </a:ext>
              </a:extLst>
            </p:cNvPr>
            <p:cNvGrpSpPr/>
            <p:nvPr/>
          </p:nvGrpSpPr>
          <p:grpSpPr>
            <a:xfrm>
              <a:off x="2626464" y="5616894"/>
              <a:ext cx="702277" cy="591172"/>
              <a:chOff x="75700" y="4460811"/>
              <a:chExt cx="794101" cy="668473"/>
            </a:xfrm>
          </p:grpSpPr>
          <p:grpSp>
            <p:nvGrpSpPr>
              <p:cNvPr id="37" name="Group 36">
                <a:extLst>
                  <a:ext uri="{FF2B5EF4-FFF2-40B4-BE49-F238E27FC236}">
                    <a16:creationId xmlns:a16="http://schemas.microsoft.com/office/drawing/2014/main" id="{067EB239-7FC3-A3AB-8BCD-340845AD9142}"/>
                  </a:ext>
                </a:extLst>
              </p:cNvPr>
              <p:cNvGrpSpPr/>
              <p:nvPr/>
            </p:nvGrpSpPr>
            <p:grpSpPr>
              <a:xfrm>
                <a:off x="75700" y="4460811"/>
                <a:ext cx="785328" cy="668473"/>
                <a:chOff x="457012" y="5595710"/>
                <a:chExt cx="785328" cy="668473"/>
              </a:xfrm>
            </p:grpSpPr>
            <p:sp>
              <p:nvSpPr>
                <p:cNvPr id="39" name="Oval 38">
                  <a:extLst>
                    <a:ext uri="{FF2B5EF4-FFF2-40B4-BE49-F238E27FC236}">
                      <a16:creationId xmlns:a16="http://schemas.microsoft.com/office/drawing/2014/main" id="{3EC804DC-8976-0638-BE28-D2A0B4682C62}"/>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3E061B54-8383-062C-4ABD-FD0B1B96F1B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04</a:t>
                  </a:r>
                </a:p>
              </p:txBody>
            </p:sp>
          </p:grpSp>
          <p:sp>
            <p:nvSpPr>
              <p:cNvPr id="38" name="TextBox 37">
                <a:extLst>
                  <a:ext uri="{FF2B5EF4-FFF2-40B4-BE49-F238E27FC236}">
                    <a16:creationId xmlns:a16="http://schemas.microsoft.com/office/drawing/2014/main" id="{165C838F-62D4-FDDE-5866-233A82132C82}"/>
                  </a:ext>
                </a:extLst>
              </p:cNvPr>
              <p:cNvSpPr txBox="1"/>
              <p:nvPr/>
            </p:nvSpPr>
            <p:spPr>
              <a:xfrm>
                <a:off x="133074" y="4471260"/>
                <a:ext cx="736727"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7" name="Group 26">
              <a:extLst>
                <a:ext uri="{FF2B5EF4-FFF2-40B4-BE49-F238E27FC236}">
                  <a16:creationId xmlns:a16="http://schemas.microsoft.com/office/drawing/2014/main" id="{78D6D1F5-8F7D-F8E8-F787-0CDF176E07ED}"/>
                </a:ext>
              </a:extLst>
            </p:cNvPr>
            <p:cNvGrpSpPr/>
            <p:nvPr/>
          </p:nvGrpSpPr>
          <p:grpSpPr>
            <a:xfrm>
              <a:off x="4456938" y="6693742"/>
              <a:ext cx="694518" cy="591172"/>
              <a:chOff x="75700" y="4460811"/>
              <a:chExt cx="785328" cy="668473"/>
            </a:xfrm>
          </p:grpSpPr>
          <p:grpSp>
            <p:nvGrpSpPr>
              <p:cNvPr id="33" name="Group 32">
                <a:extLst>
                  <a:ext uri="{FF2B5EF4-FFF2-40B4-BE49-F238E27FC236}">
                    <a16:creationId xmlns:a16="http://schemas.microsoft.com/office/drawing/2014/main" id="{AF21EF4C-F843-EFFE-3445-771150B54732}"/>
                  </a:ext>
                </a:extLst>
              </p:cNvPr>
              <p:cNvGrpSpPr/>
              <p:nvPr/>
            </p:nvGrpSpPr>
            <p:grpSpPr>
              <a:xfrm>
                <a:off x="75700" y="4460811"/>
                <a:ext cx="785328" cy="668473"/>
                <a:chOff x="457012" y="5595710"/>
                <a:chExt cx="785328" cy="668473"/>
              </a:xfrm>
            </p:grpSpPr>
            <p:sp>
              <p:nvSpPr>
                <p:cNvPr id="35" name="Oval 34">
                  <a:extLst>
                    <a:ext uri="{FF2B5EF4-FFF2-40B4-BE49-F238E27FC236}">
                      <a16:creationId xmlns:a16="http://schemas.microsoft.com/office/drawing/2014/main" id="{D8FA3A64-A369-C9BE-0CED-C3007BFBC28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0CBF3DC6-2F77-D23F-BF4A-B038603E4256}"/>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05</a:t>
                  </a:r>
                </a:p>
              </p:txBody>
            </p:sp>
          </p:grpSp>
          <p:sp>
            <p:nvSpPr>
              <p:cNvPr id="34" name="TextBox 33">
                <a:extLst>
                  <a:ext uri="{FF2B5EF4-FFF2-40B4-BE49-F238E27FC236}">
                    <a16:creationId xmlns:a16="http://schemas.microsoft.com/office/drawing/2014/main" id="{9E1893DF-66BE-4FA1-4FA9-ED80BFFD4FD1}"/>
                  </a:ext>
                </a:extLst>
              </p:cNvPr>
              <p:cNvSpPr txBox="1"/>
              <p:nvPr/>
            </p:nvSpPr>
            <p:spPr>
              <a:xfrm>
                <a:off x="117609" y="4471260"/>
                <a:ext cx="727954"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8" name="Group 27">
              <a:extLst>
                <a:ext uri="{FF2B5EF4-FFF2-40B4-BE49-F238E27FC236}">
                  <a16:creationId xmlns:a16="http://schemas.microsoft.com/office/drawing/2014/main" id="{BA9A81CC-17D7-116D-406D-65B240A28922}"/>
                </a:ext>
              </a:extLst>
            </p:cNvPr>
            <p:cNvGrpSpPr/>
            <p:nvPr/>
          </p:nvGrpSpPr>
          <p:grpSpPr>
            <a:xfrm>
              <a:off x="5480456" y="8413684"/>
              <a:ext cx="694518" cy="591172"/>
              <a:chOff x="75700" y="4460811"/>
              <a:chExt cx="785328" cy="668473"/>
            </a:xfrm>
          </p:grpSpPr>
          <p:grpSp>
            <p:nvGrpSpPr>
              <p:cNvPr id="29" name="Group 28">
                <a:extLst>
                  <a:ext uri="{FF2B5EF4-FFF2-40B4-BE49-F238E27FC236}">
                    <a16:creationId xmlns:a16="http://schemas.microsoft.com/office/drawing/2014/main" id="{DA56C352-DA65-CB7E-87CF-7117E8C16693}"/>
                  </a:ext>
                </a:extLst>
              </p:cNvPr>
              <p:cNvGrpSpPr/>
              <p:nvPr/>
            </p:nvGrpSpPr>
            <p:grpSpPr>
              <a:xfrm>
                <a:off x="75700" y="4460811"/>
                <a:ext cx="785328" cy="668473"/>
                <a:chOff x="457012" y="5595710"/>
                <a:chExt cx="785328" cy="668473"/>
              </a:xfrm>
            </p:grpSpPr>
            <p:sp>
              <p:nvSpPr>
                <p:cNvPr id="31" name="Oval 30">
                  <a:extLst>
                    <a:ext uri="{FF2B5EF4-FFF2-40B4-BE49-F238E27FC236}">
                      <a16:creationId xmlns:a16="http://schemas.microsoft.com/office/drawing/2014/main" id="{E7E6CD3D-DF2F-01E9-1D7D-675FB1B7938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3919F7A3-EF23-03BD-0B4D-F6EF7694C87E}"/>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06</a:t>
                  </a:r>
                </a:p>
              </p:txBody>
            </p:sp>
          </p:grpSp>
          <p:sp>
            <p:nvSpPr>
              <p:cNvPr id="30" name="TextBox 29">
                <a:extLst>
                  <a:ext uri="{FF2B5EF4-FFF2-40B4-BE49-F238E27FC236}">
                    <a16:creationId xmlns:a16="http://schemas.microsoft.com/office/drawing/2014/main" id="{5FF2E6E6-E192-DFC9-BACF-1306DD768C81}"/>
                  </a:ext>
                </a:extLst>
              </p:cNvPr>
              <p:cNvSpPr txBox="1"/>
              <p:nvPr/>
            </p:nvSpPr>
            <p:spPr>
              <a:xfrm>
                <a:off x="84714" y="4471260"/>
                <a:ext cx="727954"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sp>
        <p:nvSpPr>
          <p:cNvPr id="896" name="TextBox 1124">
            <a:extLst>
              <a:ext uri="{FF2B5EF4-FFF2-40B4-BE49-F238E27FC236}">
                <a16:creationId xmlns:a16="http://schemas.microsoft.com/office/drawing/2014/main" id="{FE5281CA-C0D6-A6CE-E237-4FB051235DC6}"/>
              </a:ext>
            </a:extLst>
          </p:cNvPr>
          <p:cNvSpPr txBox="1"/>
          <p:nvPr/>
        </p:nvSpPr>
        <p:spPr>
          <a:xfrm>
            <a:off x="479781" y="2242312"/>
            <a:ext cx="4506177" cy="1977849"/>
          </a:xfrm>
          <a:prstGeom prst="rect">
            <a:avLst/>
          </a:prstGeom>
          <a:noFill/>
        </p:spPr>
        <p:txBody>
          <a:bodyPr wrap="square" lIns="91440" tIns="45720" rIns="91440" bIns="45720" anchor="t">
            <a:spAutoFit/>
          </a:bodyPr>
          <a:lstStyle/>
          <a:p>
            <a:pPr>
              <a:lnSpc>
                <a:spcPts val="2100"/>
              </a:lnSpc>
              <a:buClr>
                <a:srgbClr val="000000"/>
              </a:buClr>
            </a:pPr>
            <a:r>
              <a:rPr lang="es-ES" sz="2000" dirty="0">
                <a:solidFill>
                  <a:schemeClr val="bg1"/>
                </a:solidFill>
                <a:latin typeface="Calibri"/>
                <a:ea typeface="Calibri"/>
                <a:cs typeface="Calibri"/>
              </a:rPr>
              <a:t>Bienvenido a </a:t>
            </a:r>
            <a:r>
              <a:rPr lang="es-ES" sz="2000" b="1" i="1" err="1">
                <a:solidFill>
                  <a:schemeClr val="bg1"/>
                </a:solidFill>
                <a:latin typeface="Calibri"/>
                <a:ea typeface="Calibri"/>
                <a:cs typeface="Calibri"/>
              </a:rPr>
              <a:t>Welcome</a:t>
            </a:r>
            <a:r>
              <a:rPr lang="es-ES" sz="2000" b="1" i="1" dirty="0">
                <a:solidFill>
                  <a:schemeClr val="bg1"/>
                </a:solidFill>
                <a:latin typeface="Calibri"/>
                <a:ea typeface="Calibri"/>
                <a:cs typeface="Calibri"/>
              </a:rPr>
              <a:t> </a:t>
            </a:r>
            <a:r>
              <a:rPr lang="es-ES" sz="2000" b="1" i="1" err="1">
                <a:solidFill>
                  <a:schemeClr val="bg1"/>
                </a:solidFill>
                <a:latin typeface="Calibri"/>
                <a:ea typeface="Calibri"/>
                <a:cs typeface="Calibri"/>
              </a:rPr>
              <a:t>Work</a:t>
            </a:r>
            <a:r>
              <a:rPr lang="es-ES" sz="2000" b="1" i="1" dirty="0">
                <a:solidFill>
                  <a:schemeClr val="bg1"/>
                </a:solidFill>
                <a:latin typeface="Calibri"/>
                <a:ea typeface="Calibri"/>
                <a:cs typeface="Calibri"/>
              </a:rPr>
              <a:t>: Guía Paso a Paso para la contratación e inclusión de personas refugiadas</a:t>
            </a:r>
            <a:r>
              <a:rPr lang="es-ES" sz="2000" dirty="0">
                <a:solidFill>
                  <a:schemeClr val="bg1"/>
                </a:solidFill>
                <a:latin typeface="Calibri"/>
                <a:ea typeface="Calibri"/>
                <a:cs typeface="Calibri"/>
              </a:rPr>
              <a:t>. Esta guía muestra, a través de prácticas inclusivas, cómo construir un entorno laboral adecuado para las personas refugiadas.</a:t>
            </a:r>
            <a:endParaRPr lang="en-US" sz="2000" dirty="0">
              <a:solidFill>
                <a:schemeClr val="bg1"/>
              </a:solidFill>
              <a:latin typeface="Calibri"/>
              <a:ea typeface="Calibri"/>
              <a:cs typeface="Calibri"/>
            </a:endParaRP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897" name="Text Placeholder 10">
            <a:extLst>
              <a:ext uri="{FF2B5EF4-FFF2-40B4-BE49-F238E27FC236}">
                <a16:creationId xmlns:a16="http://schemas.microsoft.com/office/drawing/2014/main" id="{1FB6AD27-54C0-3B5A-218E-1218D99916D7}"/>
              </a:ext>
            </a:extLst>
          </p:cNvPr>
          <p:cNvSpPr txBox="1">
            <a:spLocks/>
          </p:cNvSpPr>
          <p:nvPr/>
        </p:nvSpPr>
        <p:spPr>
          <a:xfrm>
            <a:off x="2933328" y="7826694"/>
            <a:ext cx="177055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Proceso de acogida y orientación adaptados al sector</a:t>
            </a:r>
            <a:endParaRPr lang="en-US" sz="1500" b="1" kern="100" dirty="0">
              <a:solidFill>
                <a:srgbClr val="404040"/>
              </a:solidFill>
              <a:effectLst/>
              <a:latin typeface="Calibri"/>
              <a:ea typeface="Aptos" panose="020B0004020202020204" pitchFamily="34" charset="0"/>
              <a:cs typeface="Calibri"/>
            </a:endParaRPr>
          </a:p>
        </p:txBody>
      </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622861" y="5342958"/>
            <a:ext cx="2831139" cy="4553380"/>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39"/>
              </a:lnSpc>
              <a:spcBef>
                <a:spcPts val="0"/>
              </a:spcBef>
            </a:pPr>
            <a:endParaRPr lang="en-GB" sz="1600" b="0" dirty="0">
              <a:latin typeface="Calibri"/>
              <a:ea typeface="Calibri"/>
              <a:cs typeface="Calibri"/>
            </a:endParaRPr>
          </a:p>
          <a:p>
            <a:pPr>
              <a:lnSpc>
                <a:spcPts val="1639"/>
              </a:lnSpc>
              <a:spcBef>
                <a:spcPts val="0"/>
              </a:spcBef>
            </a:pPr>
            <a:r>
              <a:rPr lang="en-GB" sz="1600" b="0" dirty="0" err="1">
                <a:latin typeface="Calibri"/>
                <a:ea typeface="Calibri"/>
                <a:cs typeface="Calibri"/>
              </a:rPr>
              <a:t>Difusión</a:t>
            </a:r>
            <a:r>
              <a:rPr lang="en-GB" sz="1600" b="0" dirty="0">
                <a:latin typeface="Calibri"/>
                <a:ea typeface="Calibri"/>
                <a:cs typeface="Calibri"/>
              </a:rPr>
              <a:t> a </a:t>
            </a:r>
            <a:r>
              <a:rPr lang="en-GB" sz="1600" b="0" dirty="0" err="1">
                <a:latin typeface="Calibri"/>
                <a:ea typeface="Calibri"/>
                <a:cs typeface="Calibri"/>
              </a:rPr>
              <a:t>través</a:t>
            </a:r>
            <a:r>
              <a:rPr lang="en-GB" sz="1600" b="0" dirty="0">
                <a:latin typeface="Calibri"/>
                <a:ea typeface="Calibri"/>
                <a:cs typeface="Calibri"/>
              </a:rPr>
              <a:t> de </a:t>
            </a:r>
            <a:r>
              <a:rPr lang="en-GB" sz="1600" b="0" dirty="0" err="1">
                <a:latin typeface="Calibri"/>
                <a:ea typeface="Calibri"/>
                <a:cs typeface="Calibri"/>
              </a:rPr>
              <a:t>espacios</a:t>
            </a:r>
            <a:r>
              <a:rPr lang="en-GB" sz="1600" b="0" dirty="0">
                <a:latin typeface="Calibri"/>
                <a:ea typeface="Calibri"/>
                <a:cs typeface="Calibri"/>
              </a:rPr>
              <a:t> </a:t>
            </a:r>
            <a:r>
              <a:rPr lang="en-GB" sz="1600" b="0" dirty="0" err="1">
                <a:latin typeface="Calibri"/>
                <a:ea typeface="Calibri"/>
                <a:cs typeface="Calibri"/>
              </a:rPr>
              <a:t>comunes</a:t>
            </a:r>
            <a:r>
              <a:rPr lang="en-GB" sz="1600" b="0" dirty="0">
                <a:latin typeface="Calibri"/>
                <a:ea typeface="Open Sans"/>
                <a:cs typeface="Calibri"/>
              </a:rPr>
              <a:t>                                   4</a:t>
            </a:r>
            <a:endParaRPr lang="en-GB" dirty="0"/>
          </a:p>
          <a:p>
            <a:pPr>
              <a:lnSpc>
                <a:spcPts val="1639"/>
              </a:lnSpc>
              <a:spcBef>
                <a:spcPts val="0"/>
              </a:spcBef>
            </a:pPr>
            <a:endParaRPr lang="en-GB" sz="1600" b="0" dirty="0">
              <a:latin typeface="Calibri"/>
              <a:ea typeface="Calibri"/>
              <a:cs typeface="Calibri"/>
            </a:endParaRPr>
          </a:p>
          <a:p>
            <a:pPr>
              <a:lnSpc>
                <a:spcPts val="1639"/>
              </a:lnSpc>
              <a:spcBef>
                <a:spcPts val="0"/>
              </a:spcBef>
            </a:pPr>
            <a:endParaRPr lang="en-GB" sz="1600" b="0" dirty="0">
              <a:latin typeface="Calibri"/>
              <a:ea typeface="Calibri"/>
              <a:cs typeface="Calibri"/>
            </a:endParaRPr>
          </a:p>
          <a:p>
            <a:pPr>
              <a:lnSpc>
                <a:spcPts val="1639"/>
              </a:lnSpc>
              <a:spcBef>
                <a:spcPts val="0"/>
              </a:spcBef>
            </a:pPr>
            <a:r>
              <a:rPr lang="en-GB" sz="1600" b="0" dirty="0" err="1">
                <a:latin typeface="Calibri"/>
                <a:ea typeface="Calibri"/>
                <a:cs typeface="Calibri"/>
              </a:rPr>
              <a:t>Garantizar</a:t>
            </a:r>
            <a:r>
              <a:rPr lang="en-GB" sz="1600" b="0" dirty="0">
                <a:latin typeface="Calibri"/>
                <a:ea typeface="Calibri"/>
                <a:cs typeface="Calibri"/>
              </a:rPr>
              <a:t> que las personas </a:t>
            </a:r>
            <a:r>
              <a:rPr lang="en-GB" sz="1600" b="0" dirty="0" err="1">
                <a:latin typeface="Calibri"/>
                <a:ea typeface="Calibri"/>
                <a:cs typeface="Calibri"/>
              </a:rPr>
              <a:t>refugiadas</a:t>
            </a:r>
            <a:r>
              <a:rPr lang="en-GB" sz="1600" b="0" dirty="0">
                <a:latin typeface="Calibri"/>
                <a:ea typeface="Calibri"/>
                <a:cs typeface="Calibri"/>
              </a:rPr>
              <a:t> </a:t>
            </a:r>
            <a:r>
              <a:rPr lang="en-GB" sz="1600" b="0" dirty="0" err="1">
                <a:latin typeface="Calibri"/>
                <a:ea typeface="Calibri"/>
                <a:cs typeface="Calibri"/>
              </a:rPr>
              <a:t>obtengan</a:t>
            </a:r>
            <a:r>
              <a:rPr lang="en-GB" sz="1600" b="0" dirty="0">
                <a:latin typeface="Calibri"/>
                <a:ea typeface="Calibri"/>
                <a:cs typeface="Calibri"/>
              </a:rPr>
              <a:t> las </a:t>
            </a:r>
            <a:r>
              <a:rPr lang="en-GB" sz="1600" b="0" dirty="0" err="1">
                <a:latin typeface="Calibri"/>
                <a:ea typeface="Calibri"/>
                <a:cs typeface="Calibri"/>
              </a:rPr>
              <a:t>cualificaciones</a:t>
            </a:r>
            <a:r>
              <a:rPr lang="en-GB" sz="1600" b="0" dirty="0">
                <a:latin typeface="Calibri"/>
                <a:ea typeface="Calibri"/>
                <a:cs typeface="Calibri"/>
              </a:rPr>
              <a:t> </a:t>
            </a:r>
            <a:r>
              <a:rPr lang="en-GB" sz="1600" b="0" dirty="0" err="1">
                <a:latin typeface="Calibri"/>
                <a:ea typeface="Calibri"/>
                <a:cs typeface="Calibri"/>
              </a:rPr>
              <a:t>necesarias</a:t>
            </a:r>
            <a:r>
              <a:rPr lang="en-GB" sz="1600" b="0" dirty="0">
                <a:latin typeface="Calibri"/>
                <a:ea typeface="Calibri"/>
                <a:cs typeface="Calibri"/>
              </a:rPr>
              <a:t> para </a:t>
            </a:r>
            <a:r>
              <a:rPr lang="en-GB" sz="1600" b="0" dirty="0" err="1">
                <a:latin typeface="Calibri"/>
                <a:ea typeface="Calibri"/>
                <a:cs typeface="Calibri"/>
              </a:rPr>
              <a:t>trabajos</a:t>
            </a:r>
            <a:r>
              <a:rPr lang="en-GB" sz="1600" b="0" dirty="0">
                <a:latin typeface="Calibri"/>
                <a:ea typeface="Calibri"/>
                <a:cs typeface="Calibri"/>
              </a:rPr>
              <a:t> </a:t>
            </a:r>
            <a:r>
              <a:rPr lang="en-GB" sz="1600" b="0" dirty="0" err="1">
                <a:latin typeface="Calibri"/>
                <a:ea typeface="Calibri"/>
                <a:cs typeface="Calibri"/>
              </a:rPr>
              <a:t>en</a:t>
            </a:r>
            <a:r>
              <a:rPr lang="en-GB" sz="1600" b="0" dirty="0">
                <a:latin typeface="Calibri"/>
                <a:ea typeface="Calibri"/>
                <a:cs typeface="Calibri"/>
              </a:rPr>
              <a:t> </a:t>
            </a:r>
            <a:r>
              <a:rPr lang="en-GB" sz="1600" b="0" dirty="0" err="1">
                <a:latin typeface="Calibri"/>
                <a:ea typeface="Calibri"/>
                <a:cs typeface="Calibri"/>
              </a:rPr>
              <a:t>construcción</a:t>
            </a:r>
            <a:r>
              <a:rPr lang="en-GB" sz="1600" b="0" dirty="0">
                <a:latin typeface="Calibri"/>
                <a:ea typeface="Calibri"/>
                <a:cs typeface="Calibri"/>
              </a:rPr>
              <a:t> </a:t>
            </a:r>
            <a:r>
              <a:rPr lang="en-GB" sz="1600" b="0" dirty="0" err="1">
                <a:latin typeface="Calibri"/>
                <a:ea typeface="Calibri"/>
                <a:cs typeface="Calibri"/>
              </a:rPr>
              <a:t>en</a:t>
            </a:r>
            <a:r>
              <a:rPr lang="en-GB" sz="1600" b="0" dirty="0">
                <a:latin typeface="Calibri"/>
                <a:ea typeface="Calibri"/>
                <a:cs typeface="Calibri"/>
              </a:rPr>
              <a:t> </a:t>
            </a:r>
            <a:r>
              <a:rPr lang="en-GB" sz="1600" b="0" dirty="0" err="1">
                <a:latin typeface="Calibri"/>
                <a:ea typeface="Calibri"/>
                <a:cs typeface="Calibri"/>
              </a:rPr>
              <a:t>el</a:t>
            </a:r>
            <a:r>
              <a:rPr lang="en-GB" sz="1600" b="0" dirty="0">
                <a:latin typeface="Calibri"/>
                <a:ea typeface="Calibri"/>
                <a:cs typeface="Calibri"/>
              </a:rPr>
              <a:t> </a:t>
            </a:r>
            <a:r>
              <a:rPr lang="en-GB" sz="1600" b="0" dirty="0" err="1">
                <a:latin typeface="Calibri"/>
                <a:ea typeface="Calibri"/>
                <a:cs typeface="Calibri"/>
              </a:rPr>
              <a:t>país</a:t>
            </a:r>
            <a:r>
              <a:rPr lang="en-GB" sz="1600" b="0" dirty="0">
                <a:latin typeface="Calibri"/>
                <a:ea typeface="Calibri"/>
                <a:cs typeface="Calibri"/>
              </a:rPr>
              <a:t> de </a:t>
            </a:r>
            <a:r>
              <a:rPr lang="en-GB" sz="1600" b="0" dirty="0" err="1">
                <a:latin typeface="Calibri"/>
                <a:ea typeface="Calibri"/>
                <a:cs typeface="Calibri"/>
              </a:rPr>
              <a:t>acogida</a:t>
            </a:r>
            <a:r>
              <a:rPr lang="en-GB" sz="1600" b="0" dirty="0">
                <a:latin typeface="Calibri"/>
                <a:ea typeface="Open Sans"/>
                <a:cs typeface="Calibri"/>
              </a:rPr>
              <a:t>	       5</a:t>
            </a:r>
            <a:endParaRPr lang="en-GB" dirty="0"/>
          </a:p>
          <a:p>
            <a:pPr>
              <a:lnSpc>
                <a:spcPts val="1639"/>
              </a:lnSpc>
              <a:spcBef>
                <a:spcPts val="0"/>
              </a:spcBef>
            </a:pPr>
            <a:endParaRPr lang="en-GB" sz="1600" b="0" dirty="0">
              <a:latin typeface="Open Sans"/>
              <a:ea typeface="Open Sans"/>
              <a:cs typeface="Calibri"/>
            </a:endParaRPr>
          </a:p>
          <a:p>
            <a:pPr>
              <a:spcBef>
                <a:spcPts val="0"/>
              </a:spcBef>
            </a:pPr>
            <a:endParaRPr lang="en-GB" sz="1600" b="0" dirty="0">
              <a:latin typeface="Calibri"/>
              <a:ea typeface="Calibri"/>
              <a:cs typeface="Calibri"/>
            </a:endParaRPr>
          </a:p>
          <a:p>
            <a:pPr>
              <a:spcBef>
                <a:spcPts val="0"/>
              </a:spcBef>
            </a:pPr>
            <a:r>
              <a:rPr lang="es-ES" sz="1600" b="0" dirty="0">
                <a:latin typeface="Calibri"/>
                <a:ea typeface="Calibri"/>
                <a:cs typeface="Calibri"/>
              </a:rPr>
              <a:t>Desarrollar y poner en marcha programas de formación rápida para personas refugiadas con experiencia previa en la construcción</a:t>
            </a:r>
            <a:r>
              <a:rPr lang="en-GB" sz="1600" b="0" dirty="0">
                <a:latin typeface="Calibri"/>
                <a:ea typeface="Open Sans"/>
                <a:cs typeface="Calibri"/>
              </a:rPr>
              <a:t>	       6</a:t>
            </a:r>
            <a:endParaRPr lang="en-GB" dirty="0"/>
          </a:p>
          <a:p>
            <a:pPr>
              <a:spcBef>
                <a:spcPts val="0"/>
              </a:spcBef>
            </a:pPr>
            <a:endParaRPr lang="en-GB" sz="1600" b="0" dirty="0"/>
          </a:p>
          <a:p>
            <a:pPr>
              <a:spcBef>
                <a:spcPts val="0"/>
              </a:spcBef>
            </a:pPr>
            <a:endParaRPr lang="en-GB" sz="1600" b="0" dirty="0"/>
          </a:p>
          <a:p>
            <a:pPr>
              <a:lnSpc>
                <a:spcPts val="1639"/>
              </a:lnSpc>
              <a:spcBef>
                <a:spcPts val="0"/>
              </a:spcBef>
            </a:pPr>
            <a:r>
              <a:rPr lang="en-GB" sz="1600" b="0" dirty="0">
                <a:latin typeface="Calibri"/>
                <a:ea typeface="Calibri"/>
                <a:cs typeface="Calibri"/>
              </a:rPr>
              <a:t>Organizaciones de </a:t>
            </a:r>
            <a:r>
              <a:rPr lang="en-GB" sz="1600" b="0" dirty="0" err="1">
                <a:latin typeface="Calibri"/>
                <a:ea typeface="Calibri"/>
                <a:cs typeface="Calibri"/>
              </a:rPr>
              <a:t>formación</a:t>
            </a:r>
            <a:r>
              <a:rPr lang="en-GB" sz="1600" b="0" dirty="0">
                <a:latin typeface="Calibri"/>
                <a:ea typeface="Calibri"/>
                <a:cs typeface="Calibri"/>
              </a:rPr>
              <a:t> </a:t>
            </a:r>
            <a:r>
              <a:rPr lang="en-GB" sz="1600" b="0" dirty="0" err="1">
                <a:latin typeface="Calibri"/>
                <a:ea typeface="Calibri"/>
                <a:cs typeface="Calibri"/>
              </a:rPr>
              <a:t>en</a:t>
            </a:r>
            <a:r>
              <a:rPr lang="en-GB" sz="1600" b="0" dirty="0">
                <a:latin typeface="Calibri"/>
                <a:ea typeface="Calibri"/>
                <a:cs typeface="Calibri"/>
              </a:rPr>
              <a:t> </a:t>
            </a:r>
            <a:r>
              <a:rPr lang="en-GB" sz="1600" b="0" dirty="0" err="1">
                <a:latin typeface="Calibri"/>
                <a:ea typeface="Calibri"/>
                <a:cs typeface="Calibri"/>
              </a:rPr>
              <a:t>construcción</a:t>
            </a:r>
            <a:r>
              <a:rPr lang="en-GB" sz="1600" b="0" dirty="0">
                <a:latin typeface="Calibri"/>
                <a:ea typeface="Calibri"/>
                <a:cs typeface="Calibri"/>
              </a:rPr>
              <a:t>                             7</a:t>
            </a:r>
            <a:endParaRPr lang="en-GB" dirty="0"/>
          </a:p>
          <a:p>
            <a:pPr>
              <a:lnSpc>
                <a:spcPts val="1640"/>
              </a:lnSpc>
              <a:spcBef>
                <a:spcPts val="0"/>
              </a:spcBef>
            </a:pPr>
            <a:r>
              <a:rPr lang="en-GB" sz="1600" b="0" dirty="0"/>
              <a:t> </a:t>
            </a: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495847"/>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539215"/>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909292"/>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1" y="4474918"/>
            <a:ext cx="9242474" cy="553998"/>
            <a:chOff x="-406400" y="2119341"/>
            <a:chExt cx="6952048" cy="779383"/>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3815166"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36278" y="2119341"/>
              <a:ext cx="6409370" cy="779383"/>
            </a:xfrm>
            <a:prstGeom prst="rect">
              <a:avLst/>
            </a:prstGeom>
            <a:noFill/>
          </p:spPr>
          <p:txBody>
            <a:bodyPr wrap="square" rtlCol="0">
              <a:spAutoFit/>
            </a:bodyPr>
            <a:lstStyle/>
            <a:p>
              <a:r>
                <a:rPr lang="en-US" sz="3000" b="1" dirty="0" err="1">
                  <a:solidFill>
                    <a:schemeClr val="bg1"/>
                  </a:solidFill>
                  <a:latin typeface="Calibri" panose="020F0502020204030204" pitchFamily="34" charset="0"/>
                  <a:cs typeface="Calibri" panose="020F0502020204030204" pitchFamily="34" charset="0"/>
                </a:rPr>
                <a:t>Específica</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en</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Construcción</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3953821"/>
            <a:ext cx="9715500" cy="553998"/>
            <a:chOff x="-406401" y="2282382"/>
            <a:chExt cx="8301278"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5"/>
              <a:ext cx="4736070"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51" y="2282382"/>
              <a:ext cx="7693426" cy="779383"/>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PASO 04 – </a:t>
              </a:r>
              <a:r>
                <a:rPr lang="en-US" sz="3000" b="1" dirty="0" err="1">
                  <a:solidFill>
                    <a:schemeClr val="bg1"/>
                  </a:solidFill>
                  <a:latin typeface="Calibri" panose="020F0502020204030204" pitchFamily="34" charset="0"/>
                  <a:cs typeface="Calibri" panose="020F0502020204030204" pitchFamily="34" charset="0"/>
                </a:rPr>
                <a:t>Ofrecer</a:t>
              </a:r>
              <a:r>
                <a:rPr lang="en-US" sz="3000" b="1" dirty="0">
                  <a:solidFill>
                    <a:schemeClr val="bg1"/>
                  </a:solidFill>
                  <a:latin typeface="Calibri" panose="020F0502020204030204" pitchFamily="34" charset="0"/>
                  <a:cs typeface="Calibri" panose="020F0502020204030204" pitchFamily="34" charset="0"/>
                </a:rPr>
                <a:t> Formación</a:t>
              </a: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74312" y="7254929"/>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5" y="5117629"/>
            <a:ext cx="2747327" cy="2285241"/>
          </a:xfrm>
          <a:prstGeom prst="rect">
            <a:avLst/>
          </a:prstGeom>
          <a:noFill/>
        </p:spPr>
        <p:txBody>
          <a:bodyPr wrap="square" lIns="91440" tIns="45720" rIns="91440" bIns="45720" anchor="t">
            <a:spAutoFit/>
          </a:bodyPr>
          <a:lstStyle/>
          <a:p>
            <a:pPr>
              <a:lnSpc>
                <a:spcPts val="1860"/>
              </a:lnSpc>
              <a:buClr>
                <a:srgbClr val="000000"/>
              </a:buClr>
            </a:pPr>
            <a:r>
              <a:rPr lang="es-ES" sz="1800" dirty="0">
                <a:solidFill>
                  <a:schemeClr val="bg1"/>
                </a:solidFill>
                <a:latin typeface="Calibri"/>
                <a:ea typeface="Calibri"/>
                <a:cs typeface="Calibri"/>
              </a:rPr>
              <a:t>Este paso trata sobre cómo desarrollar e implementar programas de capacitación que doten a las personas refugiadas de las competencias necesarias para desempeñar funciones en el sector de la construcción.</a:t>
            </a:r>
            <a:endParaRPr lang="en-US" sz="1800" dirty="0">
              <a:solidFill>
                <a:schemeClr val="bg1"/>
              </a:solidFill>
              <a:latin typeface="Calibri"/>
              <a:ea typeface="Calibri"/>
              <a:cs typeface="Calibri"/>
            </a:endParaRPr>
          </a:p>
        </p:txBody>
      </p:sp>
      <p:grpSp>
        <p:nvGrpSpPr>
          <p:cNvPr id="2" name="Group 78">
            <a:extLst>
              <a:ext uri="{FF2B5EF4-FFF2-40B4-BE49-F238E27FC236}">
                <a16:creationId xmlns:a16="http://schemas.microsoft.com/office/drawing/2014/main" id="{510865B5-A977-C0A4-5CB1-F61791D11326}"/>
              </a:ext>
            </a:extLst>
          </p:cNvPr>
          <p:cNvGrpSpPr/>
          <p:nvPr/>
        </p:nvGrpSpPr>
        <p:grpSpPr>
          <a:xfrm>
            <a:off x="3477908" y="9541482"/>
            <a:ext cx="1291994" cy="533005"/>
            <a:chOff x="3604437" y="5408752"/>
            <a:chExt cx="1291994" cy="533005"/>
          </a:xfrm>
        </p:grpSpPr>
        <p:cxnSp>
          <p:nvCxnSpPr>
            <p:cNvPr id="3" name="Straight Connector 79">
              <a:extLst>
                <a:ext uri="{FF2B5EF4-FFF2-40B4-BE49-F238E27FC236}">
                  <a16:creationId xmlns:a16="http://schemas.microsoft.com/office/drawing/2014/main" id="{8DA0E38D-0E98-1AFB-0A9F-3DDB2021379F}"/>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 name="Group 80">
              <a:extLst>
                <a:ext uri="{FF2B5EF4-FFF2-40B4-BE49-F238E27FC236}">
                  <a16:creationId xmlns:a16="http://schemas.microsoft.com/office/drawing/2014/main" id="{D3819B05-68F3-D298-D9A5-9DC62E5AE963}"/>
                </a:ext>
              </a:extLst>
            </p:cNvPr>
            <p:cNvGrpSpPr/>
            <p:nvPr/>
          </p:nvGrpSpPr>
          <p:grpSpPr>
            <a:xfrm>
              <a:off x="4122748" y="5408752"/>
              <a:ext cx="773683" cy="533005"/>
              <a:chOff x="558011" y="5595711"/>
              <a:chExt cx="817028" cy="562866"/>
            </a:xfrm>
          </p:grpSpPr>
          <p:sp>
            <p:nvSpPr>
              <p:cNvPr id="5" name="Oval 81">
                <a:extLst>
                  <a:ext uri="{FF2B5EF4-FFF2-40B4-BE49-F238E27FC236}">
                    <a16:creationId xmlns:a16="http://schemas.microsoft.com/office/drawing/2014/main" id="{B84E0B6E-905D-B744-9263-15B1C8BC4DC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82">
                <a:extLst>
                  <a:ext uri="{FF2B5EF4-FFF2-40B4-BE49-F238E27FC236}">
                    <a16:creationId xmlns:a16="http://schemas.microsoft.com/office/drawing/2014/main" id="{6917ED4F-4D00-147B-9085-D55775E91903}"/>
                  </a:ext>
                </a:extLst>
              </p:cNvPr>
              <p:cNvSpPr txBox="1"/>
              <p:nvPr/>
            </p:nvSpPr>
            <p:spPr>
              <a:xfrm>
                <a:off x="563179" y="5605461"/>
                <a:ext cx="811860" cy="532902"/>
              </a:xfrm>
              <a:prstGeom prst="rect">
                <a:avLst/>
              </a:prstGeom>
              <a:noFill/>
            </p:spPr>
            <p:txBody>
              <a:bodyPr wrap="square" lIns="91440" tIns="45720" rIns="91440" bIns="45720" anchor="t">
                <a:spAutoFit/>
              </a:bodyPr>
              <a:lstStyle/>
              <a:p>
                <a:pPr marL="0" marR="73025" indent="0">
                  <a:lnSpc>
                    <a:spcPct val="107000"/>
                  </a:lnSpc>
                  <a:spcBef>
                    <a:spcPts val="120"/>
                  </a:spcBef>
                  <a:buNone/>
                </a:pPr>
                <a:r>
                  <a:rPr lang="en-US" sz="2600" b="1" dirty="0">
                    <a:solidFill>
                      <a:schemeClr val="bg1"/>
                    </a:solidFill>
                    <a:latin typeface="Calibri"/>
                    <a:ea typeface="Calibri"/>
                    <a:cs typeface="Calibri"/>
                  </a:rPr>
                  <a:t>04</a:t>
                </a:r>
                <a:endParaRPr lang="en-US" sz="2600" b="1" dirty="0">
                  <a:solidFill>
                    <a:schemeClr val="bg1"/>
                  </a:solidFill>
                  <a:latin typeface="Calibri" panose="020F0502020204030204" pitchFamily="34" charset="0"/>
                  <a:ea typeface="Calibri" panose="020F0502020204030204" pitchFamily="34" charset="0"/>
                </a:endParaRP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397487" y="3591584"/>
            <a:ext cx="4884168" cy="1041721"/>
          </a:xfrm>
        </p:spPr>
        <p:txBody>
          <a:bodyPr numCol="1"/>
          <a:lstStyle/>
          <a:p>
            <a:pPr>
              <a:lnSpc>
                <a:spcPts val="1580"/>
              </a:lnSpc>
            </a:pPr>
            <a:r>
              <a:rPr lang="es-ES" sz="1800" b="1" dirty="0">
                <a:latin typeface="Calibri"/>
                <a:ea typeface="Open Sans"/>
                <a:cs typeface="Calibri"/>
              </a:rPr>
              <a:t>Tener un mensaje claro sobre la formación en el puesto de trabajo</a:t>
            </a:r>
            <a:endParaRPr lang="en-GB" sz="1800" dirty="0">
              <a:latin typeface="Calibri"/>
              <a:ea typeface="Open Sans"/>
              <a:cs typeface="Calibri"/>
            </a:endParaRPr>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37754" y="3017066"/>
            <a:ext cx="6148896" cy="428623"/>
          </a:xfrm>
        </p:spPr>
        <p:txBody>
          <a:bodyPr vert="horz" lIns="91440" tIns="45720" rIns="91440" bIns="45720" rtlCol="0" anchor="t">
            <a:noAutofit/>
          </a:bodyPr>
          <a:lstStyle/>
          <a:p>
            <a:pPr>
              <a:lnSpc>
                <a:spcPts val="2340"/>
              </a:lnSpc>
              <a:spcBef>
                <a:spcPts val="0"/>
              </a:spcBef>
            </a:pPr>
            <a:r>
              <a:rPr lang="es-ES" sz="2200" dirty="0">
                <a:solidFill>
                  <a:srgbClr val="EF3E23"/>
                </a:solidFill>
                <a:latin typeface="Calibri"/>
                <a:ea typeface="Calibri"/>
                <a:cs typeface="Calibri"/>
              </a:rPr>
              <a:t>Difusión a través de espacios comunes</a:t>
            </a:r>
            <a:endParaRPr lang="es-ES" dirty="0"/>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46892" y="3164581"/>
            <a:ext cx="884289"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48414" y="2901678"/>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1374387" y="4276866"/>
            <a:ext cx="5523131"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Elabora un plan de acción que defina cómo se llevará a cabo la difusión, la duración de la formación que se ofrecerá.</a:t>
            </a:r>
          </a:p>
          <a:p>
            <a:pPr marL="171450" indent="-171450">
              <a:buClr>
                <a:srgbClr val="5DC7D0"/>
              </a:buClr>
              <a:buFont typeface="Arial" panose="020B0604020202020204" pitchFamily="34" charset="0"/>
              <a:buChar char="•"/>
            </a:pPr>
            <a:r>
              <a:rPr lang="es-ES" sz="1250" dirty="0">
                <a:latin typeface="Calibri"/>
                <a:ea typeface="Open Sans"/>
                <a:cs typeface="Calibri"/>
              </a:rPr>
              <a:t>Especifica las funciones del puesto, la fecha de inicio, la ubicación de los centros, la información sobre la formación y los turnos. </a:t>
            </a:r>
          </a:p>
          <a:p>
            <a:pPr marL="171450" indent="-171450">
              <a:buClr>
                <a:srgbClr val="5DC7D0"/>
              </a:buClr>
              <a:buFont typeface="Arial" panose="020B0604020202020204" pitchFamily="34" charset="0"/>
              <a:buChar char="•"/>
            </a:pPr>
            <a:r>
              <a:rPr lang="es-ES" sz="1250" dirty="0">
                <a:latin typeface="Calibri"/>
                <a:ea typeface="Open Sans"/>
                <a:cs typeface="Calibri"/>
              </a:rPr>
              <a:t>Proporciona una lista de los apoyos con los que contarás para aquellas personas con familias, que se desplazan al trabajo o que tienen barreras lingüísticas.</a:t>
            </a:r>
          </a:p>
          <a:p>
            <a:pPr marL="171450" indent="-171450">
              <a:buClr>
                <a:srgbClr val="5DC7D0"/>
              </a:buClr>
              <a:buFont typeface="Arial" panose="020B0604020202020204" pitchFamily="34" charset="0"/>
              <a:buChar char="•"/>
            </a:pPr>
            <a:endParaRPr lang="en-GB" dirty="0"/>
          </a:p>
        </p:txBody>
      </p: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969" b="24733"/>
          <a:stretch/>
        </p:blipFill>
        <p:spPr>
          <a:xfrm>
            <a:off x="-1" y="-139147"/>
            <a:ext cx="7559675" cy="227274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cxnSp>
        <p:nvCxnSpPr>
          <p:cNvPr id="69" name="Straight Connector 68">
            <a:extLst>
              <a:ext uri="{FF2B5EF4-FFF2-40B4-BE49-F238E27FC236}">
                <a16:creationId xmlns:a16="http://schemas.microsoft.com/office/drawing/2014/main" id="{32A8D8DF-83FE-4D45-6926-B89B04C560C0}"/>
              </a:ext>
            </a:extLst>
          </p:cNvPr>
          <p:cNvCxnSpPr>
            <a:cxnSpLocks/>
          </p:cNvCxnSpPr>
          <p:nvPr/>
        </p:nvCxnSpPr>
        <p:spPr>
          <a:xfrm flipH="1">
            <a:off x="1397574" y="4112444"/>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71" name="Text Placeholder 3">
            <a:extLst>
              <a:ext uri="{FF2B5EF4-FFF2-40B4-BE49-F238E27FC236}">
                <a16:creationId xmlns:a16="http://schemas.microsoft.com/office/drawing/2014/main" id="{9C888F34-59D9-FB06-CFE9-2B722662E899}"/>
              </a:ext>
            </a:extLst>
          </p:cNvPr>
          <p:cNvSpPr txBox="1">
            <a:spLocks/>
          </p:cNvSpPr>
          <p:nvPr/>
        </p:nvSpPr>
        <p:spPr>
          <a:xfrm>
            <a:off x="1337753" y="5729021"/>
            <a:ext cx="5605247" cy="346734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latin typeface="Calibri"/>
                <a:ea typeface="Open Sans"/>
                <a:cs typeface="Calibri"/>
              </a:rPr>
              <a:t>Establecer acuerdos de colaboración con asociaciones locales, escuelas de idiomas y ONG</a:t>
            </a:r>
            <a:endParaRPr lang="en-GB" sz="1800" b="1" dirty="0"/>
          </a:p>
          <a:p>
            <a:pPr>
              <a:lnSpc>
                <a:spcPts val="1580"/>
              </a:lnSpc>
            </a:pPr>
            <a:endParaRPr lang="en-GB" sz="1800" b="1" dirty="0"/>
          </a:p>
          <a:p>
            <a:pPr>
              <a:lnSpc>
                <a:spcPts val="1580"/>
              </a:lnSpc>
            </a:pPr>
            <a:r>
              <a:rPr lang="es-ES" sz="1800" b="1" dirty="0"/>
              <a:t>Utilizar canales de comunicación como tablones de anuncios, grupos en redes sociales, </a:t>
            </a:r>
            <a:r>
              <a:rPr lang="es-ES" sz="1800" b="1" dirty="0" err="1"/>
              <a:t>newsletters</a:t>
            </a:r>
            <a:r>
              <a:rPr lang="es-ES" sz="1800" b="1" dirty="0"/>
              <a:t> y tablones informativos en eventos</a:t>
            </a:r>
            <a:endParaRPr lang="en-GB" sz="1800" b="1" dirty="0"/>
          </a:p>
          <a:p>
            <a:pPr>
              <a:lnSpc>
                <a:spcPts val="1580"/>
              </a:lnSpc>
            </a:pPr>
            <a:endParaRPr lang="en-GB" sz="1800" b="1" dirty="0"/>
          </a:p>
          <a:p>
            <a:pPr>
              <a:lnSpc>
                <a:spcPts val="1580"/>
              </a:lnSpc>
            </a:pPr>
            <a:r>
              <a:rPr lang="es-ES" sz="1800" b="1" dirty="0">
                <a:latin typeface="Calibri"/>
                <a:ea typeface="Open Sans"/>
                <a:cs typeface="Calibri"/>
              </a:rPr>
              <a:t>Hacer que las sesiones informativas sobre formación sean interesantes con un mensaje breve e impactante, ofrecer formación gratuita, incluir un intérprete y ofrecer un desayuno o un almuerzo</a:t>
            </a:r>
            <a:endParaRPr lang="en-GB" sz="1800" dirty="0"/>
          </a:p>
        </p:txBody>
      </p:sp>
      <p:cxnSp>
        <p:nvCxnSpPr>
          <p:cNvPr id="72" name="Straight Connector 71">
            <a:extLst>
              <a:ext uri="{FF2B5EF4-FFF2-40B4-BE49-F238E27FC236}">
                <a16:creationId xmlns:a16="http://schemas.microsoft.com/office/drawing/2014/main" id="{23CF39D1-04F1-0FEC-A44A-31F1C2667B3E}"/>
              </a:ext>
            </a:extLst>
          </p:cNvPr>
          <p:cNvCxnSpPr>
            <a:cxnSpLocks/>
          </p:cNvCxnSpPr>
          <p:nvPr/>
        </p:nvCxnSpPr>
        <p:spPr>
          <a:xfrm flipH="1">
            <a:off x="1397574" y="6224277"/>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E79DB88-E7B0-D490-55F5-650A479C6DA4}"/>
              </a:ext>
            </a:extLst>
          </p:cNvPr>
          <p:cNvCxnSpPr>
            <a:cxnSpLocks/>
          </p:cNvCxnSpPr>
          <p:nvPr/>
        </p:nvCxnSpPr>
        <p:spPr>
          <a:xfrm flipH="1">
            <a:off x="1397488" y="7054564"/>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13375E8E-FB9A-8447-43E1-5DD74DD65353}"/>
              </a:ext>
            </a:extLst>
          </p:cNvPr>
          <p:cNvCxnSpPr>
            <a:cxnSpLocks/>
          </p:cNvCxnSpPr>
          <p:nvPr/>
        </p:nvCxnSpPr>
        <p:spPr>
          <a:xfrm flipH="1">
            <a:off x="1397574" y="8108077"/>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91" name="Group 90">
            <a:extLst>
              <a:ext uri="{FF2B5EF4-FFF2-40B4-BE49-F238E27FC236}">
                <a16:creationId xmlns:a16="http://schemas.microsoft.com/office/drawing/2014/main" id="{B3EAA46B-C2CA-B6AB-3CF4-3E3D1C3D66FB}"/>
              </a:ext>
            </a:extLst>
          </p:cNvPr>
          <p:cNvGrpSpPr/>
          <p:nvPr/>
        </p:nvGrpSpPr>
        <p:grpSpPr>
          <a:xfrm>
            <a:off x="1591572" y="8990072"/>
            <a:ext cx="1092375" cy="1098312"/>
            <a:chOff x="8144772" y="6583422"/>
            <a:chExt cx="1092375" cy="1098312"/>
          </a:xfrm>
        </p:grpSpPr>
        <p:grpSp>
          <p:nvGrpSpPr>
            <p:cNvPr id="92" name="Graphic 311">
              <a:extLst>
                <a:ext uri="{FF2B5EF4-FFF2-40B4-BE49-F238E27FC236}">
                  <a16:creationId xmlns:a16="http://schemas.microsoft.com/office/drawing/2014/main" id="{EE5E4336-CF83-8B03-53F0-C4A3E9568737}"/>
                </a:ext>
              </a:extLst>
            </p:cNvPr>
            <p:cNvGrpSpPr/>
            <p:nvPr/>
          </p:nvGrpSpPr>
          <p:grpSpPr>
            <a:xfrm>
              <a:off x="8144772" y="6583422"/>
              <a:ext cx="1092375" cy="1098312"/>
              <a:chOff x="8995672" y="5250579"/>
              <a:chExt cx="1092375" cy="1098312"/>
            </a:xfrm>
            <a:solidFill>
              <a:srgbClr val="FFFFFF"/>
            </a:solidFill>
          </p:grpSpPr>
          <p:sp>
            <p:nvSpPr>
              <p:cNvPr id="108" name="Freeform 107">
                <a:extLst>
                  <a:ext uri="{FF2B5EF4-FFF2-40B4-BE49-F238E27FC236}">
                    <a16:creationId xmlns:a16="http://schemas.microsoft.com/office/drawing/2014/main" id="{17E97793-4E42-F2B5-B43D-4721517FD19D}"/>
                  </a:ext>
                </a:extLst>
              </p:cNvPr>
              <p:cNvSpPr/>
              <p:nvPr/>
            </p:nvSpPr>
            <p:spPr>
              <a:xfrm>
                <a:off x="8995672" y="5465789"/>
                <a:ext cx="1092375" cy="89052"/>
              </a:xfrm>
              <a:custGeom>
                <a:avLst/>
                <a:gdLst>
                  <a:gd name="connsiteX0" fmla="*/ 1047849 w 1092375"/>
                  <a:gd name="connsiteY0" fmla="*/ 89052 h 89052"/>
                  <a:gd name="connsiteX1" fmla="*/ 44526 w 1092375"/>
                  <a:gd name="connsiteY1" fmla="*/ 89052 h 89052"/>
                  <a:gd name="connsiteX2" fmla="*/ 0 w 1092375"/>
                  <a:gd name="connsiteY2" fmla="*/ 44526 h 89052"/>
                  <a:gd name="connsiteX3" fmla="*/ 44526 w 1092375"/>
                  <a:gd name="connsiteY3" fmla="*/ 0 h 89052"/>
                  <a:gd name="connsiteX4" fmla="*/ 1047849 w 1092375"/>
                  <a:gd name="connsiteY4" fmla="*/ 0 h 89052"/>
                  <a:gd name="connsiteX5" fmla="*/ 1092375 w 1092375"/>
                  <a:gd name="connsiteY5" fmla="*/ 44526 h 89052"/>
                  <a:gd name="connsiteX6" fmla="*/ 1047849 w 1092375"/>
                  <a:gd name="connsiteY6" fmla="*/ 89052 h 8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2375" h="89052">
                    <a:moveTo>
                      <a:pt x="1047849" y="89052"/>
                    </a:moveTo>
                    <a:lnTo>
                      <a:pt x="44526" y="89052"/>
                    </a:lnTo>
                    <a:cubicBezTo>
                      <a:pt x="19294" y="89052"/>
                      <a:pt x="0" y="69758"/>
                      <a:pt x="0" y="44526"/>
                    </a:cubicBezTo>
                    <a:cubicBezTo>
                      <a:pt x="0" y="19294"/>
                      <a:pt x="19294" y="0"/>
                      <a:pt x="44526" y="0"/>
                    </a:cubicBezTo>
                    <a:lnTo>
                      <a:pt x="1047849" y="0"/>
                    </a:lnTo>
                    <a:cubicBezTo>
                      <a:pt x="1073080" y="0"/>
                      <a:pt x="1092375" y="19294"/>
                      <a:pt x="1092375" y="44526"/>
                    </a:cubicBezTo>
                    <a:cubicBezTo>
                      <a:pt x="1092375" y="69758"/>
                      <a:pt x="1073080" y="89052"/>
                      <a:pt x="1047849" y="89052"/>
                    </a:cubicBezTo>
                    <a:close/>
                  </a:path>
                </a:pathLst>
              </a:custGeom>
              <a:solidFill>
                <a:srgbClr val="EF3E23"/>
              </a:solidFill>
              <a:ln w="14842" cap="flat">
                <a:noFill/>
                <a:prstDash val="solid"/>
                <a:miter/>
              </a:ln>
            </p:spPr>
            <p:txBody>
              <a:bodyPr rtlCol="0" anchor="ctr"/>
              <a:lstStyle/>
              <a:p>
                <a:endParaRPr lang="en-US"/>
              </a:p>
            </p:txBody>
          </p:sp>
          <p:sp>
            <p:nvSpPr>
              <p:cNvPr id="109" name="Freeform 108">
                <a:extLst>
                  <a:ext uri="{FF2B5EF4-FFF2-40B4-BE49-F238E27FC236}">
                    <a16:creationId xmlns:a16="http://schemas.microsoft.com/office/drawing/2014/main" id="{374A5EAD-E142-155E-9E7F-439BD635F29E}"/>
                  </a:ext>
                </a:extLst>
              </p:cNvPr>
              <p:cNvSpPr/>
              <p:nvPr/>
            </p:nvSpPr>
            <p:spPr>
              <a:xfrm>
                <a:off x="9249471" y="5250579"/>
                <a:ext cx="89052" cy="1098312"/>
              </a:xfrm>
              <a:custGeom>
                <a:avLst/>
                <a:gdLst>
                  <a:gd name="connsiteX0" fmla="*/ 44526 w 89052"/>
                  <a:gd name="connsiteY0" fmla="*/ 1098313 h 1098312"/>
                  <a:gd name="connsiteX1" fmla="*/ 0 w 89052"/>
                  <a:gd name="connsiteY1" fmla="*/ 1053786 h 1098312"/>
                  <a:gd name="connsiteX2" fmla="*/ 0 w 89052"/>
                  <a:gd name="connsiteY2" fmla="*/ 44526 h 1098312"/>
                  <a:gd name="connsiteX3" fmla="*/ 44526 w 89052"/>
                  <a:gd name="connsiteY3" fmla="*/ 0 h 1098312"/>
                  <a:gd name="connsiteX4" fmla="*/ 89052 w 89052"/>
                  <a:gd name="connsiteY4" fmla="*/ 44526 h 1098312"/>
                  <a:gd name="connsiteX5" fmla="*/ 89052 w 89052"/>
                  <a:gd name="connsiteY5" fmla="*/ 1053786 h 1098312"/>
                  <a:gd name="connsiteX6" fmla="*/ 44526 w 89052"/>
                  <a:gd name="connsiteY6" fmla="*/ 1098313 h 109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52" h="1098312">
                    <a:moveTo>
                      <a:pt x="44526" y="1098313"/>
                    </a:moveTo>
                    <a:cubicBezTo>
                      <a:pt x="19294" y="1098313"/>
                      <a:pt x="0" y="1079018"/>
                      <a:pt x="0" y="1053786"/>
                    </a:cubicBezTo>
                    <a:lnTo>
                      <a:pt x="0" y="44526"/>
                    </a:lnTo>
                    <a:cubicBezTo>
                      <a:pt x="0" y="19294"/>
                      <a:pt x="19294" y="0"/>
                      <a:pt x="44526" y="0"/>
                    </a:cubicBezTo>
                    <a:cubicBezTo>
                      <a:pt x="69758" y="0"/>
                      <a:pt x="89052" y="19294"/>
                      <a:pt x="89052" y="44526"/>
                    </a:cubicBezTo>
                    <a:lnTo>
                      <a:pt x="89052" y="1053786"/>
                    </a:lnTo>
                    <a:cubicBezTo>
                      <a:pt x="89052" y="1079018"/>
                      <a:pt x="69758" y="1098313"/>
                      <a:pt x="44526" y="1098313"/>
                    </a:cubicBezTo>
                    <a:close/>
                  </a:path>
                </a:pathLst>
              </a:custGeom>
              <a:solidFill>
                <a:srgbClr val="EF3E23"/>
              </a:solidFill>
              <a:ln w="14842" cap="flat">
                <a:noFill/>
                <a:prstDash val="solid"/>
                <a:miter/>
              </a:ln>
            </p:spPr>
            <p:txBody>
              <a:bodyPr rtlCol="0" anchor="ctr"/>
              <a:lstStyle/>
              <a:p>
                <a:endParaRPr lang="en-US"/>
              </a:p>
            </p:txBody>
          </p:sp>
        </p:grpSp>
        <p:sp>
          <p:nvSpPr>
            <p:cNvPr id="93" name="Freeform 92">
              <a:extLst>
                <a:ext uri="{FF2B5EF4-FFF2-40B4-BE49-F238E27FC236}">
                  <a16:creationId xmlns:a16="http://schemas.microsoft.com/office/drawing/2014/main" id="{7379ED4C-31FF-C46F-5ACF-E42E91C93B92}"/>
                </a:ext>
              </a:extLst>
            </p:cNvPr>
            <p:cNvSpPr/>
            <p:nvPr/>
          </p:nvSpPr>
          <p:spPr>
            <a:xfrm>
              <a:off x="8174457" y="6892137"/>
              <a:ext cx="126157" cy="112799"/>
            </a:xfrm>
            <a:custGeom>
              <a:avLst/>
              <a:gdLst>
                <a:gd name="connsiteX0" fmla="*/ 112799 w 126157"/>
                <a:gd name="connsiteY0" fmla="*/ 112799 h 112799"/>
                <a:gd name="connsiteX1" fmla="*/ 13357 w 126157"/>
                <a:gd name="connsiteY1" fmla="*/ 112799 h 112799"/>
                <a:gd name="connsiteX2" fmla="*/ 0 w 126157"/>
                <a:gd name="connsiteY2" fmla="*/ 99442 h 112799"/>
                <a:gd name="connsiteX3" fmla="*/ 0 w 126157"/>
                <a:gd name="connsiteY3" fmla="*/ 0 h 112799"/>
                <a:gd name="connsiteX4" fmla="*/ 26716 w 126157"/>
                <a:gd name="connsiteY4" fmla="*/ 0 h 112799"/>
                <a:gd name="connsiteX5" fmla="*/ 26716 w 126157"/>
                <a:gd name="connsiteY5" fmla="*/ 86084 h 112799"/>
                <a:gd name="connsiteX6" fmla="*/ 99441 w 126157"/>
                <a:gd name="connsiteY6" fmla="*/ 86084 h 112799"/>
                <a:gd name="connsiteX7" fmla="*/ 99441 w 126157"/>
                <a:gd name="connsiteY7" fmla="*/ 0 h 112799"/>
                <a:gd name="connsiteX8" fmla="*/ 126158 w 126157"/>
                <a:gd name="connsiteY8" fmla="*/ 0 h 112799"/>
                <a:gd name="connsiteX9" fmla="*/ 126158 w 126157"/>
                <a:gd name="connsiteY9" fmla="*/ 99442 h 112799"/>
                <a:gd name="connsiteX10" fmla="*/ 112799 w 126157"/>
                <a:gd name="connsiteY10" fmla="*/ 112799 h 1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57" h="112799">
                  <a:moveTo>
                    <a:pt x="112799" y="112799"/>
                  </a:moveTo>
                  <a:lnTo>
                    <a:pt x="13357" y="112799"/>
                  </a:lnTo>
                  <a:cubicBezTo>
                    <a:pt x="5936" y="112799"/>
                    <a:pt x="0" y="106863"/>
                    <a:pt x="0" y="99442"/>
                  </a:cubicBezTo>
                  <a:lnTo>
                    <a:pt x="0" y="0"/>
                  </a:lnTo>
                  <a:lnTo>
                    <a:pt x="26716" y="0"/>
                  </a:lnTo>
                  <a:lnTo>
                    <a:pt x="26716" y="86084"/>
                  </a:lnTo>
                  <a:lnTo>
                    <a:pt x="99441" y="86084"/>
                  </a:lnTo>
                  <a:lnTo>
                    <a:pt x="99441" y="0"/>
                  </a:lnTo>
                  <a:lnTo>
                    <a:pt x="126158" y="0"/>
                  </a:lnTo>
                  <a:lnTo>
                    <a:pt x="126158" y="99442"/>
                  </a:lnTo>
                  <a:cubicBezTo>
                    <a:pt x="126158" y="106863"/>
                    <a:pt x="120220" y="112799"/>
                    <a:pt x="112799" y="112799"/>
                  </a:cubicBezTo>
                  <a:close/>
                </a:path>
              </a:pathLst>
            </a:custGeom>
            <a:solidFill>
              <a:srgbClr val="000000"/>
            </a:solidFill>
            <a:ln w="14842"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47F28E2A-BA91-1A31-F689-59D9FF739199}"/>
                </a:ext>
              </a:extLst>
            </p:cNvPr>
            <p:cNvSpPr/>
            <p:nvPr/>
          </p:nvSpPr>
          <p:spPr>
            <a:xfrm>
              <a:off x="8552929" y="7144452"/>
              <a:ext cx="658987" cy="506113"/>
            </a:xfrm>
            <a:custGeom>
              <a:avLst/>
              <a:gdLst>
                <a:gd name="connsiteX0" fmla="*/ 645630 w 658987"/>
                <a:gd name="connsiteY0" fmla="*/ 506114 h 506113"/>
                <a:gd name="connsiteX1" fmla="*/ 632271 w 658987"/>
                <a:gd name="connsiteY1" fmla="*/ 492757 h 506113"/>
                <a:gd name="connsiteX2" fmla="*/ 632271 w 658987"/>
                <a:gd name="connsiteY2" fmla="*/ 379956 h 506113"/>
                <a:gd name="connsiteX3" fmla="*/ 434871 w 658987"/>
                <a:gd name="connsiteY3" fmla="*/ 379956 h 506113"/>
                <a:gd name="connsiteX4" fmla="*/ 421515 w 658987"/>
                <a:gd name="connsiteY4" fmla="*/ 366599 h 506113"/>
                <a:gd name="connsiteX5" fmla="*/ 421515 w 658987"/>
                <a:gd name="connsiteY5" fmla="*/ 213726 h 506113"/>
                <a:gd name="connsiteX6" fmla="*/ 224115 w 658987"/>
                <a:gd name="connsiteY6" fmla="*/ 213726 h 506113"/>
                <a:gd name="connsiteX7" fmla="*/ 210757 w 658987"/>
                <a:gd name="connsiteY7" fmla="*/ 200368 h 506113"/>
                <a:gd name="connsiteX8" fmla="*/ 210757 w 658987"/>
                <a:gd name="connsiteY8" fmla="*/ 26716 h 506113"/>
                <a:gd name="connsiteX9" fmla="*/ 26716 w 658987"/>
                <a:gd name="connsiteY9" fmla="*/ 26716 h 506113"/>
                <a:gd name="connsiteX10" fmla="*/ 26716 w 658987"/>
                <a:gd name="connsiteY10" fmla="*/ 488304 h 506113"/>
                <a:gd name="connsiteX11" fmla="*/ 13357 w 658987"/>
                <a:gd name="connsiteY11" fmla="*/ 501661 h 506113"/>
                <a:gd name="connsiteX12" fmla="*/ 0 w 658987"/>
                <a:gd name="connsiteY12" fmla="*/ 488304 h 506113"/>
                <a:gd name="connsiteX13" fmla="*/ 0 w 658987"/>
                <a:gd name="connsiteY13" fmla="*/ 13358 h 506113"/>
                <a:gd name="connsiteX14" fmla="*/ 13357 w 658987"/>
                <a:gd name="connsiteY14" fmla="*/ 0 h 506113"/>
                <a:gd name="connsiteX15" fmla="*/ 224115 w 658987"/>
                <a:gd name="connsiteY15" fmla="*/ 0 h 506113"/>
                <a:gd name="connsiteX16" fmla="*/ 237473 w 658987"/>
                <a:gd name="connsiteY16" fmla="*/ 13358 h 506113"/>
                <a:gd name="connsiteX17" fmla="*/ 237473 w 658987"/>
                <a:gd name="connsiteY17" fmla="*/ 187010 h 506113"/>
                <a:gd name="connsiteX18" fmla="*/ 434871 w 658987"/>
                <a:gd name="connsiteY18" fmla="*/ 187010 h 506113"/>
                <a:gd name="connsiteX19" fmla="*/ 448230 w 658987"/>
                <a:gd name="connsiteY19" fmla="*/ 200368 h 506113"/>
                <a:gd name="connsiteX20" fmla="*/ 448230 w 658987"/>
                <a:gd name="connsiteY20" fmla="*/ 353241 h 506113"/>
                <a:gd name="connsiteX21" fmla="*/ 645630 w 658987"/>
                <a:gd name="connsiteY21" fmla="*/ 353241 h 506113"/>
                <a:gd name="connsiteX22" fmla="*/ 658988 w 658987"/>
                <a:gd name="connsiteY22" fmla="*/ 366599 h 506113"/>
                <a:gd name="connsiteX23" fmla="*/ 658988 w 658987"/>
                <a:gd name="connsiteY23" fmla="*/ 492757 h 506113"/>
                <a:gd name="connsiteX24" fmla="*/ 645630 w 658987"/>
                <a:gd name="connsiteY24" fmla="*/ 506114 h 50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8987" h="506113">
                  <a:moveTo>
                    <a:pt x="645630" y="506114"/>
                  </a:moveTo>
                  <a:cubicBezTo>
                    <a:pt x="638209" y="506114"/>
                    <a:pt x="632271" y="500178"/>
                    <a:pt x="632271" y="492757"/>
                  </a:cubicBezTo>
                  <a:lnTo>
                    <a:pt x="632271" y="379956"/>
                  </a:lnTo>
                  <a:lnTo>
                    <a:pt x="434871" y="379956"/>
                  </a:lnTo>
                  <a:cubicBezTo>
                    <a:pt x="427450" y="379956"/>
                    <a:pt x="421515" y="374020"/>
                    <a:pt x="421515" y="366599"/>
                  </a:cubicBezTo>
                  <a:lnTo>
                    <a:pt x="421515" y="213726"/>
                  </a:lnTo>
                  <a:lnTo>
                    <a:pt x="224115" y="213726"/>
                  </a:lnTo>
                  <a:cubicBezTo>
                    <a:pt x="216694" y="213726"/>
                    <a:pt x="210757" y="207789"/>
                    <a:pt x="210757" y="200368"/>
                  </a:cubicBezTo>
                  <a:lnTo>
                    <a:pt x="210757" y="26716"/>
                  </a:lnTo>
                  <a:lnTo>
                    <a:pt x="26716" y="26716"/>
                  </a:lnTo>
                  <a:lnTo>
                    <a:pt x="26716" y="488304"/>
                  </a:lnTo>
                  <a:cubicBezTo>
                    <a:pt x="26716" y="495725"/>
                    <a:pt x="20778" y="501661"/>
                    <a:pt x="13357" y="501661"/>
                  </a:cubicBezTo>
                  <a:cubicBezTo>
                    <a:pt x="5936" y="501661"/>
                    <a:pt x="0" y="495725"/>
                    <a:pt x="0" y="488304"/>
                  </a:cubicBezTo>
                  <a:lnTo>
                    <a:pt x="0" y="13358"/>
                  </a:lnTo>
                  <a:cubicBezTo>
                    <a:pt x="0" y="5937"/>
                    <a:pt x="5936" y="0"/>
                    <a:pt x="13357" y="0"/>
                  </a:cubicBezTo>
                  <a:lnTo>
                    <a:pt x="224115" y="0"/>
                  </a:lnTo>
                  <a:cubicBezTo>
                    <a:pt x="231536" y="0"/>
                    <a:pt x="237473" y="5937"/>
                    <a:pt x="237473" y="13358"/>
                  </a:cubicBezTo>
                  <a:lnTo>
                    <a:pt x="237473" y="187010"/>
                  </a:lnTo>
                  <a:lnTo>
                    <a:pt x="434871" y="187010"/>
                  </a:lnTo>
                  <a:cubicBezTo>
                    <a:pt x="442292" y="187010"/>
                    <a:pt x="448230" y="192947"/>
                    <a:pt x="448230" y="200368"/>
                  </a:cubicBezTo>
                  <a:lnTo>
                    <a:pt x="448230" y="353241"/>
                  </a:lnTo>
                  <a:lnTo>
                    <a:pt x="645630" y="353241"/>
                  </a:lnTo>
                  <a:cubicBezTo>
                    <a:pt x="653051" y="353241"/>
                    <a:pt x="658988" y="359178"/>
                    <a:pt x="658988" y="366599"/>
                  </a:cubicBezTo>
                  <a:lnTo>
                    <a:pt x="658988" y="492757"/>
                  </a:lnTo>
                  <a:cubicBezTo>
                    <a:pt x="658988" y="500178"/>
                    <a:pt x="653051" y="506114"/>
                    <a:pt x="645630" y="506114"/>
                  </a:cubicBezTo>
                  <a:close/>
                </a:path>
              </a:pathLst>
            </a:custGeom>
            <a:solidFill>
              <a:srgbClr val="000000"/>
            </a:solidFill>
            <a:ln w="14842"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10AFBF8D-FD33-E7BD-3B5E-87102B61A0B7}"/>
                </a:ext>
              </a:extLst>
            </p:cNvPr>
            <p:cNvSpPr/>
            <p:nvPr/>
          </p:nvSpPr>
          <p:spPr>
            <a:xfrm>
              <a:off x="8972958" y="7144452"/>
              <a:ext cx="26716" cy="213726"/>
            </a:xfrm>
            <a:custGeom>
              <a:avLst/>
              <a:gdLst>
                <a:gd name="connsiteX0" fmla="*/ 13358 w 26716"/>
                <a:gd name="connsiteY0" fmla="*/ 213726 h 213726"/>
                <a:gd name="connsiteX1" fmla="*/ 0 w 26716"/>
                <a:gd name="connsiteY1" fmla="*/ 200368 h 213726"/>
                <a:gd name="connsiteX2" fmla="*/ 0 w 26716"/>
                <a:gd name="connsiteY2" fmla="*/ 13358 h 213726"/>
                <a:gd name="connsiteX3" fmla="*/ 13358 w 26716"/>
                <a:gd name="connsiteY3" fmla="*/ 0 h 213726"/>
                <a:gd name="connsiteX4" fmla="*/ 26716 w 26716"/>
                <a:gd name="connsiteY4" fmla="*/ 13358 h 213726"/>
                <a:gd name="connsiteX5" fmla="*/ 26716 w 26716"/>
                <a:gd name="connsiteY5" fmla="*/ 200368 h 213726"/>
                <a:gd name="connsiteX6" fmla="*/ 13358 w 26716"/>
                <a:gd name="connsiteY6" fmla="*/ 213726 h 21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213726">
                  <a:moveTo>
                    <a:pt x="13358" y="213726"/>
                  </a:moveTo>
                  <a:cubicBezTo>
                    <a:pt x="5937" y="213726"/>
                    <a:pt x="0" y="207789"/>
                    <a:pt x="0" y="200368"/>
                  </a:cubicBezTo>
                  <a:lnTo>
                    <a:pt x="0" y="13358"/>
                  </a:lnTo>
                  <a:cubicBezTo>
                    <a:pt x="0" y="5937"/>
                    <a:pt x="5937" y="0"/>
                    <a:pt x="13358" y="0"/>
                  </a:cubicBezTo>
                  <a:cubicBezTo>
                    <a:pt x="20779" y="0"/>
                    <a:pt x="26716" y="5937"/>
                    <a:pt x="26716" y="13358"/>
                  </a:cubicBezTo>
                  <a:lnTo>
                    <a:pt x="26716" y="200368"/>
                  </a:lnTo>
                  <a:cubicBezTo>
                    <a:pt x="26716" y="207789"/>
                    <a:pt x="20779" y="213726"/>
                    <a:pt x="13358" y="213726"/>
                  </a:cubicBezTo>
                  <a:close/>
                </a:path>
              </a:pathLst>
            </a:custGeom>
            <a:solidFill>
              <a:srgbClr val="000000"/>
            </a:solidFill>
            <a:ln w="14842"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4354BB8A-6597-2B5B-616B-AE806EC9A1EF}"/>
                </a:ext>
              </a:extLst>
            </p:cNvPr>
            <p:cNvSpPr/>
            <p:nvPr/>
          </p:nvSpPr>
          <p:spPr>
            <a:xfrm>
              <a:off x="9185201" y="7144452"/>
              <a:ext cx="26716" cy="379956"/>
            </a:xfrm>
            <a:custGeom>
              <a:avLst/>
              <a:gdLst>
                <a:gd name="connsiteX0" fmla="*/ 13358 w 26716"/>
                <a:gd name="connsiteY0" fmla="*/ 379956 h 379956"/>
                <a:gd name="connsiteX1" fmla="*/ 0 w 26716"/>
                <a:gd name="connsiteY1" fmla="*/ 366599 h 379956"/>
                <a:gd name="connsiteX2" fmla="*/ 0 w 26716"/>
                <a:gd name="connsiteY2" fmla="*/ 13358 h 379956"/>
                <a:gd name="connsiteX3" fmla="*/ 13358 w 26716"/>
                <a:gd name="connsiteY3" fmla="*/ 0 h 379956"/>
                <a:gd name="connsiteX4" fmla="*/ 26716 w 26716"/>
                <a:gd name="connsiteY4" fmla="*/ 13358 h 379956"/>
                <a:gd name="connsiteX5" fmla="*/ 26716 w 26716"/>
                <a:gd name="connsiteY5" fmla="*/ 366599 h 379956"/>
                <a:gd name="connsiteX6" fmla="*/ 13358 w 26716"/>
                <a:gd name="connsiteY6" fmla="*/ 379956 h 37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379956">
                  <a:moveTo>
                    <a:pt x="13358" y="379956"/>
                  </a:moveTo>
                  <a:cubicBezTo>
                    <a:pt x="5937" y="379956"/>
                    <a:pt x="0" y="374020"/>
                    <a:pt x="0" y="366599"/>
                  </a:cubicBezTo>
                  <a:lnTo>
                    <a:pt x="0" y="13358"/>
                  </a:lnTo>
                  <a:cubicBezTo>
                    <a:pt x="0" y="5937"/>
                    <a:pt x="5937" y="0"/>
                    <a:pt x="13358" y="0"/>
                  </a:cubicBezTo>
                  <a:cubicBezTo>
                    <a:pt x="20779" y="0"/>
                    <a:pt x="26716" y="5937"/>
                    <a:pt x="26716" y="13358"/>
                  </a:cubicBezTo>
                  <a:lnTo>
                    <a:pt x="26716" y="366599"/>
                  </a:lnTo>
                  <a:cubicBezTo>
                    <a:pt x="26716" y="374020"/>
                    <a:pt x="20779" y="379956"/>
                    <a:pt x="13358" y="379956"/>
                  </a:cubicBezTo>
                  <a:close/>
                </a:path>
              </a:pathLst>
            </a:custGeom>
            <a:solidFill>
              <a:srgbClr val="000000"/>
            </a:solidFill>
            <a:ln w="14842"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2C54381B-EA7A-1026-C6C2-CD8CE3AC90DD}"/>
                </a:ext>
              </a:extLst>
            </p:cNvPr>
            <p:cNvSpPr/>
            <p:nvPr/>
          </p:nvSpPr>
          <p:spPr>
            <a:xfrm>
              <a:off x="9082790" y="6887684"/>
              <a:ext cx="26715" cy="103894"/>
            </a:xfrm>
            <a:custGeom>
              <a:avLst/>
              <a:gdLst>
                <a:gd name="connsiteX0" fmla="*/ 0 w 26715"/>
                <a:gd name="connsiteY0" fmla="*/ 0 h 103894"/>
                <a:gd name="connsiteX1" fmla="*/ 26716 w 26715"/>
                <a:gd name="connsiteY1" fmla="*/ 0 h 103894"/>
                <a:gd name="connsiteX2" fmla="*/ 26716 w 26715"/>
                <a:gd name="connsiteY2" fmla="*/ 103895 h 103894"/>
                <a:gd name="connsiteX3" fmla="*/ 0 w 26715"/>
                <a:gd name="connsiteY3" fmla="*/ 103895 h 103894"/>
              </a:gdLst>
              <a:ahLst/>
              <a:cxnLst>
                <a:cxn ang="0">
                  <a:pos x="connsiteX0" y="connsiteY0"/>
                </a:cxn>
                <a:cxn ang="0">
                  <a:pos x="connsiteX1" y="connsiteY1"/>
                </a:cxn>
                <a:cxn ang="0">
                  <a:pos x="connsiteX2" y="connsiteY2"/>
                </a:cxn>
                <a:cxn ang="0">
                  <a:pos x="connsiteX3" y="connsiteY3"/>
                </a:cxn>
              </a:cxnLst>
              <a:rect l="l" t="t" r="r" b="b"/>
              <a:pathLst>
                <a:path w="26715" h="103894">
                  <a:moveTo>
                    <a:pt x="0" y="0"/>
                  </a:moveTo>
                  <a:lnTo>
                    <a:pt x="26716" y="0"/>
                  </a:lnTo>
                  <a:lnTo>
                    <a:pt x="26716" y="103895"/>
                  </a:lnTo>
                  <a:lnTo>
                    <a:pt x="0" y="103895"/>
                  </a:lnTo>
                  <a:close/>
                </a:path>
              </a:pathLst>
            </a:custGeom>
            <a:solidFill>
              <a:srgbClr val="000000"/>
            </a:solidFill>
            <a:ln w="14842"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62030AB6-E19E-A789-E218-2972C075A4AF}"/>
                </a:ext>
              </a:extLst>
            </p:cNvPr>
            <p:cNvSpPr/>
            <p:nvPr/>
          </p:nvSpPr>
          <p:spPr>
            <a:xfrm>
              <a:off x="8981865" y="7022747"/>
              <a:ext cx="230051" cy="26715"/>
            </a:xfrm>
            <a:custGeom>
              <a:avLst/>
              <a:gdLst>
                <a:gd name="connsiteX0" fmla="*/ 216694 w 230051"/>
                <a:gd name="connsiteY0" fmla="*/ 26716 h 26715"/>
                <a:gd name="connsiteX1" fmla="*/ 13356 w 230051"/>
                <a:gd name="connsiteY1" fmla="*/ 26716 h 26715"/>
                <a:gd name="connsiteX2" fmla="*/ 0 w 230051"/>
                <a:gd name="connsiteY2" fmla="*/ 13358 h 26715"/>
                <a:gd name="connsiteX3" fmla="*/ 13356 w 230051"/>
                <a:gd name="connsiteY3" fmla="*/ 0 h 26715"/>
                <a:gd name="connsiteX4" fmla="*/ 216694 w 230051"/>
                <a:gd name="connsiteY4" fmla="*/ 0 h 26715"/>
                <a:gd name="connsiteX5" fmla="*/ 230052 w 230051"/>
                <a:gd name="connsiteY5" fmla="*/ 13358 h 26715"/>
                <a:gd name="connsiteX6" fmla="*/ 216694 w 2300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051" h="26715">
                  <a:moveTo>
                    <a:pt x="216694" y="26716"/>
                  </a:moveTo>
                  <a:lnTo>
                    <a:pt x="13356" y="26716"/>
                  </a:lnTo>
                  <a:cubicBezTo>
                    <a:pt x="5935" y="26716"/>
                    <a:pt x="0" y="20779"/>
                    <a:pt x="0" y="13358"/>
                  </a:cubicBezTo>
                  <a:cubicBezTo>
                    <a:pt x="0" y="5937"/>
                    <a:pt x="5935" y="0"/>
                    <a:pt x="13356" y="0"/>
                  </a:cubicBezTo>
                  <a:lnTo>
                    <a:pt x="216694" y="0"/>
                  </a:lnTo>
                  <a:cubicBezTo>
                    <a:pt x="224115" y="0"/>
                    <a:pt x="230052" y="5937"/>
                    <a:pt x="230052" y="13358"/>
                  </a:cubicBezTo>
                  <a:cubicBezTo>
                    <a:pt x="230052" y="20779"/>
                    <a:pt x="224115" y="26716"/>
                    <a:pt x="216694" y="26716"/>
                  </a:cubicBezTo>
                  <a:close/>
                </a:path>
              </a:pathLst>
            </a:custGeom>
            <a:solidFill>
              <a:srgbClr val="000000"/>
            </a:solidFill>
            <a:ln w="14842"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3DF9E517-AA0D-68CA-68D9-D69BC747D096}"/>
                </a:ext>
              </a:extLst>
            </p:cNvPr>
            <p:cNvSpPr/>
            <p:nvPr/>
          </p:nvSpPr>
          <p:spPr>
            <a:xfrm>
              <a:off x="8656824" y="7246862"/>
              <a:ext cx="26715" cy="66789"/>
            </a:xfrm>
            <a:custGeom>
              <a:avLst/>
              <a:gdLst>
                <a:gd name="connsiteX0" fmla="*/ 13357 w 26715"/>
                <a:gd name="connsiteY0" fmla="*/ 66789 h 66789"/>
                <a:gd name="connsiteX1" fmla="*/ 0 w 26715"/>
                <a:gd name="connsiteY1" fmla="*/ 53431 h 66789"/>
                <a:gd name="connsiteX2" fmla="*/ 0 w 26715"/>
                <a:gd name="connsiteY2" fmla="*/ 13357 h 66789"/>
                <a:gd name="connsiteX3" fmla="*/ 13357 w 26715"/>
                <a:gd name="connsiteY3" fmla="*/ 0 h 66789"/>
                <a:gd name="connsiteX4" fmla="*/ 26716 w 26715"/>
                <a:gd name="connsiteY4" fmla="*/ 13357 h 66789"/>
                <a:gd name="connsiteX5" fmla="*/ 26716 w 26715"/>
                <a:gd name="connsiteY5" fmla="*/ 53431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2"/>
                    <a:pt x="0" y="53431"/>
                  </a:cubicBezTo>
                  <a:lnTo>
                    <a:pt x="0" y="13357"/>
                  </a:lnTo>
                  <a:cubicBezTo>
                    <a:pt x="0" y="5936"/>
                    <a:pt x="5936" y="0"/>
                    <a:pt x="13357" y="0"/>
                  </a:cubicBezTo>
                  <a:cubicBezTo>
                    <a:pt x="20778" y="0"/>
                    <a:pt x="26716" y="5936"/>
                    <a:pt x="26716" y="13357"/>
                  </a:cubicBezTo>
                  <a:lnTo>
                    <a:pt x="26716" y="53431"/>
                  </a:lnTo>
                  <a:cubicBezTo>
                    <a:pt x="26716" y="60852"/>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3A324643-C1FB-24F8-FFDC-6F3E8FC55FE7}"/>
                </a:ext>
              </a:extLst>
            </p:cNvPr>
            <p:cNvSpPr/>
            <p:nvPr/>
          </p:nvSpPr>
          <p:spPr>
            <a:xfrm>
              <a:off x="8656824" y="7413093"/>
              <a:ext cx="26715" cy="66789"/>
            </a:xfrm>
            <a:custGeom>
              <a:avLst/>
              <a:gdLst>
                <a:gd name="connsiteX0" fmla="*/ 13357 w 26715"/>
                <a:gd name="connsiteY0" fmla="*/ 66789 h 66789"/>
                <a:gd name="connsiteX1" fmla="*/ 0 w 26715"/>
                <a:gd name="connsiteY1" fmla="*/ 53432 h 66789"/>
                <a:gd name="connsiteX2" fmla="*/ 0 w 26715"/>
                <a:gd name="connsiteY2" fmla="*/ 13358 h 66789"/>
                <a:gd name="connsiteX3" fmla="*/ 13357 w 26715"/>
                <a:gd name="connsiteY3" fmla="*/ 0 h 66789"/>
                <a:gd name="connsiteX4" fmla="*/ 26716 w 26715"/>
                <a:gd name="connsiteY4" fmla="*/ 13358 h 66789"/>
                <a:gd name="connsiteX5" fmla="*/ 26716 w 26715"/>
                <a:gd name="connsiteY5" fmla="*/ 53432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3"/>
                    <a:pt x="0" y="53432"/>
                  </a:cubicBezTo>
                  <a:lnTo>
                    <a:pt x="0" y="13358"/>
                  </a:lnTo>
                  <a:cubicBezTo>
                    <a:pt x="0" y="5937"/>
                    <a:pt x="5936" y="0"/>
                    <a:pt x="13357" y="0"/>
                  </a:cubicBezTo>
                  <a:cubicBezTo>
                    <a:pt x="20778" y="0"/>
                    <a:pt x="26716" y="5937"/>
                    <a:pt x="26716" y="13358"/>
                  </a:cubicBezTo>
                  <a:lnTo>
                    <a:pt x="26716" y="53432"/>
                  </a:lnTo>
                  <a:cubicBezTo>
                    <a:pt x="26716" y="60853"/>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1" name="Freeform 100">
              <a:extLst>
                <a:ext uri="{FF2B5EF4-FFF2-40B4-BE49-F238E27FC236}">
                  <a16:creationId xmlns:a16="http://schemas.microsoft.com/office/drawing/2014/main" id="{B81863C1-1575-0F97-9F5C-53BB424ECE03}"/>
                </a:ext>
              </a:extLst>
            </p:cNvPr>
            <p:cNvSpPr/>
            <p:nvPr/>
          </p:nvSpPr>
          <p:spPr>
            <a:xfrm>
              <a:off x="8656824" y="7579324"/>
              <a:ext cx="26715" cy="66789"/>
            </a:xfrm>
            <a:custGeom>
              <a:avLst/>
              <a:gdLst>
                <a:gd name="connsiteX0" fmla="*/ 13357 w 26715"/>
                <a:gd name="connsiteY0" fmla="*/ 66789 h 66789"/>
                <a:gd name="connsiteX1" fmla="*/ 0 w 26715"/>
                <a:gd name="connsiteY1" fmla="*/ 53432 h 66789"/>
                <a:gd name="connsiteX2" fmla="*/ 0 w 26715"/>
                <a:gd name="connsiteY2" fmla="*/ 13358 h 66789"/>
                <a:gd name="connsiteX3" fmla="*/ 13357 w 26715"/>
                <a:gd name="connsiteY3" fmla="*/ 0 h 66789"/>
                <a:gd name="connsiteX4" fmla="*/ 26716 w 26715"/>
                <a:gd name="connsiteY4" fmla="*/ 13358 h 66789"/>
                <a:gd name="connsiteX5" fmla="*/ 26716 w 26715"/>
                <a:gd name="connsiteY5" fmla="*/ 53432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3"/>
                    <a:pt x="0" y="53432"/>
                  </a:cubicBezTo>
                  <a:lnTo>
                    <a:pt x="0" y="13358"/>
                  </a:lnTo>
                  <a:cubicBezTo>
                    <a:pt x="0" y="5937"/>
                    <a:pt x="5936" y="0"/>
                    <a:pt x="13357" y="0"/>
                  </a:cubicBezTo>
                  <a:cubicBezTo>
                    <a:pt x="20778" y="0"/>
                    <a:pt x="26716" y="5937"/>
                    <a:pt x="26716" y="13358"/>
                  </a:cubicBezTo>
                  <a:lnTo>
                    <a:pt x="26716" y="53432"/>
                  </a:lnTo>
                  <a:cubicBezTo>
                    <a:pt x="26716" y="60853"/>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90C0BD24-7A93-44D0-DF60-37414B078996}"/>
                </a:ext>
              </a:extLst>
            </p:cNvPr>
            <p:cNvSpPr/>
            <p:nvPr/>
          </p:nvSpPr>
          <p:spPr>
            <a:xfrm>
              <a:off x="8867580" y="7413093"/>
              <a:ext cx="26716" cy="66789"/>
            </a:xfrm>
            <a:custGeom>
              <a:avLst/>
              <a:gdLst>
                <a:gd name="connsiteX0" fmla="*/ 13358 w 26716"/>
                <a:gd name="connsiteY0" fmla="*/ 66789 h 66789"/>
                <a:gd name="connsiteX1" fmla="*/ 0 w 26716"/>
                <a:gd name="connsiteY1" fmla="*/ 53432 h 66789"/>
                <a:gd name="connsiteX2" fmla="*/ 0 w 26716"/>
                <a:gd name="connsiteY2" fmla="*/ 13358 h 66789"/>
                <a:gd name="connsiteX3" fmla="*/ 13358 w 26716"/>
                <a:gd name="connsiteY3" fmla="*/ 0 h 66789"/>
                <a:gd name="connsiteX4" fmla="*/ 26716 w 26716"/>
                <a:gd name="connsiteY4" fmla="*/ 13358 h 66789"/>
                <a:gd name="connsiteX5" fmla="*/ 26716 w 26716"/>
                <a:gd name="connsiteY5" fmla="*/ 53432 h 66789"/>
                <a:gd name="connsiteX6" fmla="*/ 13358 w 26716"/>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66789">
                  <a:moveTo>
                    <a:pt x="13358" y="66789"/>
                  </a:moveTo>
                  <a:cubicBezTo>
                    <a:pt x="5937" y="66789"/>
                    <a:pt x="0" y="60853"/>
                    <a:pt x="0" y="53432"/>
                  </a:cubicBezTo>
                  <a:lnTo>
                    <a:pt x="0" y="13358"/>
                  </a:lnTo>
                  <a:cubicBezTo>
                    <a:pt x="0" y="5937"/>
                    <a:pt x="5937" y="0"/>
                    <a:pt x="13358" y="0"/>
                  </a:cubicBezTo>
                  <a:cubicBezTo>
                    <a:pt x="20779" y="0"/>
                    <a:pt x="26716" y="5937"/>
                    <a:pt x="26716" y="13358"/>
                  </a:cubicBezTo>
                  <a:lnTo>
                    <a:pt x="26716" y="53432"/>
                  </a:lnTo>
                  <a:cubicBezTo>
                    <a:pt x="26716" y="60853"/>
                    <a:pt x="20779" y="66789"/>
                    <a:pt x="13358" y="66789"/>
                  </a:cubicBezTo>
                  <a:close/>
                </a:path>
              </a:pathLst>
            </a:custGeom>
            <a:solidFill>
              <a:srgbClr val="000000"/>
            </a:solidFill>
            <a:ln w="14842"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68956D3A-50A6-3D69-29D2-FFD7F45B1F60}"/>
                </a:ext>
              </a:extLst>
            </p:cNvPr>
            <p:cNvSpPr/>
            <p:nvPr/>
          </p:nvSpPr>
          <p:spPr>
            <a:xfrm>
              <a:off x="8867580" y="7579324"/>
              <a:ext cx="26716" cy="66789"/>
            </a:xfrm>
            <a:custGeom>
              <a:avLst/>
              <a:gdLst>
                <a:gd name="connsiteX0" fmla="*/ 13358 w 26716"/>
                <a:gd name="connsiteY0" fmla="*/ 66789 h 66789"/>
                <a:gd name="connsiteX1" fmla="*/ 0 w 26716"/>
                <a:gd name="connsiteY1" fmla="*/ 53432 h 66789"/>
                <a:gd name="connsiteX2" fmla="*/ 0 w 26716"/>
                <a:gd name="connsiteY2" fmla="*/ 13358 h 66789"/>
                <a:gd name="connsiteX3" fmla="*/ 13358 w 26716"/>
                <a:gd name="connsiteY3" fmla="*/ 0 h 66789"/>
                <a:gd name="connsiteX4" fmla="*/ 26716 w 26716"/>
                <a:gd name="connsiteY4" fmla="*/ 13358 h 66789"/>
                <a:gd name="connsiteX5" fmla="*/ 26716 w 26716"/>
                <a:gd name="connsiteY5" fmla="*/ 53432 h 66789"/>
                <a:gd name="connsiteX6" fmla="*/ 13358 w 26716"/>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66789">
                  <a:moveTo>
                    <a:pt x="13358" y="66789"/>
                  </a:moveTo>
                  <a:cubicBezTo>
                    <a:pt x="5937" y="66789"/>
                    <a:pt x="0" y="60853"/>
                    <a:pt x="0" y="53432"/>
                  </a:cubicBezTo>
                  <a:lnTo>
                    <a:pt x="0" y="13358"/>
                  </a:lnTo>
                  <a:cubicBezTo>
                    <a:pt x="0" y="5937"/>
                    <a:pt x="5937" y="0"/>
                    <a:pt x="13358" y="0"/>
                  </a:cubicBezTo>
                  <a:cubicBezTo>
                    <a:pt x="20779" y="0"/>
                    <a:pt x="26716" y="5937"/>
                    <a:pt x="26716" y="13358"/>
                  </a:cubicBezTo>
                  <a:lnTo>
                    <a:pt x="26716" y="53432"/>
                  </a:lnTo>
                  <a:cubicBezTo>
                    <a:pt x="26716" y="60853"/>
                    <a:pt x="20779" y="66789"/>
                    <a:pt x="13358" y="66789"/>
                  </a:cubicBezTo>
                  <a:close/>
                </a:path>
              </a:pathLst>
            </a:custGeom>
            <a:solidFill>
              <a:srgbClr val="000000"/>
            </a:solidFill>
            <a:ln w="14842" cap="flat">
              <a:noFill/>
              <a:prstDash val="solid"/>
              <a:miter/>
            </a:ln>
          </p:spPr>
          <p:txBody>
            <a:bodyPr rtlCol="0" anchor="ctr"/>
            <a:lstStyle/>
            <a:p>
              <a:endParaRPr lang="en-US"/>
            </a:p>
          </p:txBody>
        </p:sp>
        <p:sp>
          <p:nvSpPr>
            <p:cNvPr id="104" name="Freeform 103">
              <a:extLst>
                <a:ext uri="{FF2B5EF4-FFF2-40B4-BE49-F238E27FC236}">
                  <a16:creationId xmlns:a16="http://schemas.microsoft.com/office/drawing/2014/main" id="{810F2EA0-E2A5-CA76-289E-DF1589FBD962}"/>
                </a:ext>
              </a:extLst>
            </p:cNvPr>
            <p:cNvSpPr/>
            <p:nvPr/>
          </p:nvSpPr>
          <p:spPr>
            <a:xfrm>
              <a:off x="9078338" y="7579324"/>
              <a:ext cx="26714" cy="66789"/>
            </a:xfrm>
            <a:custGeom>
              <a:avLst/>
              <a:gdLst>
                <a:gd name="connsiteX0" fmla="*/ 13356 w 26714"/>
                <a:gd name="connsiteY0" fmla="*/ 66789 h 66789"/>
                <a:gd name="connsiteX1" fmla="*/ 0 w 26714"/>
                <a:gd name="connsiteY1" fmla="*/ 53432 h 66789"/>
                <a:gd name="connsiteX2" fmla="*/ 0 w 26714"/>
                <a:gd name="connsiteY2" fmla="*/ 13358 h 66789"/>
                <a:gd name="connsiteX3" fmla="*/ 13356 w 26714"/>
                <a:gd name="connsiteY3" fmla="*/ 0 h 66789"/>
                <a:gd name="connsiteX4" fmla="*/ 26715 w 26714"/>
                <a:gd name="connsiteY4" fmla="*/ 13358 h 66789"/>
                <a:gd name="connsiteX5" fmla="*/ 26715 w 26714"/>
                <a:gd name="connsiteY5" fmla="*/ 53432 h 66789"/>
                <a:gd name="connsiteX6" fmla="*/ 13356 w 26714"/>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4" h="66789">
                  <a:moveTo>
                    <a:pt x="13356" y="66789"/>
                  </a:moveTo>
                  <a:cubicBezTo>
                    <a:pt x="5935" y="66789"/>
                    <a:pt x="0" y="60853"/>
                    <a:pt x="0" y="53432"/>
                  </a:cubicBezTo>
                  <a:lnTo>
                    <a:pt x="0" y="13358"/>
                  </a:lnTo>
                  <a:cubicBezTo>
                    <a:pt x="0" y="5937"/>
                    <a:pt x="5935" y="0"/>
                    <a:pt x="13356" y="0"/>
                  </a:cubicBezTo>
                  <a:cubicBezTo>
                    <a:pt x="20777" y="0"/>
                    <a:pt x="26715" y="5937"/>
                    <a:pt x="26715" y="13358"/>
                  </a:cubicBezTo>
                  <a:lnTo>
                    <a:pt x="26715" y="53432"/>
                  </a:lnTo>
                  <a:cubicBezTo>
                    <a:pt x="26715" y="60853"/>
                    <a:pt x="20777" y="66789"/>
                    <a:pt x="13356" y="66789"/>
                  </a:cubicBezTo>
                  <a:close/>
                </a:path>
              </a:pathLst>
            </a:custGeom>
            <a:solidFill>
              <a:srgbClr val="000000"/>
            </a:solidFill>
            <a:ln w="14842"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B086693F-334C-9E57-7B75-1E7EBD0ACD8C}"/>
                </a:ext>
              </a:extLst>
            </p:cNvPr>
            <p:cNvSpPr/>
            <p:nvPr/>
          </p:nvSpPr>
          <p:spPr>
            <a:xfrm>
              <a:off x="8175940" y="6829800"/>
              <a:ext cx="1030039" cy="26715"/>
            </a:xfrm>
            <a:custGeom>
              <a:avLst/>
              <a:gdLst>
                <a:gd name="connsiteX0" fmla="*/ 1016681 w 1030039"/>
                <a:gd name="connsiteY0" fmla="*/ 26716 h 26715"/>
                <a:gd name="connsiteX1" fmla="*/ 13358 w 1030039"/>
                <a:gd name="connsiteY1" fmla="*/ 26716 h 26715"/>
                <a:gd name="connsiteX2" fmla="*/ 0 w 1030039"/>
                <a:gd name="connsiteY2" fmla="*/ 13358 h 26715"/>
                <a:gd name="connsiteX3" fmla="*/ 13358 w 1030039"/>
                <a:gd name="connsiteY3" fmla="*/ 0 h 26715"/>
                <a:gd name="connsiteX4" fmla="*/ 1016681 w 1030039"/>
                <a:gd name="connsiteY4" fmla="*/ 0 h 26715"/>
                <a:gd name="connsiteX5" fmla="*/ 1030039 w 1030039"/>
                <a:gd name="connsiteY5" fmla="*/ 13358 h 26715"/>
                <a:gd name="connsiteX6" fmla="*/ 1016681 w 1030039"/>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39" h="26715">
                  <a:moveTo>
                    <a:pt x="1016681" y="26716"/>
                  </a:moveTo>
                  <a:lnTo>
                    <a:pt x="13358" y="26716"/>
                  </a:lnTo>
                  <a:cubicBezTo>
                    <a:pt x="5937" y="26716"/>
                    <a:pt x="0" y="20779"/>
                    <a:pt x="0" y="13358"/>
                  </a:cubicBezTo>
                  <a:cubicBezTo>
                    <a:pt x="0" y="5937"/>
                    <a:pt x="5937" y="0"/>
                    <a:pt x="13358" y="0"/>
                  </a:cubicBezTo>
                  <a:lnTo>
                    <a:pt x="1016681" y="0"/>
                  </a:lnTo>
                  <a:cubicBezTo>
                    <a:pt x="1024102" y="0"/>
                    <a:pt x="1030039" y="5937"/>
                    <a:pt x="1030039" y="13358"/>
                  </a:cubicBezTo>
                  <a:cubicBezTo>
                    <a:pt x="1030039" y="20779"/>
                    <a:pt x="1024102" y="26716"/>
                    <a:pt x="1016681" y="26716"/>
                  </a:cubicBezTo>
                  <a:close/>
                </a:path>
              </a:pathLst>
            </a:custGeom>
            <a:solidFill>
              <a:srgbClr val="000000"/>
            </a:solidFill>
            <a:ln w="14842" cap="flat">
              <a:noFill/>
              <a:prstDash val="solid"/>
              <a:miter/>
            </a:ln>
          </p:spPr>
          <p:txBody>
            <a:bodyPr rtlCol="0" anchor="ctr"/>
            <a:lstStyle/>
            <a:p>
              <a:endParaRPr lang="en-US"/>
            </a:p>
          </p:txBody>
        </p:sp>
        <p:sp>
          <p:nvSpPr>
            <p:cNvPr id="106" name="Freeform 105">
              <a:extLst>
                <a:ext uri="{FF2B5EF4-FFF2-40B4-BE49-F238E27FC236}">
                  <a16:creationId xmlns:a16="http://schemas.microsoft.com/office/drawing/2014/main" id="{D97239A7-D85E-2290-3D9A-FC7D601E0173}"/>
                </a:ext>
              </a:extLst>
            </p:cNvPr>
            <p:cNvSpPr/>
            <p:nvPr/>
          </p:nvSpPr>
          <p:spPr>
            <a:xfrm>
              <a:off x="8429739" y="6614590"/>
              <a:ext cx="26716" cy="1035975"/>
            </a:xfrm>
            <a:custGeom>
              <a:avLst/>
              <a:gdLst>
                <a:gd name="connsiteX0" fmla="*/ 13358 w 26716"/>
                <a:gd name="connsiteY0" fmla="*/ 1035976 h 1035975"/>
                <a:gd name="connsiteX1" fmla="*/ 0 w 26716"/>
                <a:gd name="connsiteY1" fmla="*/ 1022618 h 1035975"/>
                <a:gd name="connsiteX2" fmla="*/ 0 w 26716"/>
                <a:gd name="connsiteY2" fmla="*/ 13358 h 1035975"/>
                <a:gd name="connsiteX3" fmla="*/ 13358 w 26716"/>
                <a:gd name="connsiteY3" fmla="*/ 0 h 1035975"/>
                <a:gd name="connsiteX4" fmla="*/ 26716 w 26716"/>
                <a:gd name="connsiteY4" fmla="*/ 13358 h 1035975"/>
                <a:gd name="connsiteX5" fmla="*/ 26716 w 26716"/>
                <a:gd name="connsiteY5" fmla="*/ 1022618 h 1035975"/>
                <a:gd name="connsiteX6" fmla="*/ 13358 w 26716"/>
                <a:gd name="connsiteY6" fmla="*/ 1035976 h 1035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1035975">
                  <a:moveTo>
                    <a:pt x="13358" y="1035976"/>
                  </a:moveTo>
                  <a:cubicBezTo>
                    <a:pt x="5937" y="1035976"/>
                    <a:pt x="0" y="1030039"/>
                    <a:pt x="0" y="1022618"/>
                  </a:cubicBezTo>
                  <a:lnTo>
                    <a:pt x="0" y="13358"/>
                  </a:lnTo>
                  <a:cubicBezTo>
                    <a:pt x="0" y="5937"/>
                    <a:pt x="5937" y="0"/>
                    <a:pt x="13358" y="0"/>
                  </a:cubicBezTo>
                  <a:cubicBezTo>
                    <a:pt x="20779" y="0"/>
                    <a:pt x="26716" y="5937"/>
                    <a:pt x="26716" y="13358"/>
                  </a:cubicBezTo>
                  <a:lnTo>
                    <a:pt x="26716" y="1022618"/>
                  </a:lnTo>
                  <a:cubicBezTo>
                    <a:pt x="26716" y="1030039"/>
                    <a:pt x="20779" y="1035976"/>
                    <a:pt x="13358" y="1035976"/>
                  </a:cubicBezTo>
                  <a:close/>
                </a:path>
              </a:pathLst>
            </a:custGeom>
            <a:solidFill>
              <a:srgbClr val="000000"/>
            </a:solidFill>
            <a:ln w="14842" cap="flat">
              <a:noFill/>
              <a:prstDash val="solid"/>
              <a:miter/>
            </a:ln>
          </p:spPr>
          <p:txBody>
            <a:bodyPr rtlCol="0" anchor="ctr"/>
            <a:lstStyle/>
            <a:p>
              <a:endParaRPr lang="en-US"/>
            </a:p>
          </p:txBody>
        </p:sp>
        <p:sp>
          <p:nvSpPr>
            <p:cNvPr id="107" name="Freeform 106">
              <a:extLst>
                <a:ext uri="{FF2B5EF4-FFF2-40B4-BE49-F238E27FC236}">
                  <a16:creationId xmlns:a16="http://schemas.microsoft.com/office/drawing/2014/main" id="{7BA6B811-6AFC-B8BD-3E50-2BDF76CC2672}"/>
                </a:ext>
              </a:extLst>
            </p:cNvPr>
            <p:cNvSpPr/>
            <p:nvPr/>
          </p:nvSpPr>
          <p:spPr>
            <a:xfrm>
              <a:off x="8431778" y="6615145"/>
              <a:ext cx="775131" cy="242855"/>
            </a:xfrm>
            <a:custGeom>
              <a:avLst/>
              <a:gdLst>
                <a:gd name="connsiteX0" fmla="*/ 760844 w 775131"/>
                <a:gd name="connsiteY0" fmla="*/ 241371 h 242855"/>
                <a:gd name="connsiteX1" fmla="*/ 757876 w 775131"/>
                <a:gd name="connsiteY1" fmla="*/ 241371 h 242855"/>
                <a:gd name="connsiteX2" fmla="*/ 9836 w 775131"/>
                <a:gd name="connsiteY2" fmla="*/ 26161 h 242855"/>
                <a:gd name="connsiteX3" fmla="*/ 930 w 775131"/>
                <a:gd name="connsiteY3" fmla="*/ 9835 h 242855"/>
                <a:gd name="connsiteX4" fmla="*/ 17257 w 775131"/>
                <a:gd name="connsiteY4" fmla="*/ 930 h 242855"/>
                <a:gd name="connsiteX5" fmla="*/ 765297 w 775131"/>
                <a:gd name="connsiteY5" fmla="*/ 216140 h 242855"/>
                <a:gd name="connsiteX6" fmla="*/ 774202 w 775131"/>
                <a:gd name="connsiteY6" fmla="*/ 232466 h 242855"/>
                <a:gd name="connsiteX7" fmla="*/ 760844 w 775131"/>
                <a:gd name="connsiteY7" fmla="*/ 242855 h 24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131" h="242855">
                  <a:moveTo>
                    <a:pt x="760844" y="241371"/>
                  </a:moveTo>
                  <a:cubicBezTo>
                    <a:pt x="760844" y="241371"/>
                    <a:pt x="757876" y="241371"/>
                    <a:pt x="757876" y="241371"/>
                  </a:cubicBezTo>
                  <a:lnTo>
                    <a:pt x="9836" y="26161"/>
                  </a:lnTo>
                  <a:cubicBezTo>
                    <a:pt x="2415" y="24677"/>
                    <a:pt x="-2039" y="17256"/>
                    <a:pt x="930" y="9835"/>
                  </a:cubicBezTo>
                  <a:cubicBezTo>
                    <a:pt x="3898" y="2414"/>
                    <a:pt x="9836" y="-2039"/>
                    <a:pt x="17257" y="930"/>
                  </a:cubicBezTo>
                  <a:lnTo>
                    <a:pt x="765297" y="216140"/>
                  </a:lnTo>
                  <a:cubicBezTo>
                    <a:pt x="772718" y="217624"/>
                    <a:pt x="777169" y="225045"/>
                    <a:pt x="774202" y="232466"/>
                  </a:cubicBezTo>
                  <a:cubicBezTo>
                    <a:pt x="772718" y="238403"/>
                    <a:pt x="766781" y="242855"/>
                    <a:pt x="760844" y="242855"/>
                  </a:cubicBezTo>
                  <a:close/>
                </a:path>
              </a:pathLst>
            </a:custGeom>
            <a:solidFill>
              <a:srgbClr val="000000"/>
            </a:solidFill>
            <a:ln w="14842" cap="flat">
              <a:noFill/>
              <a:prstDash val="solid"/>
              <a:miter/>
            </a:ln>
          </p:spPr>
          <p:txBody>
            <a:bodyPr rtlCol="0" anchor="ctr"/>
            <a:lstStyle/>
            <a:p>
              <a:endParaRPr lang="en-US"/>
            </a:p>
          </p:txBody>
        </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480574" y="624492"/>
            <a:ext cx="5542574" cy="752154"/>
          </a:xfrm>
        </p:spPr>
        <p:txBody>
          <a:bodyPr vert="horz" lIns="91440" tIns="45720" rIns="91440" bIns="45720" rtlCol="0" anchor="t">
            <a:noAutofit/>
          </a:bodyPr>
          <a:lstStyle/>
          <a:p>
            <a:pPr>
              <a:lnSpc>
                <a:spcPts val="2340"/>
              </a:lnSpc>
              <a:spcBef>
                <a:spcPts val="0"/>
              </a:spcBef>
            </a:pPr>
            <a:r>
              <a:rPr lang="es-ES" sz="2200" dirty="0">
                <a:solidFill>
                  <a:srgbClr val="EF3E23"/>
                </a:solidFill>
                <a:latin typeface="Calibri"/>
                <a:ea typeface="Open Sans"/>
                <a:cs typeface="Calibri"/>
              </a:rPr>
              <a:t>Garantizar que las personas migrantes y refugiadas obtengan las certificaciones necesarias para trabajar en el sector de la construcción en el país de acogida</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1392726" y="2040018"/>
            <a:ext cx="5630422" cy="365760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Identificar las certificaciones necesarias en el país de acogida en materia de salud y seguridad, para el manejo de elevadores y andamios. La mayoría de los países exigen una cualificación mínima que cubra las normas de salud y seguridad para acceder a los puestos de trabajo in situ.</a:t>
            </a:r>
          </a:p>
          <a:p>
            <a:pPr>
              <a:buClr>
                <a:srgbClr val="5DC7D0"/>
              </a:buClr>
            </a:pPr>
            <a:endParaRPr lang="es-ES" sz="1250" dirty="0">
              <a:latin typeface="Calibri"/>
              <a:ea typeface="Open Sans"/>
              <a:cs typeface="Calibri"/>
            </a:endParaRPr>
          </a:p>
          <a:p>
            <a:pPr marL="171450" indent="-171450">
              <a:buClr>
                <a:srgbClr val="5DC7D0"/>
              </a:buClr>
              <a:buFont typeface="Arial" panose="020B0604020202020204" pitchFamily="34" charset="0"/>
              <a:buChar char="•"/>
            </a:pPr>
            <a:r>
              <a:rPr lang="es-ES" sz="1250" dirty="0">
                <a:latin typeface="Calibri"/>
                <a:ea typeface="Open Sans"/>
                <a:cs typeface="Calibri"/>
              </a:rPr>
              <a:t>Recuerde que hay ocupaciones reguladas, como electricistas y operadores/as de carretillas elevadoras, que requieren certificados profesionales específicos. Las empresas pueden asociarse con organizaciones de formación acreditadas para ofrecer programas de certificación asequibles y accesibles.</a:t>
            </a:r>
          </a:p>
          <a:p>
            <a:pPr>
              <a:buClr>
                <a:srgbClr val="5DC7D0"/>
              </a:buClr>
            </a:pPr>
            <a:endParaRPr lang="es-ES" sz="1250" dirty="0">
              <a:latin typeface="Calibri"/>
              <a:ea typeface="Open Sans"/>
              <a:cs typeface="Calibri"/>
            </a:endParaRPr>
          </a:p>
          <a:p>
            <a:pPr marL="171450" indent="-171450">
              <a:buClr>
                <a:srgbClr val="5DC7D0"/>
              </a:buClr>
              <a:buFont typeface="Arial" panose="020B0604020202020204" pitchFamily="34" charset="0"/>
              <a:buChar char="•"/>
            </a:pPr>
            <a:r>
              <a:rPr lang="es-ES" sz="1250" dirty="0">
                <a:latin typeface="Calibri"/>
                <a:ea typeface="Open Sans"/>
                <a:cs typeface="Calibri"/>
              </a:rPr>
              <a:t>Desarrollar vías rápidas que validen la experiencia previa de las personas refugiadas mediante evaluaciones prácticas y el reconocimiento del aprendizaje previo. Se requiere un conocimiento exhaustivo del proceso. </a:t>
            </a:r>
          </a:p>
          <a:p>
            <a:pPr marL="171450" indent="-171450">
              <a:buClr>
                <a:srgbClr val="5DC7D0"/>
              </a:buClr>
              <a:buFont typeface="Arial" panose="020B0604020202020204" pitchFamily="34" charset="0"/>
              <a:buChar char="•"/>
            </a:pPr>
            <a:endParaRPr lang="es-ES" sz="1250" dirty="0">
              <a:latin typeface="Calibri"/>
              <a:ea typeface="Open Sans"/>
              <a:cs typeface="Calibri"/>
            </a:endParaRPr>
          </a:p>
          <a:p>
            <a:pPr marL="171450" indent="-171450">
              <a:buClr>
                <a:srgbClr val="5DC7D0"/>
              </a:buClr>
              <a:buFont typeface="Arial" panose="020B0604020202020204" pitchFamily="34" charset="0"/>
              <a:buChar char="•"/>
            </a:pPr>
            <a:r>
              <a:rPr lang="es-ES" sz="1250" dirty="0">
                <a:latin typeface="Calibri"/>
                <a:ea typeface="Open Sans"/>
                <a:cs typeface="Calibri"/>
              </a:rPr>
              <a:t>Colaborar con instituciones públicas, centros de formación profesional y empresas para alinear los programas de certificación con los requisitos laborales, asegurando que mejoran la empleabilidad.</a:t>
            </a:r>
            <a:endParaRPr lang="en-GB" sz="1250" dirty="0"/>
          </a:p>
          <a:p>
            <a:pPr marL="171450" indent="-171450">
              <a:buClr>
                <a:srgbClr val="5DC7D0"/>
              </a:buClr>
              <a:buFont typeface="Arial" panose="020B0604020202020204" pitchFamily="34" charset="0"/>
              <a:buChar char="•"/>
            </a:pPr>
            <a:endParaRPr lang="en-GB" dirty="0"/>
          </a:p>
        </p:txBody>
      </p: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rotWithShape="1">
          <a:blip r:embed="rId2"/>
          <a:srcRect l="6318" r="6318"/>
          <a:stretch/>
        </p:blipFill>
        <p:spPr>
          <a:xfrm>
            <a:off x="0" y="6680200"/>
            <a:ext cx="7559675" cy="3435315"/>
          </a:xfrm>
          <a:prstGeom prst="rect">
            <a:avLst/>
          </a:prstGeom>
        </p:spPr>
      </p:pic>
      <p:grpSp>
        <p:nvGrpSpPr>
          <p:cNvPr id="88" name="Group 87">
            <a:extLst>
              <a:ext uri="{FF2B5EF4-FFF2-40B4-BE49-F238E27FC236}">
                <a16:creationId xmlns:a16="http://schemas.microsoft.com/office/drawing/2014/main" id="{902B49B0-23E1-4F47-90F7-0031A377E680}"/>
              </a:ext>
            </a:extLst>
          </p:cNvPr>
          <p:cNvGrpSpPr/>
          <p:nvPr/>
        </p:nvGrpSpPr>
        <p:grpSpPr>
          <a:xfrm>
            <a:off x="5674110" y="5469288"/>
            <a:ext cx="1119151" cy="905365"/>
            <a:chOff x="7272449" y="5492504"/>
            <a:chExt cx="1119151" cy="905365"/>
          </a:xfrm>
        </p:grpSpPr>
        <p:sp>
          <p:nvSpPr>
            <p:cNvPr id="89" name="Freeform 88">
              <a:extLst>
                <a:ext uri="{FF2B5EF4-FFF2-40B4-BE49-F238E27FC236}">
                  <a16:creationId xmlns:a16="http://schemas.microsoft.com/office/drawing/2014/main" id="{98118E51-F29F-A860-94A4-74042410B7F9}"/>
                </a:ext>
              </a:extLst>
            </p:cNvPr>
            <p:cNvSpPr/>
            <p:nvPr/>
          </p:nvSpPr>
          <p:spPr>
            <a:xfrm>
              <a:off x="7287351" y="5507346"/>
              <a:ext cx="878320" cy="875725"/>
            </a:xfrm>
            <a:custGeom>
              <a:avLst/>
              <a:gdLst>
                <a:gd name="connsiteX0" fmla="*/ 848966 w 878320"/>
                <a:gd name="connsiteY0" fmla="*/ 710935 h 875725"/>
                <a:gd name="connsiteX1" fmla="*/ 516504 w 878320"/>
                <a:gd name="connsiteY1" fmla="*/ 378473 h 875725"/>
                <a:gd name="connsiteX2" fmla="*/ 461589 w 878320"/>
                <a:gd name="connsiteY2" fmla="*/ 378473 h 875725"/>
                <a:gd name="connsiteX3" fmla="*/ 451199 w 878320"/>
                <a:gd name="connsiteY3" fmla="*/ 388862 h 875725"/>
                <a:gd name="connsiteX4" fmla="*/ 252315 w 878320"/>
                <a:gd name="connsiteY4" fmla="*/ 189978 h 875725"/>
                <a:gd name="connsiteX5" fmla="*/ 234504 w 878320"/>
                <a:gd name="connsiteY5" fmla="*/ 149904 h 875725"/>
                <a:gd name="connsiteX6" fmla="*/ 231537 w 878320"/>
                <a:gd name="connsiteY6" fmla="*/ 115768 h 875725"/>
                <a:gd name="connsiteX7" fmla="*/ 207789 w 878320"/>
                <a:gd name="connsiteY7" fmla="*/ 80147 h 875725"/>
                <a:gd name="connsiteX8" fmla="*/ 62337 w 878320"/>
                <a:gd name="connsiteY8" fmla="*/ 0 h 875725"/>
                <a:gd name="connsiteX9" fmla="*/ 0 w 878320"/>
                <a:gd name="connsiteY9" fmla="*/ 62337 h 875725"/>
                <a:gd name="connsiteX10" fmla="*/ 80147 w 878320"/>
                <a:gd name="connsiteY10" fmla="*/ 207789 h 875725"/>
                <a:gd name="connsiteX11" fmla="*/ 115768 w 878320"/>
                <a:gd name="connsiteY11" fmla="*/ 231536 h 875725"/>
                <a:gd name="connsiteX12" fmla="*/ 149905 w 878320"/>
                <a:gd name="connsiteY12" fmla="*/ 234504 h 875725"/>
                <a:gd name="connsiteX13" fmla="*/ 189978 w 878320"/>
                <a:gd name="connsiteY13" fmla="*/ 252315 h 875725"/>
                <a:gd name="connsiteX14" fmla="*/ 388862 w 878320"/>
                <a:gd name="connsiteY14" fmla="*/ 451199 h 875725"/>
                <a:gd name="connsiteX15" fmla="*/ 378473 w 878320"/>
                <a:gd name="connsiteY15" fmla="*/ 461588 h 875725"/>
                <a:gd name="connsiteX16" fmla="*/ 378473 w 878320"/>
                <a:gd name="connsiteY16" fmla="*/ 516504 h 875725"/>
                <a:gd name="connsiteX17" fmla="*/ 706483 w 878320"/>
                <a:gd name="connsiteY17" fmla="*/ 844514 h 875725"/>
                <a:gd name="connsiteX18" fmla="*/ 845997 w 878320"/>
                <a:gd name="connsiteY18" fmla="*/ 851935 h 875725"/>
                <a:gd name="connsiteX19" fmla="*/ 850450 w 878320"/>
                <a:gd name="connsiteY19" fmla="*/ 709450 h 87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78320" h="875725">
                  <a:moveTo>
                    <a:pt x="848966" y="710935"/>
                  </a:moveTo>
                  <a:lnTo>
                    <a:pt x="516504" y="378473"/>
                  </a:lnTo>
                  <a:cubicBezTo>
                    <a:pt x="501661" y="363631"/>
                    <a:pt x="476431" y="363631"/>
                    <a:pt x="461589" y="378473"/>
                  </a:cubicBezTo>
                  <a:lnTo>
                    <a:pt x="451199" y="388862"/>
                  </a:lnTo>
                  <a:lnTo>
                    <a:pt x="252315" y="189978"/>
                  </a:lnTo>
                  <a:cubicBezTo>
                    <a:pt x="241925" y="179589"/>
                    <a:pt x="235989" y="166231"/>
                    <a:pt x="234504" y="149904"/>
                  </a:cubicBezTo>
                  <a:lnTo>
                    <a:pt x="231537" y="115768"/>
                  </a:lnTo>
                  <a:cubicBezTo>
                    <a:pt x="231537" y="100926"/>
                    <a:pt x="221147" y="87569"/>
                    <a:pt x="207789" y="80147"/>
                  </a:cubicBezTo>
                  <a:lnTo>
                    <a:pt x="62337" y="0"/>
                  </a:lnTo>
                  <a:lnTo>
                    <a:pt x="0" y="62337"/>
                  </a:lnTo>
                  <a:lnTo>
                    <a:pt x="80147" y="207789"/>
                  </a:lnTo>
                  <a:cubicBezTo>
                    <a:pt x="87569" y="221147"/>
                    <a:pt x="100926" y="230052"/>
                    <a:pt x="115768" y="231536"/>
                  </a:cubicBezTo>
                  <a:lnTo>
                    <a:pt x="149905" y="234504"/>
                  </a:lnTo>
                  <a:cubicBezTo>
                    <a:pt x="164747" y="234504"/>
                    <a:pt x="178105" y="241925"/>
                    <a:pt x="189978" y="252315"/>
                  </a:cubicBezTo>
                  <a:lnTo>
                    <a:pt x="388862" y="451199"/>
                  </a:lnTo>
                  <a:lnTo>
                    <a:pt x="378473" y="461588"/>
                  </a:lnTo>
                  <a:cubicBezTo>
                    <a:pt x="363631" y="476430"/>
                    <a:pt x="363631" y="501661"/>
                    <a:pt x="378473" y="516504"/>
                  </a:cubicBezTo>
                  <a:lnTo>
                    <a:pt x="706483" y="844514"/>
                  </a:lnTo>
                  <a:cubicBezTo>
                    <a:pt x="743588" y="881619"/>
                    <a:pt x="805924" y="887555"/>
                    <a:pt x="845997" y="851935"/>
                  </a:cubicBezTo>
                  <a:cubicBezTo>
                    <a:pt x="887555" y="813345"/>
                    <a:pt x="889040" y="749524"/>
                    <a:pt x="850450" y="709450"/>
                  </a:cubicBezTo>
                  <a:close/>
                </a:path>
              </a:pathLst>
            </a:custGeom>
            <a:solidFill>
              <a:srgbClr val="EF3E23"/>
            </a:solidFill>
            <a:ln w="14842" cap="flat">
              <a:noFill/>
              <a:prstDash val="solid"/>
              <a:miter/>
            </a:ln>
          </p:spPr>
          <p:txBody>
            <a:bodyPr rtlCol="0" anchor="ctr"/>
            <a:lstStyle/>
            <a:p>
              <a:endParaRPr lang="en-US"/>
            </a:p>
          </p:txBody>
        </p:sp>
        <p:grpSp>
          <p:nvGrpSpPr>
            <p:cNvPr id="90" name="Graphic 311">
              <a:extLst>
                <a:ext uri="{FF2B5EF4-FFF2-40B4-BE49-F238E27FC236}">
                  <a16:creationId xmlns:a16="http://schemas.microsoft.com/office/drawing/2014/main" id="{88EC18B8-9E00-A8EA-AF7D-0A8D6BE49F9E}"/>
                </a:ext>
              </a:extLst>
            </p:cNvPr>
            <p:cNvGrpSpPr/>
            <p:nvPr/>
          </p:nvGrpSpPr>
          <p:grpSpPr>
            <a:xfrm>
              <a:off x="7272449" y="5492504"/>
              <a:ext cx="1119151" cy="905365"/>
              <a:chOff x="7272449" y="5492504"/>
              <a:chExt cx="1119151" cy="905365"/>
            </a:xfrm>
            <a:solidFill>
              <a:srgbClr val="000000"/>
            </a:solidFill>
          </p:grpSpPr>
          <p:grpSp>
            <p:nvGrpSpPr>
              <p:cNvPr id="91" name="Graphic 311">
                <a:extLst>
                  <a:ext uri="{FF2B5EF4-FFF2-40B4-BE49-F238E27FC236}">
                    <a16:creationId xmlns:a16="http://schemas.microsoft.com/office/drawing/2014/main" id="{33E8FCA1-1C77-15C8-FE4F-E1457AF8A55C}"/>
                  </a:ext>
                </a:extLst>
              </p:cNvPr>
              <p:cNvGrpSpPr/>
              <p:nvPr/>
            </p:nvGrpSpPr>
            <p:grpSpPr>
              <a:xfrm>
                <a:off x="7425753" y="5492504"/>
                <a:ext cx="965847" cy="905365"/>
                <a:chOff x="7425753" y="5492504"/>
                <a:chExt cx="965847" cy="905365"/>
              </a:xfrm>
              <a:solidFill>
                <a:srgbClr val="000000"/>
              </a:solidFill>
            </p:grpSpPr>
            <p:sp>
              <p:nvSpPr>
                <p:cNvPr id="96" name="Freeform 95">
                  <a:extLst>
                    <a:ext uri="{FF2B5EF4-FFF2-40B4-BE49-F238E27FC236}">
                      <a16:creationId xmlns:a16="http://schemas.microsoft.com/office/drawing/2014/main" id="{C46B8DFF-2C69-E362-25E3-E5E612EA3DF9}"/>
                    </a:ext>
                  </a:extLst>
                </p:cNvPr>
                <p:cNvSpPr/>
                <p:nvPr/>
              </p:nvSpPr>
              <p:spPr>
                <a:xfrm>
                  <a:off x="7771202" y="5492504"/>
                  <a:ext cx="620398" cy="522440"/>
                </a:xfrm>
                <a:custGeom>
                  <a:avLst/>
                  <a:gdLst>
                    <a:gd name="connsiteX0" fmla="*/ 455651 w 620398"/>
                    <a:gd name="connsiteY0" fmla="*/ 522441 h 522440"/>
                    <a:gd name="connsiteX1" fmla="*/ 446746 w 620398"/>
                    <a:gd name="connsiteY1" fmla="*/ 517988 h 522440"/>
                    <a:gd name="connsiteX2" fmla="*/ 4453 w 620398"/>
                    <a:gd name="connsiteY2" fmla="*/ 75694 h 522440"/>
                    <a:gd name="connsiteX3" fmla="*/ 4453 w 620398"/>
                    <a:gd name="connsiteY3" fmla="*/ 56400 h 522440"/>
                    <a:gd name="connsiteX4" fmla="*/ 56400 w 620398"/>
                    <a:gd name="connsiteY4" fmla="*/ 4452 h 522440"/>
                    <a:gd name="connsiteX5" fmla="*/ 65305 w 620398"/>
                    <a:gd name="connsiteY5" fmla="*/ 0 h 522440"/>
                    <a:gd name="connsiteX6" fmla="*/ 265673 w 620398"/>
                    <a:gd name="connsiteY6" fmla="*/ 0 h 522440"/>
                    <a:gd name="connsiteX7" fmla="*/ 274579 w 620398"/>
                    <a:gd name="connsiteY7" fmla="*/ 4452 h 522440"/>
                    <a:gd name="connsiteX8" fmla="*/ 615946 w 620398"/>
                    <a:gd name="connsiteY8" fmla="*/ 345820 h 522440"/>
                    <a:gd name="connsiteX9" fmla="*/ 615946 w 620398"/>
                    <a:gd name="connsiteY9" fmla="*/ 365114 h 522440"/>
                    <a:gd name="connsiteX10" fmla="*/ 463072 w 620398"/>
                    <a:gd name="connsiteY10" fmla="*/ 517988 h 522440"/>
                    <a:gd name="connsiteX11" fmla="*/ 454167 w 620398"/>
                    <a:gd name="connsiteY11" fmla="*/ 522441 h 522440"/>
                    <a:gd name="connsiteX12" fmla="*/ 32652 w 620398"/>
                    <a:gd name="connsiteY12" fmla="*/ 66789 h 522440"/>
                    <a:gd name="connsiteX13" fmla="*/ 455651 w 620398"/>
                    <a:gd name="connsiteY13" fmla="*/ 489788 h 522440"/>
                    <a:gd name="connsiteX14" fmla="*/ 589230 w 620398"/>
                    <a:gd name="connsiteY14" fmla="*/ 356209 h 522440"/>
                    <a:gd name="connsiteX15" fmla="*/ 261220 w 620398"/>
                    <a:gd name="connsiteY15" fmla="*/ 28200 h 522440"/>
                    <a:gd name="connsiteX16" fmla="*/ 72726 w 620398"/>
                    <a:gd name="connsiteY16" fmla="*/ 28200 h 522440"/>
                    <a:gd name="connsiteX17" fmla="*/ 34137 w 620398"/>
                    <a:gd name="connsiteY17" fmla="*/ 66789 h 5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0398" h="522440">
                      <a:moveTo>
                        <a:pt x="455651" y="522441"/>
                      </a:moveTo>
                      <a:cubicBezTo>
                        <a:pt x="452683" y="522441"/>
                        <a:pt x="448230" y="522441"/>
                        <a:pt x="446746" y="517988"/>
                      </a:cubicBezTo>
                      <a:lnTo>
                        <a:pt x="4453" y="75694"/>
                      </a:lnTo>
                      <a:cubicBezTo>
                        <a:pt x="-1484" y="69758"/>
                        <a:pt x="-1484" y="62337"/>
                        <a:pt x="4453" y="56400"/>
                      </a:cubicBezTo>
                      <a:lnTo>
                        <a:pt x="56400" y="4452"/>
                      </a:lnTo>
                      <a:cubicBezTo>
                        <a:pt x="59369" y="1484"/>
                        <a:pt x="62336" y="0"/>
                        <a:pt x="65305" y="0"/>
                      </a:cubicBezTo>
                      <a:lnTo>
                        <a:pt x="265673" y="0"/>
                      </a:lnTo>
                      <a:cubicBezTo>
                        <a:pt x="268641" y="0"/>
                        <a:pt x="273094" y="0"/>
                        <a:pt x="274579" y="4452"/>
                      </a:cubicBezTo>
                      <a:lnTo>
                        <a:pt x="615946" y="345820"/>
                      </a:lnTo>
                      <a:cubicBezTo>
                        <a:pt x="621882" y="351757"/>
                        <a:pt x="621882" y="359178"/>
                        <a:pt x="615946" y="365114"/>
                      </a:cubicBezTo>
                      <a:lnTo>
                        <a:pt x="463072" y="517988"/>
                      </a:lnTo>
                      <a:cubicBezTo>
                        <a:pt x="460104" y="520956"/>
                        <a:pt x="457136" y="522441"/>
                        <a:pt x="454167" y="522441"/>
                      </a:cubicBezTo>
                      <a:close/>
                      <a:moveTo>
                        <a:pt x="32652" y="66789"/>
                      </a:moveTo>
                      <a:lnTo>
                        <a:pt x="455651" y="489788"/>
                      </a:lnTo>
                      <a:lnTo>
                        <a:pt x="589230" y="356209"/>
                      </a:lnTo>
                      <a:lnTo>
                        <a:pt x="261220" y="28200"/>
                      </a:lnTo>
                      <a:lnTo>
                        <a:pt x="72726" y="28200"/>
                      </a:lnTo>
                      <a:lnTo>
                        <a:pt x="34137" y="66789"/>
                      </a:lnTo>
                      <a:close/>
                    </a:path>
                  </a:pathLst>
                </a:custGeom>
                <a:solidFill>
                  <a:srgbClr val="000000"/>
                </a:solidFill>
                <a:ln w="14842"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F4CB9805-8502-DC39-2457-F4C342696A0A}"/>
                    </a:ext>
                  </a:extLst>
                </p:cNvPr>
                <p:cNvSpPr/>
                <p:nvPr/>
              </p:nvSpPr>
              <p:spPr>
                <a:xfrm>
                  <a:off x="7425753" y="5727009"/>
                  <a:ext cx="670490" cy="670861"/>
                </a:xfrm>
                <a:custGeom>
                  <a:avLst/>
                  <a:gdLst>
                    <a:gd name="connsiteX0" fmla="*/ 94618 w 670490"/>
                    <a:gd name="connsiteY0" fmla="*/ 670861 h 670861"/>
                    <a:gd name="connsiteX1" fmla="*/ 27829 w 670490"/>
                    <a:gd name="connsiteY1" fmla="*/ 642661 h 670861"/>
                    <a:gd name="connsiteX2" fmla="*/ 27829 w 670490"/>
                    <a:gd name="connsiteY2" fmla="*/ 509082 h 670861"/>
                    <a:gd name="connsiteX3" fmla="*/ 532459 w 670490"/>
                    <a:gd name="connsiteY3" fmla="*/ 4452 h 670861"/>
                    <a:gd name="connsiteX4" fmla="*/ 551753 w 670490"/>
                    <a:gd name="connsiteY4" fmla="*/ 4452 h 670861"/>
                    <a:gd name="connsiteX5" fmla="*/ 666038 w 670490"/>
                    <a:gd name="connsiteY5" fmla="*/ 118736 h 670861"/>
                    <a:gd name="connsiteX6" fmla="*/ 666038 w 670490"/>
                    <a:gd name="connsiteY6" fmla="*/ 138031 h 670861"/>
                    <a:gd name="connsiteX7" fmla="*/ 161407 w 670490"/>
                    <a:gd name="connsiteY7" fmla="*/ 642661 h 670861"/>
                    <a:gd name="connsiteX8" fmla="*/ 94618 w 670490"/>
                    <a:gd name="connsiteY8" fmla="*/ 670861 h 670861"/>
                    <a:gd name="connsiteX9" fmla="*/ 541364 w 670490"/>
                    <a:gd name="connsiteY9" fmla="*/ 34136 h 670861"/>
                    <a:gd name="connsiteX10" fmla="*/ 45640 w 670490"/>
                    <a:gd name="connsiteY10" fmla="*/ 529862 h 670861"/>
                    <a:gd name="connsiteX11" fmla="*/ 45640 w 670490"/>
                    <a:gd name="connsiteY11" fmla="*/ 624851 h 670861"/>
                    <a:gd name="connsiteX12" fmla="*/ 140628 w 670490"/>
                    <a:gd name="connsiteY12" fmla="*/ 624851 h 670861"/>
                    <a:gd name="connsiteX13" fmla="*/ 636353 w 670490"/>
                    <a:gd name="connsiteY13" fmla="*/ 129126 h 670861"/>
                    <a:gd name="connsiteX14" fmla="*/ 541364 w 670490"/>
                    <a:gd name="connsiteY14" fmla="*/ 34136 h 67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0490" h="670861">
                      <a:moveTo>
                        <a:pt x="94618" y="670861"/>
                      </a:moveTo>
                      <a:cubicBezTo>
                        <a:pt x="70871" y="670861"/>
                        <a:pt x="45640" y="661956"/>
                        <a:pt x="27829" y="642661"/>
                      </a:cubicBezTo>
                      <a:cubicBezTo>
                        <a:pt x="-9276" y="605556"/>
                        <a:pt x="-9276" y="546187"/>
                        <a:pt x="27829" y="509082"/>
                      </a:cubicBezTo>
                      <a:lnTo>
                        <a:pt x="532459" y="4452"/>
                      </a:lnTo>
                      <a:cubicBezTo>
                        <a:pt x="538396" y="-1484"/>
                        <a:pt x="545817" y="-1484"/>
                        <a:pt x="551753" y="4452"/>
                      </a:cubicBezTo>
                      <a:lnTo>
                        <a:pt x="666038" y="118736"/>
                      </a:lnTo>
                      <a:cubicBezTo>
                        <a:pt x="671975" y="124673"/>
                        <a:pt x="671975" y="132094"/>
                        <a:pt x="666038" y="138031"/>
                      </a:cubicBezTo>
                      <a:lnTo>
                        <a:pt x="161407" y="642661"/>
                      </a:lnTo>
                      <a:cubicBezTo>
                        <a:pt x="143597" y="660472"/>
                        <a:pt x="118365" y="670861"/>
                        <a:pt x="94618" y="670861"/>
                      </a:cubicBezTo>
                      <a:close/>
                      <a:moveTo>
                        <a:pt x="541364" y="34136"/>
                      </a:moveTo>
                      <a:lnTo>
                        <a:pt x="45640" y="529862"/>
                      </a:lnTo>
                      <a:cubicBezTo>
                        <a:pt x="18924" y="556577"/>
                        <a:pt x="18924" y="599619"/>
                        <a:pt x="45640" y="624851"/>
                      </a:cubicBezTo>
                      <a:cubicBezTo>
                        <a:pt x="72355" y="650082"/>
                        <a:pt x="115397" y="651567"/>
                        <a:pt x="140628" y="624851"/>
                      </a:cubicBezTo>
                      <a:lnTo>
                        <a:pt x="636353" y="129126"/>
                      </a:lnTo>
                      <a:lnTo>
                        <a:pt x="541364" y="34136"/>
                      </a:lnTo>
                      <a:close/>
                    </a:path>
                  </a:pathLst>
                </a:custGeom>
                <a:solidFill>
                  <a:srgbClr val="000000"/>
                </a:solidFill>
                <a:ln w="14842" cap="flat">
                  <a:noFill/>
                  <a:prstDash val="solid"/>
                  <a:miter/>
                </a:ln>
              </p:spPr>
              <p:txBody>
                <a:bodyPr rtlCol="0" anchor="ctr"/>
                <a:lstStyle/>
                <a:p>
                  <a:endParaRPr lang="en-US"/>
                </a:p>
              </p:txBody>
            </p:sp>
          </p:grpSp>
          <p:grpSp>
            <p:nvGrpSpPr>
              <p:cNvPr id="92" name="Graphic 311">
                <a:extLst>
                  <a:ext uri="{FF2B5EF4-FFF2-40B4-BE49-F238E27FC236}">
                    <a16:creationId xmlns:a16="http://schemas.microsoft.com/office/drawing/2014/main" id="{4E212495-E6A2-B92E-13C1-3694B3931F05}"/>
                  </a:ext>
                </a:extLst>
              </p:cNvPr>
              <p:cNvGrpSpPr/>
              <p:nvPr/>
            </p:nvGrpSpPr>
            <p:grpSpPr>
              <a:xfrm>
                <a:off x="7272449" y="5494585"/>
                <a:ext cx="907034" cy="903285"/>
                <a:chOff x="7272449" y="5494585"/>
                <a:chExt cx="907034" cy="903285"/>
              </a:xfrm>
              <a:solidFill>
                <a:srgbClr val="000000"/>
              </a:solidFill>
            </p:grpSpPr>
            <p:sp>
              <p:nvSpPr>
                <p:cNvPr id="94" name="Freeform 93">
                  <a:extLst>
                    <a:ext uri="{FF2B5EF4-FFF2-40B4-BE49-F238E27FC236}">
                      <a16:creationId xmlns:a16="http://schemas.microsoft.com/office/drawing/2014/main" id="{EC7152B3-A6EC-D088-352F-B88981DD3BC7}"/>
                    </a:ext>
                  </a:extLst>
                </p:cNvPr>
                <p:cNvSpPr/>
                <p:nvPr/>
              </p:nvSpPr>
              <p:spPr>
                <a:xfrm>
                  <a:off x="7639850" y="5859846"/>
                  <a:ext cx="539633" cy="538024"/>
                </a:xfrm>
                <a:custGeom>
                  <a:avLst/>
                  <a:gdLst>
                    <a:gd name="connsiteX0" fmla="*/ 428194 w 539633"/>
                    <a:gd name="connsiteY0" fmla="*/ 538025 h 538024"/>
                    <a:gd name="connsiteX1" fmla="*/ 343594 w 539633"/>
                    <a:gd name="connsiteY1" fmla="*/ 502403 h 538024"/>
                    <a:gd name="connsiteX2" fmla="*/ 15584 w 539633"/>
                    <a:gd name="connsiteY2" fmla="*/ 174394 h 538024"/>
                    <a:gd name="connsiteX3" fmla="*/ 15584 w 539633"/>
                    <a:gd name="connsiteY3" fmla="*/ 100184 h 538024"/>
                    <a:gd name="connsiteX4" fmla="*/ 100184 w 539633"/>
                    <a:gd name="connsiteY4" fmla="*/ 15584 h 538024"/>
                    <a:gd name="connsiteX5" fmla="*/ 174394 w 539633"/>
                    <a:gd name="connsiteY5" fmla="*/ 15584 h 538024"/>
                    <a:gd name="connsiteX6" fmla="*/ 506857 w 539633"/>
                    <a:gd name="connsiteY6" fmla="*/ 348046 h 538024"/>
                    <a:gd name="connsiteX7" fmla="*/ 539509 w 539633"/>
                    <a:gd name="connsiteY7" fmla="*/ 429678 h 538024"/>
                    <a:gd name="connsiteX8" fmla="*/ 502404 w 539633"/>
                    <a:gd name="connsiteY8" fmla="*/ 509824 h 538024"/>
                    <a:gd name="connsiteX9" fmla="*/ 429678 w 539633"/>
                    <a:gd name="connsiteY9" fmla="*/ 536541 h 538024"/>
                    <a:gd name="connsiteX10" fmla="*/ 135805 w 539633"/>
                    <a:gd name="connsiteY10" fmla="*/ 28942 h 538024"/>
                    <a:gd name="connsiteX11" fmla="*/ 117994 w 539633"/>
                    <a:gd name="connsiteY11" fmla="*/ 36363 h 538024"/>
                    <a:gd name="connsiteX12" fmla="*/ 33394 w 539633"/>
                    <a:gd name="connsiteY12" fmla="*/ 120963 h 538024"/>
                    <a:gd name="connsiteX13" fmla="*/ 33394 w 539633"/>
                    <a:gd name="connsiteY13" fmla="*/ 156583 h 538024"/>
                    <a:gd name="connsiteX14" fmla="*/ 361405 w 539633"/>
                    <a:gd name="connsiteY14" fmla="*/ 484593 h 538024"/>
                    <a:gd name="connsiteX15" fmla="*/ 481625 w 539633"/>
                    <a:gd name="connsiteY15" fmla="*/ 492014 h 538024"/>
                    <a:gd name="connsiteX16" fmla="*/ 509825 w 539633"/>
                    <a:gd name="connsiteY16" fmla="*/ 431161 h 538024"/>
                    <a:gd name="connsiteX17" fmla="*/ 484593 w 539633"/>
                    <a:gd name="connsiteY17" fmla="*/ 368825 h 538024"/>
                    <a:gd name="connsiteX18" fmla="*/ 152131 w 539633"/>
                    <a:gd name="connsiteY18" fmla="*/ 36363 h 538024"/>
                    <a:gd name="connsiteX19" fmla="*/ 134320 w 539633"/>
                    <a:gd name="connsiteY19" fmla="*/ 28942 h 53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9633" h="538024">
                      <a:moveTo>
                        <a:pt x="428194" y="538025"/>
                      </a:moveTo>
                      <a:cubicBezTo>
                        <a:pt x="397025" y="538025"/>
                        <a:pt x="367341" y="526151"/>
                        <a:pt x="343594" y="502403"/>
                      </a:cubicBezTo>
                      <a:lnTo>
                        <a:pt x="15584" y="174394"/>
                      </a:lnTo>
                      <a:cubicBezTo>
                        <a:pt x="-5195" y="153615"/>
                        <a:pt x="-5195" y="120963"/>
                        <a:pt x="15584" y="100184"/>
                      </a:cubicBezTo>
                      <a:lnTo>
                        <a:pt x="100184" y="15584"/>
                      </a:lnTo>
                      <a:cubicBezTo>
                        <a:pt x="120963" y="-5195"/>
                        <a:pt x="153616" y="-5195"/>
                        <a:pt x="174394" y="15584"/>
                      </a:cubicBezTo>
                      <a:lnTo>
                        <a:pt x="506857" y="348046"/>
                      </a:lnTo>
                      <a:cubicBezTo>
                        <a:pt x="529120" y="370309"/>
                        <a:pt x="540993" y="398509"/>
                        <a:pt x="539509" y="429678"/>
                      </a:cubicBezTo>
                      <a:cubicBezTo>
                        <a:pt x="539509" y="460846"/>
                        <a:pt x="526151" y="489046"/>
                        <a:pt x="502404" y="509824"/>
                      </a:cubicBezTo>
                      <a:cubicBezTo>
                        <a:pt x="481625" y="527635"/>
                        <a:pt x="456393" y="536541"/>
                        <a:pt x="429678" y="536541"/>
                      </a:cubicBezTo>
                      <a:close/>
                      <a:moveTo>
                        <a:pt x="135805" y="28942"/>
                      </a:moveTo>
                      <a:cubicBezTo>
                        <a:pt x="129868" y="28942"/>
                        <a:pt x="122447" y="31911"/>
                        <a:pt x="117994" y="36363"/>
                      </a:cubicBezTo>
                      <a:lnTo>
                        <a:pt x="33394" y="120963"/>
                      </a:lnTo>
                      <a:cubicBezTo>
                        <a:pt x="23005" y="131352"/>
                        <a:pt x="23005" y="147678"/>
                        <a:pt x="33394" y="156583"/>
                      </a:cubicBezTo>
                      <a:lnTo>
                        <a:pt x="361405" y="484593"/>
                      </a:lnTo>
                      <a:cubicBezTo>
                        <a:pt x="395541" y="518730"/>
                        <a:pt x="448972" y="521699"/>
                        <a:pt x="481625" y="492014"/>
                      </a:cubicBezTo>
                      <a:cubicBezTo>
                        <a:pt x="499435" y="475688"/>
                        <a:pt x="509825" y="454909"/>
                        <a:pt x="509825" y="431161"/>
                      </a:cubicBezTo>
                      <a:cubicBezTo>
                        <a:pt x="509825" y="407415"/>
                        <a:pt x="500919" y="385151"/>
                        <a:pt x="484593" y="368825"/>
                      </a:cubicBezTo>
                      <a:lnTo>
                        <a:pt x="152131" y="36363"/>
                      </a:lnTo>
                      <a:cubicBezTo>
                        <a:pt x="147678" y="31911"/>
                        <a:pt x="140257" y="28942"/>
                        <a:pt x="134320" y="28942"/>
                      </a:cubicBezTo>
                      <a:close/>
                    </a:path>
                  </a:pathLst>
                </a:custGeom>
                <a:solidFill>
                  <a:srgbClr val="000000"/>
                </a:solidFill>
                <a:ln w="14842"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DCEF9759-22AE-844D-39AA-8F776154B3B5}"/>
                    </a:ext>
                  </a:extLst>
                </p:cNvPr>
                <p:cNvSpPr/>
                <p:nvPr/>
              </p:nvSpPr>
              <p:spPr>
                <a:xfrm>
                  <a:off x="7272449" y="5494585"/>
                  <a:ext cx="479458" cy="478802"/>
                </a:xfrm>
                <a:custGeom>
                  <a:avLst/>
                  <a:gdLst>
                    <a:gd name="connsiteX0" fmla="*/ 402280 w 479458"/>
                    <a:gd name="connsiteY0" fmla="*/ 478803 h 478802"/>
                    <a:gd name="connsiteX1" fmla="*/ 402280 w 479458"/>
                    <a:gd name="connsiteY1" fmla="*/ 478803 h 478802"/>
                    <a:gd name="connsiteX2" fmla="*/ 393374 w 479458"/>
                    <a:gd name="connsiteY2" fmla="*/ 474349 h 478802"/>
                    <a:gd name="connsiteX3" fmla="*/ 194491 w 479458"/>
                    <a:gd name="connsiteY3" fmla="*/ 275466 h 478802"/>
                    <a:gd name="connsiteX4" fmla="*/ 163323 w 479458"/>
                    <a:gd name="connsiteY4" fmla="*/ 260624 h 478802"/>
                    <a:gd name="connsiteX5" fmla="*/ 129186 w 479458"/>
                    <a:gd name="connsiteY5" fmla="*/ 257656 h 478802"/>
                    <a:gd name="connsiteX6" fmla="*/ 81691 w 479458"/>
                    <a:gd name="connsiteY6" fmla="*/ 227971 h 478802"/>
                    <a:gd name="connsiteX7" fmla="*/ 1545 w 479458"/>
                    <a:gd name="connsiteY7" fmla="*/ 82519 h 478802"/>
                    <a:gd name="connsiteX8" fmla="*/ 4512 w 479458"/>
                    <a:gd name="connsiteY8" fmla="*/ 66193 h 478802"/>
                    <a:gd name="connsiteX9" fmla="*/ 66849 w 479458"/>
                    <a:gd name="connsiteY9" fmla="*/ 3857 h 478802"/>
                    <a:gd name="connsiteX10" fmla="*/ 83176 w 479458"/>
                    <a:gd name="connsiteY10" fmla="*/ 888 h 478802"/>
                    <a:gd name="connsiteX11" fmla="*/ 228628 w 479458"/>
                    <a:gd name="connsiteY11" fmla="*/ 81035 h 478802"/>
                    <a:gd name="connsiteX12" fmla="*/ 258312 w 479458"/>
                    <a:gd name="connsiteY12" fmla="*/ 127046 h 478802"/>
                    <a:gd name="connsiteX13" fmla="*/ 261281 w 479458"/>
                    <a:gd name="connsiteY13" fmla="*/ 161182 h 478802"/>
                    <a:gd name="connsiteX14" fmla="*/ 276123 w 479458"/>
                    <a:gd name="connsiteY14" fmla="*/ 192350 h 478802"/>
                    <a:gd name="connsiteX15" fmla="*/ 475006 w 479458"/>
                    <a:gd name="connsiteY15" fmla="*/ 391234 h 478802"/>
                    <a:gd name="connsiteX16" fmla="*/ 475006 w 479458"/>
                    <a:gd name="connsiteY16" fmla="*/ 410529 h 478802"/>
                    <a:gd name="connsiteX17" fmla="*/ 412669 w 479458"/>
                    <a:gd name="connsiteY17" fmla="*/ 472865 h 478802"/>
                    <a:gd name="connsiteX18" fmla="*/ 403764 w 479458"/>
                    <a:gd name="connsiteY18" fmla="*/ 477318 h 478802"/>
                    <a:gd name="connsiteX19" fmla="*/ 29744 w 479458"/>
                    <a:gd name="connsiteY19" fmla="*/ 78067 h 478802"/>
                    <a:gd name="connsiteX20" fmla="*/ 103954 w 479458"/>
                    <a:gd name="connsiteY20" fmla="*/ 214613 h 478802"/>
                    <a:gd name="connsiteX21" fmla="*/ 129186 w 479458"/>
                    <a:gd name="connsiteY21" fmla="*/ 230940 h 478802"/>
                    <a:gd name="connsiteX22" fmla="*/ 163323 w 479458"/>
                    <a:gd name="connsiteY22" fmla="*/ 233909 h 478802"/>
                    <a:gd name="connsiteX23" fmla="*/ 210817 w 479458"/>
                    <a:gd name="connsiteY23" fmla="*/ 256172 h 478802"/>
                    <a:gd name="connsiteX24" fmla="*/ 400795 w 479458"/>
                    <a:gd name="connsiteY24" fmla="*/ 446150 h 478802"/>
                    <a:gd name="connsiteX25" fmla="*/ 445322 w 479458"/>
                    <a:gd name="connsiteY25" fmla="*/ 401624 h 478802"/>
                    <a:gd name="connsiteX26" fmla="*/ 255343 w 479458"/>
                    <a:gd name="connsiteY26" fmla="*/ 211645 h 478802"/>
                    <a:gd name="connsiteX27" fmla="*/ 233080 w 479458"/>
                    <a:gd name="connsiteY27" fmla="*/ 164151 h 478802"/>
                    <a:gd name="connsiteX28" fmla="*/ 230112 w 479458"/>
                    <a:gd name="connsiteY28" fmla="*/ 130014 h 478802"/>
                    <a:gd name="connsiteX29" fmla="*/ 213786 w 479458"/>
                    <a:gd name="connsiteY29" fmla="*/ 104782 h 478802"/>
                    <a:gd name="connsiteX30" fmla="*/ 213786 w 479458"/>
                    <a:gd name="connsiteY30" fmla="*/ 104782 h 478802"/>
                    <a:gd name="connsiteX31" fmla="*/ 77239 w 479458"/>
                    <a:gd name="connsiteY31" fmla="*/ 30572 h 478802"/>
                    <a:gd name="connsiteX32" fmla="*/ 28260 w 479458"/>
                    <a:gd name="connsiteY32" fmla="*/ 79551 h 47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79458" h="478802">
                      <a:moveTo>
                        <a:pt x="402280" y="478803"/>
                      </a:moveTo>
                      <a:lnTo>
                        <a:pt x="402280" y="478803"/>
                      </a:lnTo>
                      <a:cubicBezTo>
                        <a:pt x="399312" y="478803"/>
                        <a:pt x="394859" y="478803"/>
                        <a:pt x="393374" y="474349"/>
                      </a:cubicBezTo>
                      <a:lnTo>
                        <a:pt x="194491" y="275466"/>
                      </a:lnTo>
                      <a:cubicBezTo>
                        <a:pt x="185586" y="266560"/>
                        <a:pt x="175196" y="262108"/>
                        <a:pt x="163323" y="260624"/>
                      </a:cubicBezTo>
                      <a:lnTo>
                        <a:pt x="129186" y="257656"/>
                      </a:lnTo>
                      <a:cubicBezTo>
                        <a:pt x="109891" y="256172"/>
                        <a:pt x="92081" y="244297"/>
                        <a:pt x="81691" y="227971"/>
                      </a:cubicBezTo>
                      <a:lnTo>
                        <a:pt x="1545" y="82519"/>
                      </a:lnTo>
                      <a:cubicBezTo>
                        <a:pt x="-1424" y="76582"/>
                        <a:pt x="60" y="70646"/>
                        <a:pt x="4512" y="66193"/>
                      </a:cubicBezTo>
                      <a:lnTo>
                        <a:pt x="66849" y="3857"/>
                      </a:lnTo>
                      <a:cubicBezTo>
                        <a:pt x="71302" y="-597"/>
                        <a:pt x="77239" y="-597"/>
                        <a:pt x="83176" y="888"/>
                      </a:cubicBezTo>
                      <a:lnTo>
                        <a:pt x="228628" y="81035"/>
                      </a:lnTo>
                      <a:cubicBezTo>
                        <a:pt x="246439" y="89940"/>
                        <a:pt x="256827" y="107751"/>
                        <a:pt x="258312" y="127046"/>
                      </a:cubicBezTo>
                      <a:lnTo>
                        <a:pt x="261281" y="161182"/>
                      </a:lnTo>
                      <a:cubicBezTo>
                        <a:pt x="261281" y="173056"/>
                        <a:pt x="267217" y="183445"/>
                        <a:pt x="276123" y="192350"/>
                      </a:cubicBezTo>
                      <a:lnTo>
                        <a:pt x="475006" y="391234"/>
                      </a:lnTo>
                      <a:cubicBezTo>
                        <a:pt x="480943" y="397171"/>
                        <a:pt x="480943" y="404592"/>
                        <a:pt x="475006" y="410529"/>
                      </a:cubicBezTo>
                      <a:lnTo>
                        <a:pt x="412669" y="472865"/>
                      </a:lnTo>
                      <a:cubicBezTo>
                        <a:pt x="409701" y="475834"/>
                        <a:pt x="406733" y="477318"/>
                        <a:pt x="403764" y="477318"/>
                      </a:cubicBezTo>
                      <a:close/>
                      <a:moveTo>
                        <a:pt x="29744" y="78067"/>
                      </a:moveTo>
                      <a:lnTo>
                        <a:pt x="103954" y="214613"/>
                      </a:lnTo>
                      <a:cubicBezTo>
                        <a:pt x="108407" y="223519"/>
                        <a:pt x="118796" y="229455"/>
                        <a:pt x="129186" y="230940"/>
                      </a:cubicBezTo>
                      <a:lnTo>
                        <a:pt x="163323" y="233909"/>
                      </a:lnTo>
                      <a:cubicBezTo>
                        <a:pt x="181133" y="233909"/>
                        <a:pt x="198944" y="242813"/>
                        <a:pt x="210817" y="256172"/>
                      </a:cubicBezTo>
                      <a:lnTo>
                        <a:pt x="400795" y="446150"/>
                      </a:lnTo>
                      <a:lnTo>
                        <a:pt x="445322" y="401624"/>
                      </a:lnTo>
                      <a:lnTo>
                        <a:pt x="255343" y="211645"/>
                      </a:lnTo>
                      <a:cubicBezTo>
                        <a:pt x="241985" y="198287"/>
                        <a:pt x="234564" y="181961"/>
                        <a:pt x="233080" y="164151"/>
                      </a:cubicBezTo>
                      <a:lnTo>
                        <a:pt x="230112" y="130014"/>
                      </a:lnTo>
                      <a:cubicBezTo>
                        <a:pt x="230112" y="119625"/>
                        <a:pt x="222691" y="109235"/>
                        <a:pt x="213786" y="104782"/>
                      </a:cubicBezTo>
                      <a:lnTo>
                        <a:pt x="213786" y="104782"/>
                      </a:lnTo>
                      <a:lnTo>
                        <a:pt x="77239" y="30572"/>
                      </a:lnTo>
                      <a:lnTo>
                        <a:pt x="28260" y="79551"/>
                      </a:lnTo>
                      <a:close/>
                    </a:path>
                  </a:pathLst>
                </a:custGeom>
                <a:solidFill>
                  <a:srgbClr val="000000"/>
                </a:solidFill>
                <a:ln w="14842" cap="flat">
                  <a:noFill/>
                  <a:prstDash val="solid"/>
                  <a:miter/>
                </a:ln>
              </p:spPr>
              <p:txBody>
                <a:bodyPr rtlCol="0" anchor="ctr"/>
                <a:lstStyle/>
                <a:p>
                  <a:endParaRPr lang="en-US"/>
                </a:p>
              </p:txBody>
            </p:sp>
          </p:grpSp>
          <p:sp>
            <p:nvSpPr>
              <p:cNvPr id="93" name="Freeform 92">
                <a:extLst>
                  <a:ext uri="{FF2B5EF4-FFF2-40B4-BE49-F238E27FC236}">
                    <a16:creationId xmlns:a16="http://schemas.microsoft.com/office/drawing/2014/main" id="{F7E12D24-16BC-7A1A-C1D3-784325898473}"/>
                  </a:ext>
                </a:extLst>
              </p:cNvPr>
              <p:cNvSpPr/>
              <p:nvPr/>
            </p:nvSpPr>
            <p:spPr>
              <a:xfrm>
                <a:off x="7748939" y="5968935"/>
                <a:ext cx="332462" cy="332626"/>
              </a:xfrm>
              <a:custGeom>
                <a:avLst/>
                <a:gdLst>
                  <a:gd name="connsiteX0" fmla="*/ 317620 w 332462"/>
                  <a:gd name="connsiteY0" fmla="*/ 332462 h 332626"/>
                  <a:gd name="connsiteX1" fmla="*/ 308715 w 332462"/>
                  <a:gd name="connsiteY1" fmla="*/ 328010 h 332626"/>
                  <a:gd name="connsiteX2" fmla="*/ 4453 w 332462"/>
                  <a:gd name="connsiteY2" fmla="*/ 23747 h 332626"/>
                  <a:gd name="connsiteX3" fmla="*/ 4453 w 332462"/>
                  <a:gd name="connsiteY3" fmla="*/ 4453 h 332626"/>
                  <a:gd name="connsiteX4" fmla="*/ 23747 w 332462"/>
                  <a:gd name="connsiteY4" fmla="*/ 4453 h 332626"/>
                  <a:gd name="connsiteX5" fmla="*/ 328010 w 332462"/>
                  <a:gd name="connsiteY5" fmla="*/ 308715 h 332626"/>
                  <a:gd name="connsiteX6" fmla="*/ 328010 w 332462"/>
                  <a:gd name="connsiteY6" fmla="*/ 328010 h 332626"/>
                  <a:gd name="connsiteX7" fmla="*/ 319105 w 332462"/>
                  <a:gd name="connsiteY7" fmla="*/ 332462 h 33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462" h="332626">
                    <a:moveTo>
                      <a:pt x="317620" y="332462"/>
                    </a:moveTo>
                    <a:cubicBezTo>
                      <a:pt x="314651" y="332462"/>
                      <a:pt x="310199" y="332462"/>
                      <a:pt x="308715" y="328010"/>
                    </a:cubicBezTo>
                    <a:lnTo>
                      <a:pt x="4453" y="23747"/>
                    </a:lnTo>
                    <a:cubicBezTo>
                      <a:pt x="-1484" y="17810"/>
                      <a:pt x="-1484" y="10389"/>
                      <a:pt x="4453" y="4453"/>
                    </a:cubicBezTo>
                    <a:cubicBezTo>
                      <a:pt x="10389" y="-1484"/>
                      <a:pt x="17810" y="-1484"/>
                      <a:pt x="23747" y="4453"/>
                    </a:cubicBezTo>
                    <a:lnTo>
                      <a:pt x="328010" y="308715"/>
                    </a:lnTo>
                    <a:cubicBezTo>
                      <a:pt x="333947" y="314651"/>
                      <a:pt x="333947" y="322072"/>
                      <a:pt x="328010" y="328010"/>
                    </a:cubicBezTo>
                    <a:cubicBezTo>
                      <a:pt x="322072" y="333946"/>
                      <a:pt x="322072" y="332462"/>
                      <a:pt x="319105" y="332462"/>
                    </a:cubicBezTo>
                    <a:close/>
                  </a:path>
                </a:pathLst>
              </a:custGeom>
              <a:solidFill>
                <a:srgbClr val="000000"/>
              </a:solidFill>
              <a:ln w="14842"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38366" y="627733"/>
            <a:ext cx="3616703"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latin typeface="Calibri"/>
                <a:ea typeface="Open Sans"/>
                <a:cs typeface="Calibri"/>
              </a:rPr>
              <a:t>Desarrollar y poner en marcha programas de formación rápida para personas refugiadas con experiencia previa en la construcción</a:t>
            </a:r>
            <a:endParaRPr lang="en-GB" sz="2200" dirty="0">
              <a:solidFill>
                <a:srgbClr val="EF3E23"/>
              </a:solidFill>
              <a:latin typeface="Calibri"/>
              <a:ea typeface="Open Sans"/>
              <a:cs typeface="Calibri"/>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44618" y="2542956"/>
            <a:ext cx="3616703" cy="52969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Identificar a las personas migrantes y refugiadas con experiencia previa en la construcción mediante entrevistas detalladas y documentación de trabajos anteriores. Las asociaciones locales desempeñan un papel clave en la recopilación de información.</a:t>
            </a:r>
          </a:p>
          <a:p>
            <a:pPr>
              <a:buClr>
                <a:srgbClr val="5DC7D0"/>
              </a:buClr>
            </a:pPr>
            <a:endParaRPr lang="es-ES" sz="1250" dirty="0">
              <a:latin typeface="Calibri"/>
              <a:ea typeface="Open Sans"/>
              <a:cs typeface="Calibri"/>
            </a:endParaRPr>
          </a:p>
          <a:p>
            <a:pPr marL="171450" indent="-171450">
              <a:buClr>
                <a:srgbClr val="5DC7D0"/>
              </a:buClr>
              <a:buFont typeface="Arial" panose="020B0604020202020204" pitchFamily="34" charset="0"/>
              <a:buChar char="•"/>
            </a:pPr>
            <a:r>
              <a:rPr lang="es-ES" sz="1250" dirty="0">
                <a:latin typeface="Calibri"/>
                <a:ea typeface="Open Sans"/>
                <a:cs typeface="Calibri"/>
              </a:rPr>
              <a:t>Crear módulos de formación intensivos y de corta duración (30-50 horas) basados en </a:t>
            </a:r>
            <a:r>
              <a:rPr lang="es-ES" sz="1250" dirty="0" err="1">
                <a:latin typeface="Calibri"/>
                <a:ea typeface="Open Sans"/>
                <a:cs typeface="Calibri"/>
              </a:rPr>
              <a:t>microcredenciales</a:t>
            </a:r>
            <a:r>
              <a:rPr lang="es-ES" sz="1250" dirty="0">
                <a:latin typeface="Calibri"/>
                <a:ea typeface="Open Sans"/>
                <a:cs typeface="Calibri"/>
              </a:rPr>
              <a:t> para familiarizar a las personas refugiadas con los códigos de construcción locales y las prácticas laborales.</a:t>
            </a:r>
          </a:p>
          <a:p>
            <a:pPr>
              <a:buClr>
                <a:srgbClr val="5DC7D0"/>
              </a:buClr>
            </a:pPr>
            <a:endParaRPr lang="es-ES" sz="1250" dirty="0">
              <a:latin typeface="Calibri"/>
              <a:ea typeface="Open Sans"/>
              <a:cs typeface="Calibri"/>
            </a:endParaRPr>
          </a:p>
          <a:p>
            <a:pPr marL="171450" indent="-171450">
              <a:buClr>
                <a:srgbClr val="5DC7D0"/>
              </a:buClr>
              <a:buFont typeface="Arial" panose="020B0604020202020204" pitchFamily="34" charset="0"/>
              <a:buChar char="•"/>
            </a:pPr>
            <a:r>
              <a:rPr lang="es-ES" sz="1250" dirty="0">
                <a:latin typeface="Calibri"/>
                <a:ea typeface="Open Sans"/>
                <a:cs typeface="Calibri"/>
              </a:rPr>
              <a:t>Emparejar a las personas refugiadas con personas mentoras experimentadas para que reciban formación en el puesto de trabajo y mejorar así su adaptación.</a:t>
            </a:r>
          </a:p>
          <a:p>
            <a:pPr>
              <a:buClr>
                <a:srgbClr val="5DC7D0"/>
              </a:buClr>
            </a:pPr>
            <a:endParaRPr lang="es-ES" sz="1250" dirty="0">
              <a:latin typeface="Calibri"/>
              <a:ea typeface="Open Sans"/>
              <a:cs typeface="Calibri"/>
            </a:endParaRPr>
          </a:p>
          <a:p>
            <a:pPr marL="171450" indent="-171450">
              <a:buClr>
                <a:srgbClr val="5DC7D0"/>
              </a:buClr>
              <a:buFont typeface="Arial" panose="020B0604020202020204" pitchFamily="34" charset="0"/>
              <a:buChar char="•"/>
            </a:pPr>
            <a:r>
              <a:rPr lang="es-ES" sz="1250" dirty="0">
                <a:latin typeface="Calibri"/>
                <a:ea typeface="Open Sans"/>
                <a:cs typeface="Calibri"/>
              </a:rPr>
              <a:t>Colaborar con centros de formación profesional, iniciativas comunitarias y empresas para integrar estos programas de aceleración de los procesos de contratación e incorporación, garantizando una integración sin problemas en el mundo laboral.</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grpSp>
        <p:nvGrpSpPr>
          <p:cNvPr id="101" name="Group 100">
            <a:extLst>
              <a:ext uri="{FF2B5EF4-FFF2-40B4-BE49-F238E27FC236}">
                <a16:creationId xmlns:a16="http://schemas.microsoft.com/office/drawing/2014/main" id="{B5B5F00B-9588-FB46-DE6C-874CD4B8F809}"/>
              </a:ext>
            </a:extLst>
          </p:cNvPr>
          <p:cNvGrpSpPr/>
          <p:nvPr/>
        </p:nvGrpSpPr>
        <p:grpSpPr>
          <a:xfrm>
            <a:off x="5554430" y="7199663"/>
            <a:ext cx="1190333" cy="840060"/>
            <a:chOff x="6221691" y="4043920"/>
            <a:chExt cx="1190333" cy="840060"/>
          </a:xfrm>
        </p:grpSpPr>
        <p:sp>
          <p:nvSpPr>
            <p:cNvPr id="102" name="Freeform 101">
              <a:extLst>
                <a:ext uri="{FF2B5EF4-FFF2-40B4-BE49-F238E27FC236}">
                  <a16:creationId xmlns:a16="http://schemas.microsoft.com/office/drawing/2014/main" id="{2FCD062A-175F-D5F7-10FB-2F1736E0E200}"/>
                </a:ext>
              </a:extLst>
            </p:cNvPr>
            <p:cNvSpPr/>
            <p:nvPr/>
          </p:nvSpPr>
          <p:spPr>
            <a:xfrm>
              <a:off x="6610553" y="4180466"/>
              <a:ext cx="414092" cy="233020"/>
            </a:xfrm>
            <a:custGeom>
              <a:avLst/>
              <a:gdLst>
                <a:gd name="connsiteX0" fmla="*/ 0 w 414092"/>
                <a:gd name="connsiteY0" fmla="*/ 111315 h 233020"/>
                <a:gd name="connsiteX1" fmla="*/ 206304 w 414092"/>
                <a:gd name="connsiteY1" fmla="*/ 0 h 233020"/>
                <a:gd name="connsiteX2" fmla="*/ 414093 w 414092"/>
                <a:gd name="connsiteY2" fmla="*/ 112800 h 233020"/>
                <a:gd name="connsiteX3" fmla="*/ 215210 w 414092"/>
                <a:gd name="connsiteY3" fmla="*/ 233021 h 233020"/>
                <a:gd name="connsiteX4" fmla="*/ 0 w 414092"/>
                <a:gd name="connsiteY4" fmla="*/ 111315 h 233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092" h="233020">
                  <a:moveTo>
                    <a:pt x="0" y="111315"/>
                  </a:moveTo>
                  <a:lnTo>
                    <a:pt x="206304" y="0"/>
                  </a:lnTo>
                  <a:lnTo>
                    <a:pt x="414093" y="112800"/>
                  </a:lnTo>
                  <a:lnTo>
                    <a:pt x="215210" y="233021"/>
                  </a:lnTo>
                  <a:lnTo>
                    <a:pt x="0" y="111315"/>
                  </a:lnTo>
                  <a:close/>
                </a:path>
              </a:pathLst>
            </a:custGeom>
            <a:solidFill>
              <a:srgbClr val="EF3E23"/>
            </a:solidFill>
            <a:ln w="14842" cap="flat">
              <a:noFill/>
              <a:prstDash val="solid"/>
              <a:miter/>
            </a:ln>
          </p:spPr>
          <p:txBody>
            <a:bodyPr rtlCol="0" anchor="ctr"/>
            <a:lstStyle/>
            <a:p>
              <a:endParaRPr lang="en-US"/>
            </a:p>
          </p:txBody>
        </p:sp>
        <p:grpSp>
          <p:nvGrpSpPr>
            <p:cNvPr id="103" name="Graphic 311">
              <a:extLst>
                <a:ext uri="{FF2B5EF4-FFF2-40B4-BE49-F238E27FC236}">
                  <a16:creationId xmlns:a16="http://schemas.microsoft.com/office/drawing/2014/main" id="{5626ADFA-02CB-944D-9DFA-ABE2A1CC7439}"/>
                </a:ext>
              </a:extLst>
            </p:cNvPr>
            <p:cNvGrpSpPr/>
            <p:nvPr/>
          </p:nvGrpSpPr>
          <p:grpSpPr>
            <a:xfrm>
              <a:off x="6221691" y="4043920"/>
              <a:ext cx="1190333" cy="840060"/>
              <a:chOff x="6221691" y="4043920"/>
              <a:chExt cx="1190333" cy="840060"/>
            </a:xfrm>
            <a:solidFill>
              <a:srgbClr val="000000"/>
            </a:solidFill>
          </p:grpSpPr>
          <p:grpSp>
            <p:nvGrpSpPr>
              <p:cNvPr id="104" name="Graphic 311">
                <a:extLst>
                  <a:ext uri="{FF2B5EF4-FFF2-40B4-BE49-F238E27FC236}">
                    <a16:creationId xmlns:a16="http://schemas.microsoft.com/office/drawing/2014/main" id="{13333FE7-D2DA-C365-2E8F-3A520A1ACE25}"/>
                  </a:ext>
                </a:extLst>
              </p:cNvPr>
              <p:cNvGrpSpPr/>
              <p:nvPr/>
            </p:nvGrpSpPr>
            <p:grpSpPr>
              <a:xfrm>
                <a:off x="6582353" y="4160430"/>
                <a:ext cx="467524" cy="532087"/>
                <a:chOff x="6582353" y="4160430"/>
                <a:chExt cx="467524" cy="532087"/>
              </a:xfrm>
              <a:solidFill>
                <a:srgbClr val="000000"/>
              </a:solidFill>
            </p:grpSpPr>
            <p:sp>
              <p:nvSpPr>
                <p:cNvPr id="110" name="Freeform 109">
                  <a:extLst>
                    <a:ext uri="{FF2B5EF4-FFF2-40B4-BE49-F238E27FC236}">
                      <a16:creationId xmlns:a16="http://schemas.microsoft.com/office/drawing/2014/main" id="{7EADB4B5-A0CF-600C-00BC-C3C918030309}"/>
                    </a:ext>
                  </a:extLst>
                </p:cNvPr>
                <p:cNvSpPr/>
                <p:nvPr/>
              </p:nvSpPr>
              <p:spPr>
                <a:xfrm>
                  <a:off x="6582353" y="4160430"/>
                  <a:ext cx="467524" cy="532087"/>
                </a:xfrm>
                <a:custGeom>
                  <a:avLst/>
                  <a:gdLst>
                    <a:gd name="connsiteX0" fmla="*/ 234504 w 467524"/>
                    <a:gd name="connsiteY0" fmla="*/ 532087 h 532087"/>
                    <a:gd name="connsiteX1" fmla="*/ 227083 w 467524"/>
                    <a:gd name="connsiteY1" fmla="*/ 530603 h 532087"/>
                    <a:gd name="connsiteX2" fmla="*/ 7421 w 467524"/>
                    <a:gd name="connsiteY2" fmla="*/ 404446 h 532087"/>
                    <a:gd name="connsiteX3" fmla="*/ 0 w 467524"/>
                    <a:gd name="connsiteY3" fmla="*/ 392572 h 532087"/>
                    <a:gd name="connsiteX4" fmla="*/ 0 w 467524"/>
                    <a:gd name="connsiteY4" fmla="*/ 140257 h 532087"/>
                    <a:gd name="connsiteX5" fmla="*/ 7421 w 467524"/>
                    <a:gd name="connsiteY5" fmla="*/ 128384 h 532087"/>
                    <a:gd name="connsiteX6" fmla="*/ 227083 w 467524"/>
                    <a:gd name="connsiteY6" fmla="*/ 2226 h 532087"/>
                    <a:gd name="connsiteX7" fmla="*/ 240442 w 467524"/>
                    <a:gd name="connsiteY7" fmla="*/ 2226 h 532087"/>
                    <a:gd name="connsiteX8" fmla="*/ 460104 w 467524"/>
                    <a:gd name="connsiteY8" fmla="*/ 128384 h 532087"/>
                    <a:gd name="connsiteX9" fmla="*/ 467525 w 467524"/>
                    <a:gd name="connsiteY9" fmla="*/ 140257 h 532087"/>
                    <a:gd name="connsiteX10" fmla="*/ 467525 w 467524"/>
                    <a:gd name="connsiteY10" fmla="*/ 392572 h 532087"/>
                    <a:gd name="connsiteX11" fmla="*/ 460104 w 467524"/>
                    <a:gd name="connsiteY11" fmla="*/ 404446 h 532087"/>
                    <a:gd name="connsiteX12" fmla="*/ 240442 w 467524"/>
                    <a:gd name="connsiteY12" fmla="*/ 530603 h 532087"/>
                    <a:gd name="connsiteX13" fmla="*/ 233021 w 467524"/>
                    <a:gd name="connsiteY13" fmla="*/ 532087 h 532087"/>
                    <a:gd name="connsiteX14" fmla="*/ 28200 w 467524"/>
                    <a:gd name="connsiteY14" fmla="*/ 383667 h 532087"/>
                    <a:gd name="connsiteX15" fmla="*/ 234504 w 467524"/>
                    <a:gd name="connsiteY15" fmla="*/ 502403 h 532087"/>
                    <a:gd name="connsiteX16" fmla="*/ 440809 w 467524"/>
                    <a:gd name="connsiteY16" fmla="*/ 383667 h 532087"/>
                    <a:gd name="connsiteX17" fmla="*/ 440809 w 467524"/>
                    <a:gd name="connsiteY17" fmla="*/ 146194 h 532087"/>
                    <a:gd name="connsiteX18" fmla="*/ 234504 w 467524"/>
                    <a:gd name="connsiteY18" fmla="*/ 27457 h 532087"/>
                    <a:gd name="connsiteX19" fmla="*/ 28200 w 467524"/>
                    <a:gd name="connsiteY19" fmla="*/ 146194 h 532087"/>
                    <a:gd name="connsiteX20" fmla="*/ 28200 w 467524"/>
                    <a:gd name="connsiteY20" fmla="*/ 383667 h 53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7524" h="532087">
                      <a:moveTo>
                        <a:pt x="234504" y="532087"/>
                      </a:moveTo>
                      <a:cubicBezTo>
                        <a:pt x="231537" y="532087"/>
                        <a:pt x="230052" y="532087"/>
                        <a:pt x="227083" y="530603"/>
                      </a:cubicBezTo>
                      <a:lnTo>
                        <a:pt x="7421" y="404446"/>
                      </a:lnTo>
                      <a:cubicBezTo>
                        <a:pt x="2969" y="401477"/>
                        <a:pt x="0" y="397025"/>
                        <a:pt x="0" y="392572"/>
                      </a:cubicBezTo>
                      <a:lnTo>
                        <a:pt x="0" y="140257"/>
                      </a:lnTo>
                      <a:cubicBezTo>
                        <a:pt x="0" y="135805"/>
                        <a:pt x="2969" y="131352"/>
                        <a:pt x="7421" y="128384"/>
                      </a:cubicBezTo>
                      <a:lnTo>
                        <a:pt x="227083" y="2226"/>
                      </a:lnTo>
                      <a:cubicBezTo>
                        <a:pt x="231537" y="-742"/>
                        <a:pt x="235989" y="-742"/>
                        <a:pt x="240442" y="2226"/>
                      </a:cubicBezTo>
                      <a:lnTo>
                        <a:pt x="460104" y="128384"/>
                      </a:lnTo>
                      <a:cubicBezTo>
                        <a:pt x="464556" y="131352"/>
                        <a:pt x="467525" y="135805"/>
                        <a:pt x="467525" y="140257"/>
                      </a:cubicBezTo>
                      <a:lnTo>
                        <a:pt x="467525" y="392572"/>
                      </a:lnTo>
                      <a:cubicBezTo>
                        <a:pt x="467525" y="397025"/>
                        <a:pt x="464556" y="401477"/>
                        <a:pt x="460104" y="404446"/>
                      </a:cubicBezTo>
                      <a:lnTo>
                        <a:pt x="240442" y="530603"/>
                      </a:lnTo>
                      <a:cubicBezTo>
                        <a:pt x="238958" y="530603"/>
                        <a:pt x="235989" y="532087"/>
                        <a:pt x="233021" y="532087"/>
                      </a:cubicBezTo>
                      <a:close/>
                      <a:moveTo>
                        <a:pt x="28200" y="383667"/>
                      </a:moveTo>
                      <a:lnTo>
                        <a:pt x="234504" y="502403"/>
                      </a:lnTo>
                      <a:lnTo>
                        <a:pt x="440809" y="383667"/>
                      </a:lnTo>
                      <a:lnTo>
                        <a:pt x="440809" y="146194"/>
                      </a:lnTo>
                      <a:lnTo>
                        <a:pt x="234504" y="27457"/>
                      </a:lnTo>
                      <a:lnTo>
                        <a:pt x="28200" y="146194"/>
                      </a:lnTo>
                      <a:lnTo>
                        <a:pt x="28200" y="383667"/>
                      </a:lnTo>
                      <a:close/>
                    </a:path>
                  </a:pathLst>
                </a:custGeom>
                <a:solidFill>
                  <a:srgbClr val="000000"/>
                </a:solidFill>
                <a:ln w="14842" cap="flat">
                  <a:noFill/>
                  <a:prstDash val="solid"/>
                  <a:miter/>
                </a:ln>
              </p:spPr>
              <p:txBody>
                <a:bodyPr rtlCol="0" anchor="ctr"/>
                <a:lstStyle/>
                <a:p>
                  <a:endParaRPr lang="en-US"/>
                </a:p>
              </p:txBody>
            </p:sp>
            <p:sp>
              <p:nvSpPr>
                <p:cNvPr id="111" name="Freeform 110">
                  <a:extLst>
                    <a:ext uri="{FF2B5EF4-FFF2-40B4-BE49-F238E27FC236}">
                      <a16:creationId xmlns:a16="http://schemas.microsoft.com/office/drawing/2014/main" id="{3BBABA89-1CFF-A924-4C00-401B8554C9DD}"/>
                    </a:ext>
                  </a:extLst>
                </p:cNvPr>
                <p:cNvSpPr/>
                <p:nvPr/>
              </p:nvSpPr>
              <p:spPr>
                <a:xfrm>
                  <a:off x="6584662" y="4285845"/>
                  <a:ext cx="463732" cy="152873"/>
                </a:xfrm>
                <a:custGeom>
                  <a:avLst/>
                  <a:gdLst>
                    <a:gd name="connsiteX0" fmla="*/ 232196 w 463732"/>
                    <a:gd name="connsiteY0" fmla="*/ 152873 h 152873"/>
                    <a:gd name="connsiteX1" fmla="*/ 232196 w 463732"/>
                    <a:gd name="connsiteY1" fmla="*/ 152873 h 152873"/>
                    <a:gd name="connsiteX2" fmla="*/ 232196 w 463732"/>
                    <a:gd name="connsiteY2" fmla="*/ 152873 h 152873"/>
                    <a:gd name="connsiteX3" fmla="*/ 232196 w 463732"/>
                    <a:gd name="connsiteY3" fmla="*/ 152873 h 152873"/>
                    <a:gd name="connsiteX4" fmla="*/ 232196 w 463732"/>
                    <a:gd name="connsiteY4" fmla="*/ 152873 h 152873"/>
                    <a:gd name="connsiteX5" fmla="*/ 232196 w 463732"/>
                    <a:gd name="connsiteY5" fmla="*/ 152873 h 152873"/>
                    <a:gd name="connsiteX6" fmla="*/ 232196 w 463732"/>
                    <a:gd name="connsiteY6" fmla="*/ 152873 h 152873"/>
                    <a:gd name="connsiteX7" fmla="*/ 232196 w 463732"/>
                    <a:gd name="connsiteY7" fmla="*/ 152873 h 152873"/>
                    <a:gd name="connsiteX8" fmla="*/ 232196 w 463732"/>
                    <a:gd name="connsiteY8" fmla="*/ 152873 h 152873"/>
                    <a:gd name="connsiteX9" fmla="*/ 232196 w 463732"/>
                    <a:gd name="connsiteY9" fmla="*/ 152873 h 152873"/>
                    <a:gd name="connsiteX10" fmla="*/ 226259 w 463732"/>
                    <a:gd name="connsiteY10" fmla="*/ 151390 h 152873"/>
                    <a:gd name="connsiteX11" fmla="*/ 6597 w 463732"/>
                    <a:gd name="connsiteY11" fmla="*/ 25232 h 152873"/>
                    <a:gd name="connsiteX12" fmla="*/ 2144 w 463732"/>
                    <a:gd name="connsiteY12" fmla="*/ 7421 h 152873"/>
                    <a:gd name="connsiteX13" fmla="*/ 19954 w 463732"/>
                    <a:gd name="connsiteY13" fmla="*/ 2969 h 152873"/>
                    <a:gd name="connsiteX14" fmla="*/ 19954 w 463732"/>
                    <a:gd name="connsiteY14" fmla="*/ 2969 h 152873"/>
                    <a:gd name="connsiteX15" fmla="*/ 27375 w 463732"/>
                    <a:gd name="connsiteY15" fmla="*/ 4453 h 152873"/>
                    <a:gd name="connsiteX16" fmla="*/ 232196 w 463732"/>
                    <a:gd name="connsiteY16" fmla="*/ 124673 h 152873"/>
                    <a:gd name="connsiteX17" fmla="*/ 444438 w 463732"/>
                    <a:gd name="connsiteY17" fmla="*/ 1484 h 152873"/>
                    <a:gd name="connsiteX18" fmla="*/ 462248 w 463732"/>
                    <a:gd name="connsiteY18" fmla="*/ 5937 h 152873"/>
                    <a:gd name="connsiteX19" fmla="*/ 463732 w 463732"/>
                    <a:gd name="connsiteY19" fmla="*/ 13358 h 152873"/>
                    <a:gd name="connsiteX20" fmla="*/ 456311 w 463732"/>
                    <a:gd name="connsiteY20" fmla="*/ 25232 h 152873"/>
                    <a:gd name="connsiteX21" fmla="*/ 236649 w 463732"/>
                    <a:gd name="connsiteY21" fmla="*/ 151390 h 152873"/>
                    <a:gd name="connsiteX22" fmla="*/ 236649 w 463732"/>
                    <a:gd name="connsiteY22" fmla="*/ 151390 h 152873"/>
                    <a:gd name="connsiteX23" fmla="*/ 230712 w 463732"/>
                    <a:gd name="connsiteY23" fmla="*/ 152873 h 15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3732" h="152873">
                      <a:moveTo>
                        <a:pt x="232196" y="152873"/>
                      </a:move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0712" y="152873"/>
                        <a:pt x="227743" y="152873"/>
                        <a:pt x="226259" y="151390"/>
                      </a:cubicBezTo>
                      <a:lnTo>
                        <a:pt x="6597" y="25232"/>
                      </a:lnTo>
                      <a:cubicBezTo>
                        <a:pt x="660" y="22263"/>
                        <a:pt x="-2309" y="13358"/>
                        <a:pt x="2144" y="7421"/>
                      </a:cubicBezTo>
                      <a:cubicBezTo>
                        <a:pt x="5112" y="1484"/>
                        <a:pt x="14018" y="-1484"/>
                        <a:pt x="19954" y="2969"/>
                      </a:cubicBezTo>
                      <a:lnTo>
                        <a:pt x="19954" y="2969"/>
                      </a:lnTo>
                      <a:cubicBezTo>
                        <a:pt x="22923" y="2969"/>
                        <a:pt x="24407" y="2969"/>
                        <a:pt x="27375" y="4453"/>
                      </a:cubicBezTo>
                      <a:lnTo>
                        <a:pt x="232196" y="124673"/>
                      </a:lnTo>
                      <a:lnTo>
                        <a:pt x="444438" y="1484"/>
                      </a:lnTo>
                      <a:cubicBezTo>
                        <a:pt x="450374" y="-1484"/>
                        <a:pt x="459280" y="0"/>
                        <a:pt x="462248" y="5937"/>
                      </a:cubicBezTo>
                      <a:cubicBezTo>
                        <a:pt x="462248" y="7421"/>
                        <a:pt x="463732" y="10390"/>
                        <a:pt x="463732" y="13358"/>
                      </a:cubicBezTo>
                      <a:cubicBezTo>
                        <a:pt x="463732" y="17811"/>
                        <a:pt x="460764" y="22263"/>
                        <a:pt x="456311" y="25232"/>
                      </a:cubicBezTo>
                      <a:lnTo>
                        <a:pt x="236649" y="151390"/>
                      </a:lnTo>
                      <a:cubicBezTo>
                        <a:pt x="236649" y="151390"/>
                        <a:pt x="236649" y="151390"/>
                        <a:pt x="236649" y="151390"/>
                      </a:cubicBezTo>
                      <a:cubicBezTo>
                        <a:pt x="235164" y="151390"/>
                        <a:pt x="232196" y="152873"/>
                        <a:pt x="230712" y="152873"/>
                      </a:cubicBezTo>
                      <a:close/>
                    </a:path>
                  </a:pathLst>
                </a:custGeom>
                <a:solidFill>
                  <a:srgbClr val="000000"/>
                </a:solidFill>
                <a:ln w="14842"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A8034816-E10D-8121-7890-F848BC47293F}"/>
                    </a:ext>
                  </a:extLst>
                </p:cNvPr>
                <p:cNvSpPr/>
                <p:nvPr/>
              </p:nvSpPr>
              <p:spPr>
                <a:xfrm>
                  <a:off x="6584662" y="4286669"/>
                  <a:ext cx="247037" cy="405847"/>
                </a:xfrm>
                <a:custGeom>
                  <a:avLst/>
                  <a:gdLst>
                    <a:gd name="connsiteX0" fmla="*/ 232196 w 247037"/>
                    <a:gd name="connsiteY0" fmla="*/ 405848 h 405847"/>
                    <a:gd name="connsiteX1" fmla="*/ 218838 w 247037"/>
                    <a:gd name="connsiteY1" fmla="*/ 392490 h 405847"/>
                    <a:gd name="connsiteX2" fmla="*/ 218838 w 247037"/>
                    <a:gd name="connsiteY2" fmla="*/ 147596 h 405847"/>
                    <a:gd name="connsiteX3" fmla="*/ 6597 w 247037"/>
                    <a:gd name="connsiteY3" fmla="*/ 24407 h 405847"/>
                    <a:gd name="connsiteX4" fmla="*/ 2144 w 247037"/>
                    <a:gd name="connsiteY4" fmla="*/ 6597 h 405847"/>
                    <a:gd name="connsiteX5" fmla="*/ 19954 w 247037"/>
                    <a:gd name="connsiteY5" fmla="*/ 2144 h 405847"/>
                    <a:gd name="connsiteX6" fmla="*/ 239617 w 247037"/>
                    <a:gd name="connsiteY6" fmla="*/ 128302 h 405847"/>
                    <a:gd name="connsiteX7" fmla="*/ 247038 w 247037"/>
                    <a:gd name="connsiteY7" fmla="*/ 140175 h 405847"/>
                    <a:gd name="connsiteX8" fmla="*/ 247038 w 247037"/>
                    <a:gd name="connsiteY8" fmla="*/ 392490 h 405847"/>
                    <a:gd name="connsiteX9" fmla="*/ 233680 w 247037"/>
                    <a:gd name="connsiteY9" fmla="*/ 405848 h 4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037" h="405847">
                      <a:moveTo>
                        <a:pt x="232196" y="405848"/>
                      </a:moveTo>
                      <a:cubicBezTo>
                        <a:pt x="224775" y="405848"/>
                        <a:pt x="218838" y="399911"/>
                        <a:pt x="218838" y="392490"/>
                      </a:cubicBezTo>
                      <a:lnTo>
                        <a:pt x="218838" y="147596"/>
                      </a:lnTo>
                      <a:lnTo>
                        <a:pt x="6597" y="24407"/>
                      </a:lnTo>
                      <a:cubicBezTo>
                        <a:pt x="660" y="21439"/>
                        <a:pt x="-2309" y="12533"/>
                        <a:pt x="2144" y="6597"/>
                      </a:cubicBezTo>
                      <a:cubicBezTo>
                        <a:pt x="5112" y="660"/>
                        <a:pt x="14018" y="-2309"/>
                        <a:pt x="19954" y="2144"/>
                      </a:cubicBezTo>
                      <a:lnTo>
                        <a:pt x="239617" y="128302"/>
                      </a:lnTo>
                      <a:cubicBezTo>
                        <a:pt x="244070" y="131270"/>
                        <a:pt x="247038" y="135723"/>
                        <a:pt x="247038" y="140175"/>
                      </a:cubicBezTo>
                      <a:lnTo>
                        <a:pt x="247038" y="392490"/>
                      </a:lnTo>
                      <a:cubicBezTo>
                        <a:pt x="247038" y="399911"/>
                        <a:pt x="241101" y="405848"/>
                        <a:pt x="233680" y="405848"/>
                      </a:cubicBezTo>
                      <a:close/>
                    </a:path>
                  </a:pathLst>
                </a:custGeom>
                <a:solidFill>
                  <a:srgbClr val="000000"/>
                </a:solidFill>
                <a:ln w="14842" cap="flat">
                  <a:noFill/>
                  <a:prstDash val="solid"/>
                  <a:miter/>
                </a:ln>
              </p:spPr>
              <p:txBody>
                <a:bodyPr rtlCol="0" anchor="ctr"/>
                <a:lstStyle/>
                <a:p>
                  <a:endParaRPr lang="en-US"/>
                </a:p>
              </p:txBody>
            </p:sp>
          </p:grpSp>
          <p:grpSp>
            <p:nvGrpSpPr>
              <p:cNvPr id="105" name="Graphic 311">
                <a:extLst>
                  <a:ext uri="{FF2B5EF4-FFF2-40B4-BE49-F238E27FC236}">
                    <a16:creationId xmlns:a16="http://schemas.microsoft.com/office/drawing/2014/main" id="{746AFAED-B07E-7F77-E6E1-259E48829D74}"/>
                  </a:ext>
                </a:extLst>
              </p:cNvPr>
              <p:cNvGrpSpPr/>
              <p:nvPr/>
            </p:nvGrpSpPr>
            <p:grpSpPr>
              <a:xfrm>
                <a:off x="6221691" y="4043920"/>
                <a:ext cx="1190333" cy="840060"/>
                <a:chOff x="6221691" y="4043920"/>
                <a:chExt cx="1190333" cy="840060"/>
              </a:xfrm>
              <a:solidFill>
                <a:srgbClr val="000000"/>
              </a:solidFill>
            </p:grpSpPr>
            <p:grpSp>
              <p:nvGrpSpPr>
                <p:cNvPr id="106" name="Graphic 311">
                  <a:extLst>
                    <a:ext uri="{FF2B5EF4-FFF2-40B4-BE49-F238E27FC236}">
                      <a16:creationId xmlns:a16="http://schemas.microsoft.com/office/drawing/2014/main" id="{5FBB2950-D579-E3D2-BC3B-B0BF6F5C2EE8}"/>
                    </a:ext>
                  </a:extLst>
                </p:cNvPr>
                <p:cNvGrpSpPr/>
                <p:nvPr/>
              </p:nvGrpSpPr>
              <p:grpSpPr>
                <a:xfrm>
                  <a:off x="6221691" y="4043920"/>
                  <a:ext cx="1190333" cy="840060"/>
                  <a:chOff x="6221691" y="4043920"/>
                  <a:chExt cx="1190333" cy="840060"/>
                </a:xfrm>
                <a:solidFill>
                  <a:srgbClr val="000000"/>
                </a:solidFill>
              </p:grpSpPr>
              <p:sp>
                <p:nvSpPr>
                  <p:cNvPr id="108" name="Freeform 107">
                    <a:extLst>
                      <a:ext uri="{FF2B5EF4-FFF2-40B4-BE49-F238E27FC236}">
                        <a16:creationId xmlns:a16="http://schemas.microsoft.com/office/drawing/2014/main" id="{3FCCE10F-E704-7EAA-3FF9-FD3B220C8F44}"/>
                      </a:ext>
                    </a:extLst>
                  </p:cNvPr>
                  <p:cNvSpPr/>
                  <p:nvPr/>
                </p:nvSpPr>
                <p:spPr>
                  <a:xfrm>
                    <a:off x="6312227" y="4043920"/>
                    <a:ext cx="1009260" cy="749524"/>
                  </a:xfrm>
                  <a:custGeom>
                    <a:avLst/>
                    <a:gdLst>
                      <a:gd name="connsiteX0" fmla="*/ 995903 w 1009260"/>
                      <a:gd name="connsiteY0" fmla="*/ 749524 h 749524"/>
                      <a:gd name="connsiteX1" fmla="*/ 13358 w 1009260"/>
                      <a:gd name="connsiteY1" fmla="*/ 749524 h 749524"/>
                      <a:gd name="connsiteX2" fmla="*/ 0 w 1009260"/>
                      <a:gd name="connsiteY2" fmla="*/ 736166 h 749524"/>
                      <a:gd name="connsiteX3" fmla="*/ 0 w 1009260"/>
                      <a:gd name="connsiteY3" fmla="*/ 66789 h 749524"/>
                      <a:gd name="connsiteX4" fmla="*/ 66789 w 1009260"/>
                      <a:gd name="connsiteY4" fmla="*/ 0 h 749524"/>
                      <a:gd name="connsiteX5" fmla="*/ 942471 w 1009260"/>
                      <a:gd name="connsiteY5" fmla="*/ 0 h 749524"/>
                      <a:gd name="connsiteX6" fmla="*/ 1009260 w 1009260"/>
                      <a:gd name="connsiteY6" fmla="*/ 66789 h 749524"/>
                      <a:gd name="connsiteX7" fmla="*/ 1009260 w 1009260"/>
                      <a:gd name="connsiteY7" fmla="*/ 736166 h 749524"/>
                      <a:gd name="connsiteX8" fmla="*/ 995903 w 1009260"/>
                      <a:gd name="connsiteY8" fmla="*/ 749524 h 749524"/>
                      <a:gd name="connsiteX9" fmla="*/ 25232 w 1009260"/>
                      <a:gd name="connsiteY9" fmla="*/ 722808 h 749524"/>
                      <a:gd name="connsiteX10" fmla="*/ 981061 w 1009260"/>
                      <a:gd name="connsiteY10" fmla="*/ 722808 h 749524"/>
                      <a:gd name="connsiteX11" fmla="*/ 981061 w 1009260"/>
                      <a:gd name="connsiteY11" fmla="*/ 66789 h 749524"/>
                      <a:gd name="connsiteX12" fmla="*/ 940987 w 1009260"/>
                      <a:gd name="connsiteY12" fmla="*/ 26716 h 749524"/>
                      <a:gd name="connsiteX13" fmla="*/ 65305 w 1009260"/>
                      <a:gd name="connsiteY13" fmla="*/ 26716 h 749524"/>
                      <a:gd name="connsiteX14" fmla="*/ 25232 w 1009260"/>
                      <a:gd name="connsiteY14" fmla="*/ 66789 h 749524"/>
                      <a:gd name="connsiteX15" fmla="*/ 25232 w 1009260"/>
                      <a:gd name="connsiteY15" fmla="*/ 722808 h 74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9260" h="749524">
                        <a:moveTo>
                          <a:pt x="995903" y="749524"/>
                        </a:moveTo>
                        <a:lnTo>
                          <a:pt x="13358" y="749524"/>
                        </a:lnTo>
                        <a:cubicBezTo>
                          <a:pt x="5937" y="749524"/>
                          <a:pt x="0" y="743587"/>
                          <a:pt x="0" y="736166"/>
                        </a:cubicBezTo>
                        <a:lnTo>
                          <a:pt x="0" y="66789"/>
                        </a:lnTo>
                        <a:cubicBezTo>
                          <a:pt x="0" y="29684"/>
                          <a:pt x="29684" y="0"/>
                          <a:pt x="66789" y="0"/>
                        </a:cubicBezTo>
                        <a:lnTo>
                          <a:pt x="942471" y="0"/>
                        </a:lnTo>
                        <a:cubicBezTo>
                          <a:pt x="979576" y="0"/>
                          <a:pt x="1009260" y="29684"/>
                          <a:pt x="1009260" y="66789"/>
                        </a:cubicBezTo>
                        <a:lnTo>
                          <a:pt x="1009260" y="736166"/>
                        </a:lnTo>
                        <a:cubicBezTo>
                          <a:pt x="1009260" y="743587"/>
                          <a:pt x="1003324" y="749524"/>
                          <a:pt x="995903" y="749524"/>
                        </a:cubicBezTo>
                        <a:close/>
                        <a:moveTo>
                          <a:pt x="25232" y="722808"/>
                        </a:moveTo>
                        <a:lnTo>
                          <a:pt x="981061" y="722808"/>
                        </a:lnTo>
                        <a:lnTo>
                          <a:pt x="981061" y="66789"/>
                        </a:lnTo>
                        <a:cubicBezTo>
                          <a:pt x="981061" y="44526"/>
                          <a:pt x="963250" y="26716"/>
                          <a:pt x="940987" y="26716"/>
                        </a:cubicBezTo>
                        <a:lnTo>
                          <a:pt x="65305" y="26716"/>
                        </a:lnTo>
                        <a:cubicBezTo>
                          <a:pt x="43042" y="26716"/>
                          <a:pt x="25232" y="44526"/>
                          <a:pt x="25232" y="66789"/>
                        </a:cubicBezTo>
                        <a:lnTo>
                          <a:pt x="25232" y="722808"/>
                        </a:lnTo>
                        <a:close/>
                      </a:path>
                    </a:pathLst>
                  </a:custGeom>
                  <a:solidFill>
                    <a:srgbClr val="000000"/>
                  </a:solidFill>
                  <a:ln w="14842" cap="flat">
                    <a:noFill/>
                    <a:prstDash val="solid"/>
                    <a:miter/>
                  </a:ln>
                </p:spPr>
                <p:txBody>
                  <a:bodyPr rtlCol="0" anchor="ctr"/>
                  <a:lstStyle/>
                  <a:p>
                    <a:endParaRPr lang="en-US"/>
                  </a:p>
                </p:txBody>
              </p:sp>
              <p:sp>
                <p:nvSpPr>
                  <p:cNvPr id="109" name="Freeform 108">
                    <a:extLst>
                      <a:ext uri="{FF2B5EF4-FFF2-40B4-BE49-F238E27FC236}">
                        <a16:creationId xmlns:a16="http://schemas.microsoft.com/office/drawing/2014/main" id="{3FAF84E0-9E4E-7413-0471-BAD5EB3CCD08}"/>
                      </a:ext>
                    </a:extLst>
                  </p:cNvPr>
                  <p:cNvSpPr/>
                  <p:nvPr/>
                </p:nvSpPr>
                <p:spPr>
                  <a:xfrm>
                    <a:off x="6221691" y="4750372"/>
                    <a:ext cx="1190333" cy="133607"/>
                  </a:xfrm>
                  <a:custGeom>
                    <a:avLst/>
                    <a:gdLst>
                      <a:gd name="connsiteX0" fmla="*/ 1086439 w 1190333"/>
                      <a:gd name="connsiteY0" fmla="*/ 133607 h 133607"/>
                      <a:gd name="connsiteX1" fmla="*/ 103894 w 1190333"/>
                      <a:gd name="connsiteY1" fmla="*/ 133607 h 133607"/>
                      <a:gd name="connsiteX2" fmla="*/ 0 w 1190333"/>
                      <a:gd name="connsiteY2" fmla="*/ 29713 h 133607"/>
                      <a:gd name="connsiteX3" fmla="*/ 13358 w 1190333"/>
                      <a:gd name="connsiteY3" fmla="*/ 16355 h 133607"/>
                      <a:gd name="connsiteX4" fmla="*/ 26716 w 1190333"/>
                      <a:gd name="connsiteY4" fmla="*/ 29713 h 133607"/>
                      <a:gd name="connsiteX5" fmla="*/ 103894 w 1190333"/>
                      <a:gd name="connsiteY5" fmla="*/ 106892 h 133607"/>
                      <a:gd name="connsiteX6" fmla="*/ 1086439 w 1190333"/>
                      <a:gd name="connsiteY6" fmla="*/ 106892 h 133607"/>
                      <a:gd name="connsiteX7" fmla="*/ 1163618 w 1190333"/>
                      <a:gd name="connsiteY7" fmla="*/ 29713 h 133607"/>
                      <a:gd name="connsiteX8" fmla="*/ 1176975 w 1190333"/>
                      <a:gd name="connsiteY8" fmla="*/ 16355 h 133607"/>
                      <a:gd name="connsiteX9" fmla="*/ 1190334 w 1190333"/>
                      <a:gd name="connsiteY9" fmla="*/ 29713 h 133607"/>
                      <a:gd name="connsiteX10" fmla="*/ 1086439 w 1190333"/>
                      <a:gd name="connsiteY10" fmla="*/ 133607 h 13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333" h="133607">
                        <a:moveTo>
                          <a:pt x="1086439" y="133607"/>
                        </a:moveTo>
                        <a:lnTo>
                          <a:pt x="103894" y="133607"/>
                        </a:lnTo>
                        <a:cubicBezTo>
                          <a:pt x="46010" y="133607"/>
                          <a:pt x="0" y="87597"/>
                          <a:pt x="0" y="29713"/>
                        </a:cubicBezTo>
                        <a:cubicBezTo>
                          <a:pt x="0" y="-28171"/>
                          <a:pt x="5937" y="16355"/>
                          <a:pt x="13358" y="16355"/>
                        </a:cubicBezTo>
                        <a:cubicBezTo>
                          <a:pt x="20779" y="16355"/>
                          <a:pt x="26716" y="22292"/>
                          <a:pt x="26716" y="29713"/>
                        </a:cubicBezTo>
                        <a:cubicBezTo>
                          <a:pt x="26716" y="72755"/>
                          <a:pt x="60852" y="106892"/>
                          <a:pt x="103894" y="106892"/>
                        </a:cubicBezTo>
                        <a:lnTo>
                          <a:pt x="1086439" y="106892"/>
                        </a:lnTo>
                        <a:cubicBezTo>
                          <a:pt x="1129481" y="106892"/>
                          <a:pt x="1163618" y="72755"/>
                          <a:pt x="1163618" y="29713"/>
                        </a:cubicBezTo>
                        <a:cubicBezTo>
                          <a:pt x="1163618" y="-13329"/>
                          <a:pt x="1169554" y="16355"/>
                          <a:pt x="1176975" y="16355"/>
                        </a:cubicBezTo>
                        <a:cubicBezTo>
                          <a:pt x="1184396" y="16355"/>
                          <a:pt x="1190334" y="22292"/>
                          <a:pt x="1190334" y="29713"/>
                        </a:cubicBezTo>
                        <a:cubicBezTo>
                          <a:pt x="1190334" y="87597"/>
                          <a:pt x="1144323" y="133607"/>
                          <a:pt x="1086439" y="133607"/>
                        </a:cubicBezTo>
                        <a:close/>
                      </a:path>
                    </a:pathLst>
                  </a:custGeom>
                  <a:solidFill>
                    <a:srgbClr val="000000"/>
                  </a:solidFill>
                  <a:ln w="14842" cap="flat">
                    <a:noFill/>
                    <a:prstDash val="solid"/>
                    <a:miter/>
                  </a:ln>
                </p:spPr>
                <p:txBody>
                  <a:bodyPr rtlCol="0" anchor="ctr"/>
                  <a:lstStyle/>
                  <a:p>
                    <a:endParaRPr lang="en-US"/>
                  </a:p>
                </p:txBody>
              </p:sp>
            </p:grpSp>
            <p:sp>
              <p:nvSpPr>
                <p:cNvPr id="107" name="Freeform 106">
                  <a:extLst>
                    <a:ext uri="{FF2B5EF4-FFF2-40B4-BE49-F238E27FC236}">
                      <a16:creationId xmlns:a16="http://schemas.microsoft.com/office/drawing/2014/main" id="{B34B2A2B-319D-3F2C-A442-ED59102EAF4D}"/>
                    </a:ext>
                  </a:extLst>
                </p:cNvPr>
                <p:cNvSpPr/>
                <p:nvPr/>
              </p:nvSpPr>
              <p:spPr>
                <a:xfrm>
                  <a:off x="6751553" y="4814222"/>
                  <a:ext cx="117251" cy="26715"/>
                </a:xfrm>
                <a:custGeom>
                  <a:avLst/>
                  <a:gdLst>
                    <a:gd name="connsiteX0" fmla="*/ 103894 w 117251"/>
                    <a:gd name="connsiteY0" fmla="*/ 26716 h 26715"/>
                    <a:gd name="connsiteX1" fmla="*/ 13357 w 117251"/>
                    <a:gd name="connsiteY1" fmla="*/ 26716 h 26715"/>
                    <a:gd name="connsiteX2" fmla="*/ 0 w 117251"/>
                    <a:gd name="connsiteY2" fmla="*/ 13358 h 26715"/>
                    <a:gd name="connsiteX3" fmla="*/ 13357 w 117251"/>
                    <a:gd name="connsiteY3" fmla="*/ 0 h 26715"/>
                    <a:gd name="connsiteX4" fmla="*/ 103894 w 117251"/>
                    <a:gd name="connsiteY4" fmla="*/ 0 h 26715"/>
                    <a:gd name="connsiteX5" fmla="*/ 117252 w 117251"/>
                    <a:gd name="connsiteY5" fmla="*/ 13358 h 26715"/>
                    <a:gd name="connsiteX6" fmla="*/ 103894 w 1172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251" h="26715">
                      <a:moveTo>
                        <a:pt x="103894" y="26716"/>
                      </a:moveTo>
                      <a:lnTo>
                        <a:pt x="13357" y="26716"/>
                      </a:lnTo>
                      <a:cubicBezTo>
                        <a:pt x="5936" y="26716"/>
                        <a:pt x="0" y="20779"/>
                        <a:pt x="0" y="13358"/>
                      </a:cubicBezTo>
                      <a:cubicBezTo>
                        <a:pt x="0" y="5937"/>
                        <a:pt x="5936" y="0"/>
                        <a:pt x="13357" y="0"/>
                      </a:cubicBezTo>
                      <a:lnTo>
                        <a:pt x="103894" y="0"/>
                      </a:lnTo>
                      <a:cubicBezTo>
                        <a:pt x="111315" y="0"/>
                        <a:pt x="117252" y="5937"/>
                        <a:pt x="117252" y="13358"/>
                      </a:cubicBezTo>
                      <a:cubicBezTo>
                        <a:pt x="117252" y="20779"/>
                        <a:pt x="111315" y="26716"/>
                        <a:pt x="103894" y="26716"/>
                      </a:cubicBezTo>
                      <a:close/>
                    </a:path>
                  </a:pathLst>
                </a:custGeom>
                <a:solidFill>
                  <a:srgbClr val="000000"/>
                </a:solidFill>
                <a:ln w="14842"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11B8A-BD45-3328-ED05-EE30BCB98B8E}"/>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B2A910B1-7D14-6AA0-7CAB-7B8AE12FAF1A}"/>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3F7FA0C7-2280-026F-ECBA-5B7AFEB4378B}"/>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02243C3E-FBF2-B031-ED6C-E72A9E499F2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FDE9F1C-1D7D-7E21-5843-A23BF64D64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5EB25F35-18F5-1584-C78C-BDD01E0CE220}"/>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F87C13DF-FDFD-24BF-45B6-4ED6961BC33E}"/>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3FE6A4-1907-9A77-C9DA-9699156EBEE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9F226D-7763-F938-0B1E-F606839B2AE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780A06B3-C294-DDC8-C097-496F21DB5DC9}"/>
              </a:ext>
            </a:extLst>
          </p:cNvPr>
          <p:cNvSpPr>
            <a:spLocks noGrp="1"/>
          </p:cNvSpPr>
          <p:nvPr>
            <p:ph type="body" sz="quarter" idx="47"/>
          </p:nvPr>
        </p:nvSpPr>
        <p:spPr>
          <a:xfrm>
            <a:off x="1350143" y="547150"/>
            <a:ext cx="5673004" cy="502872"/>
          </a:xfrm>
        </p:spPr>
        <p:txBody>
          <a:bodyPr vert="horz" lIns="91440" tIns="45720" rIns="91440" bIns="45720" rtlCol="0" anchor="t">
            <a:noAutofit/>
          </a:bodyPr>
          <a:lstStyle/>
          <a:p>
            <a:pPr>
              <a:lnSpc>
                <a:spcPts val="2340"/>
              </a:lnSpc>
              <a:spcBef>
                <a:spcPts val="0"/>
              </a:spcBef>
            </a:pPr>
            <a:r>
              <a:rPr lang="es-ES" sz="2200" dirty="0">
                <a:solidFill>
                  <a:srgbClr val="EF3E23"/>
                </a:solidFill>
                <a:latin typeface="Calibri"/>
                <a:ea typeface="Open Sans"/>
                <a:cs typeface="Calibri"/>
              </a:rPr>
              <a:t>Organizaciones de formación en construcción</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0FBE7F55-B5F3-DA2C-5804-4CDE26BE7267}"/>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73DA230-E3F1-9319-4840-20DD27E53D86}"/>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8059A1AA-3B1A-A6C5-0FEF-4EDD44A210FB}"/>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35A3E1D-C5B1-2F83-8378-7F6D4173AED0}"/>
                </a:ext>
              </a:extLst>
            </p:cNvPr>
            <p:cNvSpPr txBox="1"/>
            <p:nvPr/>
          </p:nvSpPr>
          <p:spPr>
            <a:xfrm>
              <a:off x="570386" y="5605461"/>
              <a:ext cx="811859" cy="532903"/>
            </a:xfrm>
            <a:prstGeom prst="rect">
              <a:avLst/>
            </a:prstGeom>
            <a:noFill/>
          </p:spPr>
          <p:txBody>
            <a:bodyPr wrap="square" lIns="91440" tIns="45720" rIns="91440" bIns="45720" anchor="t">
              <a:spAutoFit/>
            </a:bodyPr>
            <a:lstStyle/>
            <a:p>
              <a:pPr marR="73025">
                <a:lnSpc>
                  <a:spcPct val="107000"/>
                </a:lnSpc>
                <a:spcBef>
                  <a:spcPts val="120"/>
                </a:spcBef>
              </a:pPr>
              <a:r>
                <a:rPr lang="en-US" sz="2600" b="1" dirty="0">
                  <a:solidFill>
                    <a:schemeClr val="bg1"/>
                  </a:solidFill>
                  <a:latin typeface="Calibri"/>
                  <a:ea typeface="Calibri"/>
                  <a:cs typeface="Calibri"/>
                </a:rPr>
                <a:t>04 </a:t>
              </a:r>
              <a:endParaRPr lang="en-US" sz="2600" b="1" dirty="0">
                <a:solidFill>
                  <a:schemeClr val="bg1"/>
                </a:solidFill>
                <a:latin typeface="Calibri" panose="020F0502020204030204" pitchFamily="34" charset="0"/>
                <a:ea typeface="Calibri" panose="020F0502020204030204" pitchFamily="34" charset="0"/>
              </a:endParaRPr>
            </a:p>
          </p:txBody>
        </p:sp>
      </p:grpSp>
      <p:sp>
        <p:nvSpPr>
          <p:cNvPr id="36" name="Rectangle 35">
            <a:extLst>
              <a:ext uri="{FF2B5EF4-FFF2-40B4-BE49-F238E27FC236}">
                <a16:creationId xmlns:a16="http://schemas.microsoft.com/office/drawing/2014/main" id="{500B9EE8-AE7B-3B25-11C5-576C2468B7F4}"/>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66DE565-1555-617E-B02F-154B82A40C3E}"/>
              </a:ext>
            </a:extLst>
          </p:cNvPr>
          <p:cNvSpPr txBox="1">
            <a:spLocks/>
          </p:cNvSpPr>
          <p:nvPr/>
        </p:nvSpPr>
        <p:spPr>
          <a:xfrm>
            <a:off x="1190910" y="1038543"/>
            <a:ext cx="5927388" cy="44778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s-ES" b="1" dirty="0">
                <a:solidFill>
                  <a:srgbClr val="1D1D1B"/>
                </a:solidFill>
                <a:latin typeface="Calibri"/>
                <a:ea typeface="Calibri"/>
                <a:cs typeface="Calibri"/>
              </a:rPr>
              <a:t>España - </a:t>
            </a:r>
            <a:r>
              <a:rPr lang="es-ES" dirty="0">
                <a:solidFill>
                  <a:srgbClr val="1D1D1B"/>
                </a:solidFill>
                <a:latin typeface="Calibri"/>
                <a:ea typeface="Calibri"/>
                <a:cs typeface="Calibri"/>
              </a:rPr>
              <a:t>La</a:t>
            </a:r>
            <a:r>
              <a:rPr lang="es-ES" b="1" dirty="0">
                <a:solidFill>
                  <a:srgbClr val="1D1D1B"/>
                </a:solidFill>
                <a:latin typeface="Calibri"/>
                <a:ea typeface="Calibri"/>
                <a:cs typeface="Calibri"/>
              </a:rPr>
              <a:t> Fundación Laboral de la Construcción (FLC) </a:t>
            </a:r>
            <a:r>
              <a:rPr lang="es-ES" dirty="0">
                <a:solidFill>
                  <a:srgbClr val="1D1D1B"/>
                </a:solidFill>
                <a:latin typeface="Calibri"/>
                <a:ea typeface="Calibri"/>
                <a:cs typeface="Calibri"/>
              </a:rPr>
              <a:t>es una organización dedicada a la formación en el sector de la construcción que promueve la formación profesional, el empleo, la Salud y la Seguridad, y la innovación en España. La FLC cuenta con centros de formación repartidos por todo el país</a:t>
            </a:r>
            <a:r>
              <a:rPr lang="en-GB" dirty="0">
                <a:solidFill>
                  <a:srgbClr val="1D1D1B"/>
                </a:solidFill>
                <a:latin typeface="Calibri"/>
                <a:ea typeface="Calibri"/>
                <a:cs typeface="Calibri"/>
              </a:rPr>
              <a:t>.</a:t>
            </a:r>
            <a:endParaRPr lang="en-US" dirty="0">
              <a:solidFill>
                <a:srgbClr val="000000"/>
              </a:solidFill>
              <a:latin typeface="Calibri"/>
              <a:ea typeface="Calibri"/>
              <a:cs typeface="Calibri"/>
            </a:endParaRPr>
          </a:p>
          <a:p>
            <a:r>
              <a:rPr lang="en-GB" dirty="0">
                <a:solidFill>
                  <a:srgbClr val="000000"/>
                </a:solidFill>
                <a:latin typeface="Calibri"/>
                <a:ea typeface="Calibri"/>
                <a:cs typeface="Calibri"/>
                <a:hlinkClick r:id="rId2"/>
              </a:rPr>
              <a:t>https://www.fundacionlaboral.org</a:t>
            </a:r>
            <a:endParaRPr lang="en-GB" dirty="0">
              <a:solidFill>
                <a:srgbClr val="000000"/>
              </a:solidFill>
              <a:latin typeface="Calibri"/>
              <a:ea typeface="Calibri"/>
              <a:cs typeface="Calibri"/>
            </a:endParaRPr>
          </a:p>
          <a:p>
            <a:endParaRPr lang="es-ES" dirty="0">
              <a:latin typeface="Calibri"/>
              <a:ea typeface="Calibri"/>
              <a:cs typeface="Calibri"/>
            </a:endParaRPr>
          </a:p>
          <a:p>
            <a:r>
              <a:rPr lang="es-ES" b="1" dirty="0">
                <a:latin typeface="Calibri"/>
                <a:ea typeface="Calibri"/>
                <a:cs typeface="Calibri"/>
              </a:rPr>
              <a:t>Dinamarca - </a:t>
            </a:r>
            <a:r>
              <a:rPr lang="es-ES" dirty="0">
                <a:latin typeface="Calibri"/>
                <a:ea typeface="Calibri"/>
                <a:cs typeface="Calibri"/>
              </a:rPr>
              <a:t>La</a:t>
            </a:r>
            <a:r>
              <a:rPr lang="es-ES" b="1" dirty="0">
                <a:latin typeface="Calibri"/>
                <a:ea typeface="Calibri"/>
                <a:cs typeface="Calibri"/>
              </a:rPr>
              <a:t> Academia SGS </a:t>
            </a:r>
            <a:r>
              <a:rPr lang="es-ES" dirty="0">
                <a:latin typeface="Calibri"/>
                <a:ea typeface="Calibri"/>
                <a:cs typeface="Calibri"/>
              </a:rPr>
              <a:t>en Dinamarca ofrece cursos de formación específicos basados en las necesidades reales de la industria</a:t>
            </a:r>
            <a:r>
              <a:rPr lang="en-GB" dirty="0">
                <a:latin typeface="Calibri"/>
                <a:ea typeface="Calibri"/>
                <a:cs typeface="Calibri"/>
              </a:rPr>
              <a:t>. </a:t>
            </a:r>
            <a:endParaRPr lang="en-GB" dirty="0"/>
          </a:p>
          <a:p>
            <a:r>
              <a:rPr lang="en-GB" dirty="0">
                <a:latin typeface="Calibri"/>
                <a:ea typeface="Calibri"/>
                <a:cs typeface="Calibri"/>
                <a:hlinkClick r:id="rId3"/>
              </a:rPr>
              <a:t>https://www.sgs.com/en-dk/our-services/training</a:t>
            </a:r>
            <a:endParaRPr lang="en-GB" dirty="0">
              <a:latin typeface="Calibri"/>
              <a:ea typeface="Calibri"/>
              <a:cs typeface="Calibri"/>
            </a:endParaRPr>
          </a:p>
          <a:p>
            <a:r>
              <a:rPr lang="en-GB" dirty="0">
                <a:latin typeface="Calibri"/>
                <a:ea typeface="Calibri"/>
                <a:cs typeface="Calibri"/>
              </a:rPr>
              <a:t> </a:t>
            </a:r>
            <a:endParaRPr lang="en-GB" dirty="0">
              <a:ea typeface="Calibri"/>
            </a:endParaRPr>
          </a:p>
          <a:p>
            <a:r>
              <a:rPr lang="es-ES" b="1" dirty="0">
                <a:latin typeface="Calibri"/>
                <a:ea typeface="Open Sans"/>
                <a:cs typeface="Calibri"/>
              </a:rPr>
              <a:t>Francia - </a:t>
            </a:r>
            <a:r>
              <a:rPr lang="es-ES" dirty="0">
                <a:latin typeface="Calibri"/>
                <a:ea typeface="Open Sans"/>
                <a:cs typeface="Calibri"/>
              </a:rPr>
              <a:t>La</a:t>
            </a:r>
            <a:r>
              <a:rPr lang="es-ES" b="1" dirty="0">
                <a:latin typeface="Calibri"/>
                <a:ea typeface="Open Sans"/>
                <a:cs typeface="Calibri"/>
              </a:rPr>
              <a:t> AFPA (Agencia Nacional para la Formación Profesional de Adultos) </a:t>
            </a:r>
            <a:r>
              <a:rPr lang="es-ES" dirty="0"/>
              <a:t>ofrece formación profesional, incluida la relacionada con muchos oficios de la construcción en Francia.</a:t>
            </a:r>
            <a:endParaRPr lang="en-US" dirty="0">
              <a:latin typeface="Calibri"/>
              <a:ea typeface="Open Sans"/>
              <a:cs typeface="Calibri"/>
            </a:endParaRPr>
          </a:p>
          <a:p>
            <a:r>
              <a:rPr lang="en-US" dirty="0">
                <a:latin typeface="Calibri"/>
                <a:ea typeface="Open Sans"/>
                <a:cs typeface="Calibri"/>
                <a:hlinkClick r:id="rId4"/>
              </a:rPr>
              <a:t>https://www.afpa.fr</a:t>
            </a:r>
            <a:endParaRPr lang="en-US" dirty="0">
              <a:latin typeface="Calibri"/>
              <a:ea typeface="Open Sans"/>
              <a:cs typeface="Calibri"/>
            </a:endParaRPr>
          </a:p>
          <a:p>
            <a:r>
              <a:rPr lang="en-US" dirty="0">
                <a:latin typeface="Calibri"/>
                <a:ea typeface="Open Sans"/>
                <a:cs typeface="Calibri"/>
              </a:rPr>
              <a:t> </a:t>
            </a:r>
          </a:p>
          <a:p>
            <a:r>
              <a:rPr lang="es-ES" b="1" dirty="0">
                <a:latin typeface="Calibri"/>
                <a:ea typeface="Open Sans"/>
                <a:cs typeface="Calibri"/>
              </a:rPr>
              <a:t>Irlanda - </a:t>
            </a:r>
            <a:r>
              <a:rPr lang="es-ES" b="1" dirty="0" err="1">
                <a:latin typeface="Calibri"/>
                <a:ea typeface="Open Sans"/>
                <a:cs typeface="Calibri"/>
              </a:rPr>
              <a:t>National</a:t>
            </a:r>
            <a:r>
              <a:rPr lang="es-ES" b="1" dirty="0">
                <a:latin typeface="Calibri"/>
                <a:ea typeface="Open Sans"/>
                <a:cs typeface="Calibri"/>
              </a:rPr>
              <a:t> </a:t>
            </a:r>
            <a:r>
              <a:rPr lang="es-ES" b="1" dirty="0" err="1">
                <a:latin typeface="Calibri"/>
                <a:ea typeface="Open Sans"/>
                <a:cs typeface="Calibri"/>
              </a:rPr>
              <a:t>Construction</a:t>
            </a:r>
            <a:r>
              <a:rPr lang="es-ES" b="1" dirty="0">
                <a:latin typeface="Calibri"/>
                <a:ea typeface="Open Sans"/>
                <a:cs typeface="Calibri"/>
              </a:rPr>
              <a:t> Training &amp; Safety </a:t>
            </a:r>
            <a:r>
              <a:rPr lang="es-ES" b="1" dirty="0" err="1">
                <a:latin typeface="Calibri"/>
                <a:ea typeface="Open Sans"/>
                <a:cs typeface="Calibri"/>
              </a:rPr>
              <a:t>Ltd</a:t>
            </a:r>
            <a:r>
              <a:rPr lang="es-ES" b="1" dirty="0">
                <a:latin typeface="Calibri"/>
                <a:ea typeface="Open Sans"/>
                <a:cs typeface="Calibri"/>
              </a:rPr>
              <a:t> </a:t>
            </a:r>
            <a:r>
              <a:rPr lang="es-ES" dirty="0">
                <a:latin typeface="Calibri"/>
                <a:ea typeface="Open Sans"/>
                <a:cs typeface="Calibri"/>
              </a:rPr>
              <a:t>es una organización especializada en formación y seguridad para la construcción, la explotación de canteras y todas las necesidades de formación en materia de Salud y Seguridad  para empresas en Irlanda</a:t>
            </a:r>
            <a:r>
              <a:rPr lang="en-GB" dirty="0">
                <a:latin typeface="Calibri"/>
                <a:ea typeface="Open Sans"/>
                <a:cs typeface="Calibri"/>
              </a:rPr>
              <a:t>.</a:t>
            </a:r>
          </a:p>
          <a:p>
            <a:r>
              <a:rPr lang="en-GB" dirty="0">
                <a:latin typeface="Calibri"/>
                <a:ea typeface="Calibri"/>
                <a:cs typeface="Calibri"/>
                <a:hlinkClick r:id="rId5"/>
              </a:rPr>
              <a:t>https://www.nctsltd.ie</a:t>
            </a:r>
            <a:endParaRPr lang="en-GB" dirty="0">
              <a:latin typeface="Calibri"/>
              <a:ea typeface="Calibri"/>
              <a:cs typeface="Calibri"/>
            </a:endParaRPr>
          </a:p>
          <a:p>
            <a:endParaRPr lang="en-GB" dirty="0">
              <a:latin typeface="Calibri"/>
              <a:ea typeface="Calibri"/>
              <a:cs typeface="Calibri"/>
            </a:endParaRPr>
          </a:p>
          <a:p>
            <a:r>
              <a:rPr lang="es-ES" b="1" dirty="0">
                <a:latin typeface="Calibri"/>
                <a:ea typeface="Open Sans"/>
                <a:cs typeface="Calibri"/>
              </a:rPr>
              <a:t>Polonia - </a:t>
            </a:r>
            <a:r>
              <a:rPr lang="es-ES" b="1" dirty="0" err="1">
                <a:latin typeface="Calibri"/>
                <a:ea typeface="Open Sans"/>
                <a:cs typeface="Calibri"/>
              </a:rPr>
              <a:t>Wojewódzki</a:t>
            </a:r>
            <a:r>
              <a:rPr lang="es-ES" b="1" dirty="0">
                <a:latin typeface="Calibri"/>
                <a:ea typeface="Open Sans"/>
                <a:cs typeface="Calibri"/>
              </a:rPr>
              <a:t> </a:t>
            </a:r>
            <a:r>
              <a:rPr lang="es-ES" b="1" dirty="0" err="1">
                <a:latin typeface="Calibri"/>
                <a:ea typeface="Open Sans"/>
                <a:cs typeface="Calibri"/>
              </a:rPr>
              <a:t>Zadkład</a:t>
            </a:r>
            <a:r>
              <a:rPr lang="es-ES" b="1" dirty="0">
                <a:latin typeface="Calibri"/>
                <a:ea typeface="Open Sans"/>
                <a:cs typeface="Calibri"/>
              </a:rPr>
              <a:t> </a:t>
            </a:r>
            <a:r>
              <a:rPr lang="es-ES" b="1" dirty="0" err="1">
                <a:latin typeface="Calibri"/>
                <a:ea typeface="Open Sans"/>
                <a:cs typeface="Calibri"/>
              </a:rPr>
              <a:t>Doskonalenia</a:t>
            </a:r>
            <a:r>
              <a:rPr lang="es-ES" b="1" dirty="0">
                <a:latin typeface="Calibri"/>
                <a:ea typeface="Open Sans"/>
                <a:cs typeface="Calibri"/>
              </a:rPr>
              <a:t> </a:t>
            </a:r>
            <a:r>
              <a:rPr lang="es-ES" b="1" dirty="0" err="1">
                <a:latin typeface="Calibri"/>
                <a:ea typeface="Open Sans"/>
                <a:cs typeface="Calibri"/>
              </a:rPr>
              <a:t>Zawodowego</a:t>
            </a:r>
            <a:r>
              <a:rPr lang="es-ES" b="1" dirty="0">
                <a:latin typeface="Calibri"/>
                <a:ea typeface="Open Sans"/>
                <a:cs typeface="Calibri"/>
              </a:rPr>
              <a:t> Szczecin </a:t>
            </a:r>
            <a:r>
              <a:rPr lang="es-ES" dirty="0">
                <a:latin typeface="Calibri"/>
                <a:ea typeface="Open Sans"/>
                <a:cs typeface="Calibri"/>
              </a:rPr>
              <a:t>es un centro formativo profesional polaco que imparte formación en profesiones relacionadas con la construcción. Es un centro de exámenes acreditado, por lo que puede realizar una amplia gama de pruebas</a:t>
            </a:r>
            <a:r>
              <a:rPr lang="en-GB" dirty="0">
                <a:solidFill>
                  <a:srgbClr val="3C4043"/>
                </a:solidFill>
                <a:latin typeface="Calibri"/>
                <a:ea typeface="Open Sans"/>
                <a:cs typeface="Helvetica"/>
              </a:rPr>
              <a:t>.</a:t>
            </a:r>
            <a:endParaRPr lang="en-GB" dirty="0">
              <a:latin typeface="Calibri"/>
            </a:endParaRPr>
          </a:p>
          <a:p>
            <a:r>
              <a:rPr lang="en-US" dirty="0">
                <a:latin typeface="Calibri"/>
                <a:ea typeface="Open Sans"/>
                <a:hlinkClick r:id="rId6"/>
              </a:rPr>
              <a:t>https://wzdz.pl/</a:t>
            </a:r>
            <a:endParaRPr lang="en-US" dirty="0">
              <a:latin typeface="Calibri"/>
              <a:ea typeface="Open Sans"/>
            </a:endParaRPr>
          </a:p>
          <a:p>
            <a:endParaRPr lang="en-GB" dirty="0"/>
          </a:p>
          <a:p>
            <a:endParaRPr lang="en-GB" dirty="0">
              <a:solidFill>
                <a:srgbClr val="1D1D1B"/>
              </a:solidFill>
              <a:ea typeface="Calibri"/>
            </a:endParaRPr>
          </a:p>
          <a:p>
            <a:pPr>
              <a:buClr>
                <a:srgbClr val="5DC7D0"/>
              </a:buClr>
            </a:pPr>
            <a:endParaRPr lang="en-GB" sz="1250" dirty="0"/>
          </a:p>
          <a:p>
            <a:pPr marL="171450" indent="-171450">
              <a:buClr>
                <a:srgbClr val="5DC7D0"/>
              </a:buClr>
              <a:buChar char="•"/>
            </a:pPr>
            <a:endParaRPr lang="en-GB" sz="1250" dirty="0"/>
          </a:p>
          <a:p>
            <a:endParaRPr lang="en-GB" dirty="0"/>
          </a:p>
        </p:txBody>
      </p:sp>
      <p:sp>
        <p:nvSpPr>
          <p:cNvPr id="61" name="Slide Number Placeholder 17">
            <a:extLst>
              <a:ext uri="{FF2B5EF4-FFF2-40B4-BE49-F238E27FC236}">
                <a16:creationId xmlns:a16="http://schemas.microsoft.com/office/drawing/2014/main" id="{80D30039-E4C1-A568-8193-047D144EB996}"/>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grpSp>
        <p:nvGrpSpPr>
          <p:cNvPr id="65" name="Group 64">
            <a:extLst>
              <a:ext uri="{FF2B5EF4-FFF2-40B4-BE49-F238E27FC236}">
                <a16:creationId xmlns:a16="http://schemas.microsoft.com/office/drawing/2014/main" id="{7C8152C3-97EC-A695-B577-DD94FE33BDA0}"/>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760575AD-2A9A-F88F-39F7-521CA3E454B8}"/>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9A38F195-EBC6-7754-C6EC-A6551FE106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E172142-285B-AF24-2D55-573D614EB239}"/>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AC9C9F94-E497-48AE-B37E-8CEE32E743C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535E7E1F-DD3D-143A-ED28-9B10613553AA}"/>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F38EF6F2-4D37-6CE1-5280-CE278B1DF4E9}"/>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2DC82B0F-09D2-5DC4-C76A-C1D368F410D1}"/>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4" name="Picture 3">
            <a:extLst>
              <a:ext uri="{FF2B5EF4-FFF2-40B4-BE49-F238E27FC236}">
                <a16:creationId xmlns:a16="http://schemas.microsoft.com/office/drawing/2014/main" id="{9C08F5E1-16DC-8D2D-9DCD-E30A47673EFE}"/>
              </a:ext>
            </a:extLst>
          </p:cNvPr>
          <p:cNvPicPr>
            <a:picLocks noChangeAspect="1"/>
          </p:cNvPicPr>
          <p:nvPr/>
        </p:nvPicPr>
        <p:blipFill>
          <a:blip r:embed="rId7"/>
          <a:srcRect/>
          <a:stretch/>
        </p:blipFill>
        <p:spPr>
          <a:xfrm>
            <a:off x="0" y="5060223"/>
            <a:ext cx="7553325" cy="5035550"/>
          </a:xfrm>
          <a:prstGeom prst="rect">
            <a:avLst/>
          </a:prstGeom>
        </p:spPr>
      </p:pic>
    </p:spTree>
    <p:extLst>
      <p:ext uri="{BB962C8B-B14F-4D97-AF65-F5344CB8AC3E}">
        <p14:creationId xmlns:p14="http://schemas.microsoft.com/office/powerpoint/2010/main" val="3417441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8DDE604-9629-5C3F-8B06-C3C7856B062A}"/>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7" name="Freeform 6">
            <a:extLst>
              <a:ext uri="{FF2B5EF4-FFF2-40B4-BE49-F238E27FC236}">
                <a16:creationId xmlns:a16="http://schemas.microsoft.com/office/drawing/2014/main" id="{3CADC536-4823-20B5-7708-5BA748B572B3}"/>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 name="Picture 2">
            <a:extLst>
              <a:ext uri="{FF2B5EF4-FFF2-40B4-BE49-F238E27FC236}">
                <a16:creationId xmlns:a16="http://schemas.microsoft.com/office/drawing/2014/main" id="{55BFDBEE-045C-53D7-2F3E-7CA7AD71E7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4" name="Rectangle 3">
            <a:extLst>
              <a:ext uri="{FF2B5EF4-FFF2-40B4-BE49-F238E27FC236}">
                <a16:creationId xmlns:a16="http://schemas.microsoft.com/office/drawing/2014/main" id="{EDAB6014-5C1B-824F-9A97-E774AFB9487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a:solidFill>
                  <a:srgbClr val="404040"/>
                </a:solidFill>
                <a:latin typeface="Arial"/>
                <a:ea typeface="Open Sans" panose="020B0606030504020204" pitchFamily="34" charset="0"/>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a:latin typeface="Arial"/>
              <a:cs typeface="Arial"/>
            </a:endParaRPr>
          </a:p>
        </p:txBody>
      </p:sp>
      <p:pic>
        <p:nvPicPr>
          <p:cNvPr id="5" name="Picture 4">
            <a:extLst>
              <a:ext uri="{FF2B5EF4-FFF2-40B4-BE49-F238E27FC236}">
                <a16:creationId xmlns:a16="http://schemas.microsoft.com/office/drawing/2014/main" id="{7AE1FE2D-7903-4DCD-A4CC-21F7C0CE402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21" name="Group 20">
            <a:extLst>
              <a:ext uri="{FF2B5EF4-FFF2-40B4-BE49-F238E27FC236}">
                <a16:creationId xmlns:a16="http://schemas.microsoft.com/office/drawing/2014/main" id="{D704D678-AC2F-B8FC-B7C4-770C7326773F}"/>
              </a:ext>
            </a:extLst>
          </p:cNvPr>
          <p:cNvGrpSpPr/>
          <p:nvPr/>
        </p:nvGrpSpPr>
        <p:grpSpPr>
          <a:xfrm>
            <a:off x="4545542" y="5193872"/>
            <a:ext cx="3014133" cy="4694769"/>
            <a:chOff x="4387351" y="4867570"/>
            <a:chExt cx="581843" cy="906270"/>
          </a:xfrm>
          <a:solidFill>
            <a:schemeClr val="bg1">
              <a:alpha val="17307"/>
            </a:schemeClr>
          </a:solidFill>
        </p:grpSpPr>
        <p:grpSp>
          <p:nvGrpSpPr>
            <p:cNvPr id="22" name="Graphic 7">
              <a:extLst>
                <a:ext uri="{FF2B5EF4-FFF2-40B4-BE49-F238E27FC236}">
                  <a16:creationId xmlns:a16="http://schemas.microsoft.com/office/drawing/2014/main" id="{4A11D74E-3913-340F-37C5-16B35145A0BE}"/>
                </a:ext>
              </a:extLst>
            </p:cNvPr>
            <p:cNvGrpSpPr/>
            <p:nvPr/>
          </p:nvGrpSpPr>
          <p:grpSpPr>
            <a:xfrm>
              <a:off x="4388301" y="4867570"/>
              <a:ext cx="580893" cy="324279"/>
              <a:chOff x="4388301" y="4867570"/>
              <a:chExt cx="580893" cy="324279"/>
            </a:xfrm>
            <a:grpFill/>
          </p:grpSpPr>
          <p:sp>
            <p:nvSpPr>
              <p:cNvPr id="27" name="Freeform 26">
                <a:extLst>
                  <a:ext uri="{FF2B5EF4-FFF2-40B4-BE49-F238E27FC236}">
                    <a16:creationId xmlns:a16="http://schemas.microsoft.com/office/drawing/2014/main" id="{3C86EF06-7E9A-6FD7-F780-FDFD3A54227F}"/>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C9348BEF-2EC2-F182-D734-CEC9422B2E3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3" name="Freeform 22">
              <a:extLst>
                <a:ext uri="{FF2B5EF4-FFF2-40B4-BE49-F238E27FC236}">
                  <a16:creationId xmlns:a16="http://schemas.microsoft.com/office/drawing/2014/main" id="{631EBF00-7540-D91A-8F27-EF5C07A66C3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4" name="Graphic 7">
              <a:extLst>
                <a:ext uri="{FF2B5EF4-FFF2-40B4-BE49-F238E27FC236}">
                  <a16:creationId xmlns:a16="http://schemas.microsoft.com/office/drawing/2014/main" id="{803D74BC-A68F-2951-6AB8-4DA62B31E0B5}"/>
                </a:ext>
              </a:extLst>
            </p:cNvPr>
            <p:cNvGrpSpPr/>
            <p:nvPr/>
          </p:nvGrpSpPr>
          <p:grpSpPr>
            <a:xfrm>
              <a:off x="4387351" y="5189947"/>
              <a:ext cx="580893" cy="583893"/>
              <a:chOff x="4387351" y="5189947"/>
              <a:chExt cx="580893" cy="583893"/>
            </a:xfrm>
            <a:grpFill/>
          </p:grpSpPr>
          <p:sp>
            <p:nvSpPr>
              <p:cNvPr id="25" name="Freeform 24">
                <a:extLst>
                  <a:ext uri="{FF2B5EF4-FFF2-40B4-BE49-F238E27FC236}">
                    <a16:creationId xmlns:a16="http://schemas.microsoft.com/office/drawing/2014/main" id="{D151991A-282F-4604-188B-98BA197CBBA6}"/>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4F855AD3-BBC4-ABA1-19B4-5BE0A9DB086C}"/>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29" name="Text Placeholder 58">
            <a:extLst>
              <a:ext uri="{FF2B5EF4-FFF2-40B4-BE49-F238E27FC236}">
                <a16:creationId xmlns:a16="http://schemas.microsoft.com/office/drawing/2014/main" id="{E3929A96-649C-C1B5-1941-1669C88B0CCE}"/>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634CC29A-81A3-F105-0D15-CA9D183C1AA2}"/>
              </a:ext>
            </a:extLst>
          </p:cNvPr>
          <p:cNvGrpSpPr/>
          <p:nvPr/>
        </p:nvGrpSpPr>
        <p:grpSpPr>
          <a:xfrm>
            <a:off x="558177" y="8504004"/>
            <a:ext cx="1571069" cy="441526"/>
            <a:chOff x="475050" y="8594793"/>
            <a:chExt cx="1866488" cy="524549"/>
          </a:xfrm>
        </p:grpSpPr>
        <p:sp>
          <p:nvSpPr>
            <p:cNvPr id="12" name="TextBox 11">
              <a:extLst>
                <a:ext uri="{FF2B5EF4-FFF2-40B4-BE49-F238E27FC236}">
                  <a16:creationId xmlns:a16="http://schemas.microsoft.com/office/drawing/2014/main" id="{010A26AF-5BDA-0842-BE56-8AA5B1034FEF}"/>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13" name="TextBox 12">
              <a:extLst>
                <a:ext uri="{FF2B5EF4-FFF2-40B4-BE49-F238E27FC236}">
                  <a16:creationId xmlns:a16="http://schemas.microsoft.com/office/drawing/2014/main" id="{40D29A1C-5469-BB0E-3BBA-1BDB2F04C3F7}"/>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14" name="TextBox 13">
              <a:extLst>
                <a:ext uri="{FF2B5EF4-FFF2-40B4-BE49-F238E27FC236}">
                  <a16:creationId xmlns:a16="http://schemas.microsoft.com/office/drawing/2014/main" id="{382B1F5B-24B2-B97A-49D9-D207547F42FD}"/>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15" name="Graphic 3">
              <a:extLst>
                <a:ext uri="{FF2B5EF4-FFF2-40B4-BE49-F238E27FC236}">
                  <a16:creationId xmlns:a16="http://schemas.microsoft.com/office/drawing/2014/main" id="{32DBBB3C-E70F-6E6D-3F0C-794F66BE37E7}"/>
                </a:ext>
              </a:extLst>
            </p:cNvPr>
            <p:cNvGrpSpPr/>
            <p:nvPr/>
          </p:nvGrpSpPr>
          <p:grpSpPr>
            <a:xfrm>
              <a:off x="475050" y="8594793"/>
              <a:ext cx="524161" cy="524549"/>
              <a:chOff x="-1196056" y="2499889"/>
              <a:chExt cx="850463" cy="851093"/>
            </a:xfrm>
          </p:grpSpPr>
          <p:sp>
            <p:nvSpPr>
              <p:cNvPr id="50" name="Freeform 49">
                <a:extLst>
                  <a:ext uri="{FF2B5EF4-FFF2-40B4-BE49-F238E27FC236}">
                    <a16:creationId xmlns:a16="http://schemas.microsoft.com/office/drawing/2014/main" id="{6F6EB439-5D16-859A-99AB-530FADDB0261}"/>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C59E1E17-DC04-C81D-EDE5-1D2217B195A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16" name="Group 15">
              <a:extLst>
                <a:ext uri="{FF2B5EF4-FFF2-40B4-BE49-F238E27FC236}">
                  <a16:creationId xmlns:a16="http://schemas.microsoft.com/office/drawing/2014/main" id="{8081B8A6-FD09-221C-ED5B-3DE036143420}"/>
                </a:ext>
              </a:extLst>
            </p:cNvPr>
            <p:cNvGrpSpPr/>
            <p:nvPr/>
          </p:nvGrpSpPr>
          <p:grpSpPr>
            <a:xfrm>
              <a:off x="1146213" y="8594793"/>
              <a:ext cx="524161" cy="524161"/>
              <a:chOff x="3094393" y="4759137"/>
              <a:chExt cx="1074283" cy="1074283"/>
            </a:xfrm>
          </p:grpSpPr>
          <p:sp>
            <p:nvSpPr>
              <p:cNvPr id="20" name="Freeform 19">
                <a:extLst>
                  <a:ext uri="{FF2B5EF4-FFF2-40B4-BE49-F238E27FC236}">
                    <a16:creationId xmlns:a16="http://schemas.microsoft.com/office/drawing/2014/main" id="{1BC3209A-BD70-662C-716B-1A84BBA35846}"/>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30" name="Group 29">
                <a:extLst>
                  <a:ext uri="{FF2B5EF4-FFF2-40B4-BE49-F238E27FC236}">
                    <a16:creationId xmlns:a16="http://schemas.microsoft.com/office/drawing/2014/main" id="{3981C849-32AE-2F0F-3E9B-7BB335A419B8}"/>
                  </a:ext>
                </a:extLst>
              </p:cNvPr>
              <p:cNvGrpSpPr/>
              <p:nvPr/>
            </p:nvGrpSpPr>
            <p:grpSpPr>
              <a:xfrm>
                <a:off x="3303016" y="4946695"/>
                <a:ext cx="685139" cy="655838"/>
                <a:chOff x="3303016" y="4946695"/>
                <a:chExt cx="685139" cy="655838"/>
              </a:xfrm>
            </p:grpSpPr>
            <p:sp>
              <p:nvSpPr>
                <p:cNvPr id="47" name="Freeform 46">
                  <a:extLst>
                    <a:ext uri="{FF2B5EF4-FFF2-40B4-BE49-F238E27FC236}">
                      <a16:creationId xmlns:a16="http://schemas.microsoft.com/office/drawing/2014/main" id="{D1653415-1C95-F3C5-6730-0232C4F4E05C}"/>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48" name="Freeform 47">
                  <a:extLst>
                    <a:ext uri="{FF2B5EF4-FFF2-40B4-BE49-F238E27FC236}">
                      <a16:creationId xmlns:a16="http://schemas.microsoft.com/office/drawing/2014/main" id="{9694C899-F6F9-2F74-3131-C9BF73411D25}"/>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49" name="Freeform 48">
                  <a:extLst>
                    <a:ext uri="{FF2B5EF4-FFF2-40B4-BE49-F238E27FC236}">
                      <a16:creationId xmlns:a16="http://schemas.microsoft.com/office/drawing/2014/main" id="{78C1BB90-747B-F368-19A3-0E5FE302F2B4}"/>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17" name="Group 16">
              <a:extLst>
                <a:ext uri="{FF2B5EF4-FFF2-40B4-BE49-F238E27FC236}">
                  <a16:creationId xmlns:a16="http://schemas.microsoft.com/office/drawing/2014/main" id="{FE7AC97A-1316-9D33-F88C-D4A1727AE58F}"/>
                </a:ext>
              </a:extLst>
            </p:cNvPr>
            <p:cNvGrpSpPr/>
            <p:nvPr/>
          </p:nvGrpSpPr>
          <p:grpSpPr>
            <a:xfrm>
              <a:off x="1817377" y="8594793"/>
              <a:ext cx="524161" cy="524161"/>
              <a:chOff x="2779401" y="1664126"/>
              <a:chExt cx="1074283" cy="1074283"/>
            </a:xfrm>
          </p:grpSpPr>
          <p:sp>
            <p:nvSpPr>
              <p:cNvPr id="18" name="Freeform 17">
                <a:extLst>
                  <a:ext uri="{FF2B5EF4-FFF2-40B4-BE49-F238E27FC236}">
                    <a16:creationId xmlns:a16="http://schemas.microsoft.com/office/drawing/2014/main" id="{362AD850-F1EA-5F55-4F4C-CB18E4E3E9A4}"/>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19" name="Graphic 3">
                <a:extLst>
                  <a:ext uri="{FF2B5EF4-FFF2-40B4-BE49-F238E27FC236}">
                    <a16:creationId xmlns:a16="http://schemas.microsoft.com/office/drawing/2014/main" id="{75FC4A56-DF1E-36AA-1B67-3FA991809A57}"/>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
        <p:nvSpPr>
          <p:cNvPr id="2" name="Text Placeholder 10">
            <a:extLst>
              <a:ext uri="{FF2B5EF4-FFF2-40B4-BE49-F238E27FC236}">
                <a16:creationId xmlns:a16="http://schemas.microsoft.com/office/drawing/2014/main" id="{35FAB498-A560-FF79-0328-49160A63AE89}"/>
              </a:ext>
            </a:extLst>
          </p:cNvPr>
          <p:cNvSpPr txBox="1">
            <a:spLocks/>
          </p:cNvSpPr>
          <p:nvPr/>
        </p:nvSpPr>
        <p:spPr>
          <a:xfrm>
            <a:off x="107441" y="7526280"/>
            <a:ext cx="4603177"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err="1"/>
              <a:t>Acompáñanos</a:t>
            </a:r>
            <a:r>
              <a:rPr lang="en-US" sz="2700" b="1" dirty="0"/>
              <a:t> </a:t>
            </a:r>
            <a:r>
              <a:rPr lang="en-US" sz="2700" b="1" dirty="0" err="1"/>
              <a:t>en</a:t>
            </a:r>
            <a:r>
              <a:rPr lang="en-US" sz="2700" b="1" dirty="0"/>
              <a:t> </a:t>
            </a:r>
            <a:r>
              <a:rPr lang="en-US" sz="2700" b="1" dirty="0" err="1"/>
              <a:t>este</a:t>
            </a:r>
            <a:r>
              <a:rPr lang="en-US" sz="2700" b="1" dirty="0"/>
              <a:t> </a:t>
            </a:r>
            <a:r>
              <a:rPr lang="en-US" sz="2700" b="1" dirty="0" err="1"/>
              <a:t>camino</a:t>
            </a:r>
            <a:endParaRPr lang="en-US" sz="2700" b="1" dirty="0"/>
          </a:p>
        </p:txBody>
      </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f3bedcb-157a-4981-96fe-9f21b79149a7" xsi:nil="true"/>
    <lcf76f155ced4ddcb4097134ff3c332f xmlns="7f3bedcb-157a-4981-96fe-9f21b79149a7">
      <Terms xmlns="http://schemas.microsoft.com/office/infopath/2007/PartnerControls"/>
    </lcf76f155ced4ddcb4097134ff3c332f>
    <TaxCatchAll xmlns="d70da48b-2876-4d9c-9cdb-f5c2a59cede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A79F481257D834488676EDF59108694E" ma:contentTypeVersion="19" ma:contentTypeDescription="Crear nuevo documento." ma:contentTypeScope="" ma:versionID="0bb1288f0f915991f356b7b04c627643">
  <xsd:schema xmlns:xsd="http://www.w3.org/2001/XMLSchema" xmlns:xs="http://www.w3.org/2001/XMLSchema" xmlns:p="http://schemas.microsoft.com/office/2006/metadata/properties" xmlns:ns2="7f3bedcb-157a-4981-96fe-9f21b79149a7" xmlns:ns3="17cae7ef-1499-4618-aa30-4c44e2dedc48" xmlns:ns4="d70da48b-2876-4d9c-9cdb-f5c2a59cede8" targetNamespace="http://schemas.microsoft.com/office/2006/metadata/properties" ma:root="true" ma:fieldsID="62f3796724aa952ae4a859bf4b95c3f3" ns2:_="" ns3:_="" ns4:_="">
    <xsd:import namespace="7f3bedcb-157a-4981-96fe-9f21b79149a7"/>
    <xsd:import namespace="17cae7ef-1499-4618-aa30-4c44e2dedc48"/>
    <xsd:import namespace="d70da48b-2876-4d9c-9cdb-f5c2a59cede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3bedcb-157a-4981-96fe-9f21b79149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ec7e83f8-e4a7-4660-9650-b05f0bd339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cae7ef-1499-4618-aa30-4c44e2dedc48" elementFormDefault="qualified">
    <xsd:import namespace="http://schemas.microsoft.com/office/2006/documentManagement/types"/>
    <xsd:import namespace="http://schemas.microsoft.com/office/infopath/2007/PartnerControls"/>
    <xsd:element name="SharedWithUsers" ma:index="19"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talles de uso compartido"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70da48b-2876-4d9c-9cdb-f5c2a59cede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b86a7538-f445-49f7-99bd-719e6954cf37}" ma:internalName="TaxCatchAll" ma:showField="CatchAllData" ma:web="17cae7ef-1499-4618-aa30-4c44e2dedc4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9AD2B3-D789-4FC7-A14D-89ADA76B73A8}">
  <ds:schemaRefs>
    <ds:schemaRef ds:uri="http://www.w3.org/XML/1998/namespace"/>
    <ds:schemaRef ds:uri="http://schemas.microsoft.com/office/infopath/2007/PartnerControls"/>
    <ds:schemaRef ds:uri="http://schemas.microsoft.com/office/2006/documentManagement/types"/>
    <ds:schemaRef ds:uri="17cae7ef-1499-4618-aa30-4c44e2dedc48"/>
    <ds:schemaRef ds:uri="7f3bedcb-157a-4981-96fe-9f21b79149a7"/>
    <ds:schemaRef ds:uri="http://purl.org/dc/terms/"/>
    <ds:schemaRef ds:uri="http://purl.org/dc/elements/1.1/"/>
    <ds:schemaRef ds:uri="http://schemas.openxmlformats.org/package/2006/metadata/core-properties"/>
    <ds:schemaRef ds:uri="d70da48b-2876-4d9c-9cdb-f5c2a59cede8"/>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F91CB590-B8DF-4561-9EDB-9A6A84DBFB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3bedcb-157a-4981-96fe-9f21b79149a7"/>
    <ds:schemaRef ds:uri="17cae7ef-1499-4618-aa30-4c44e2dedc48"/>
    <ds:schemaRef ds:uri="d70da48b-2876-4d9c-9cdb-f5c2a59ced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Magazine layout</Template>
  <TotalTime>3758</TotalTime>
  <Words>1080</Words>
  <Application>Microsoft Office PowerPoint</Application>
  <PresentationFormat>Personalizado</PresentationFormat>
  <Paragraphs>108</Paragraphs>
  <Slides>8</Slides>
  <Notes>4</Notes>
  <HiddenSlides>0</HiddenSlides>
  <MMClips>0</MMClips>
  <ScaleCrop>false</ScaleCrop>
  <HeadingPairs>
    <vt:vector size="4" baseType="variant">
      <vt:variant>
        <vt:lpstr>Tema</vt:lpstr>
      </vt:variant>
      <vt:variant>
        <vt:i4>1</vt:i4>
      </vt:variant>
      <vt:variant>
        <vt:lpstr>Títulos de diapositiva</vt:lpstr>
      </vt:variant>
      <vt:variant>
        <vt:i4>8</vt:i4>
      </vt:variant>
    </vt:vector>
  </HeadingPairs>
  <TitlesOfParts>
    <vt:vector size="9"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GEMA MARTIN CANO</cp:lastModifiedBy>
  <cp:revision>653</cp:revision>
  <dcterms:created xsi:type="dcterms:W3CDTF">2021-06-15T11:45:52Z</dcterms:created>
  <dcterms:modified xsi:type="dcterms:W3CDTF">2025-11-03T15:55:35Z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0x010100A79F481257D834488676EDF59108694E</vt:lpwstr>
  </property>
  <property fmtid="{D5CDD505-2E9C-101B-9397-08002B2CF9AE}" pid="3" name="MediaServiceImageTags">
    <vt:lpwstr/>
  </property>
</Properties>
</file>