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6" r:id="rId6"/>
    <p:sldId id="742" r:id="rId7"/>
    <p:sldId id="751" r:id="rId8"/>
    <p:sldId id="753" r:id="rId9"/>
    <p:sldId id="754" r:id="rId10"/>
    <p:sldId id="755"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AD6BC5-F7EA-49AC-9354-8FBCE7F87EF2}" v="8" dt="2025-06-24T15:49:07.6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3832"/>
  </p:normalViewPr>
  <p:slideViewPr>
    <p:cSldViewPr snapToGrid="0" snapToObjects="1">
      <p:cViewPr>
        <p:scale>
          <a:sx n="66" d="100"/>
          <a:sy n="66" d="100"/>
        </p:scale>
        <p:origin x="712" y="-185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11/21/2025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11/21/2025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44415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constructys.fr/" TargetMode="External"/><Relationship Id="rId7" Type="http://schemas.openxmlformats.org/officeDocument/2006/relationships/image" Target="../media/image12.jpeg"/><Relationship Id="rId2" Type="http://schemas.openxmlformats.org/officeDocument/2006/relationships/hyperlink" Target="https://www.workindenmark.dk/working-in-denmark/sectors-with-high-demand/construction" TargetMode="External"/><Relationship Id="rId1" Type="http://schemas.openxmlformats.org/officeDocument/2006/relationships/slideLayout" Target="../slideLayouts/slideLayout8.xml"/><Relationship Id="rId6" Type="http://schemas.openxmlformats.org/officeDocument/2006/relationships/hyperlink" Target="https://www.tent.org/resources/guia-para-la-contratacion-de-refugiados-en-espana" TargetMode="External"/><Relationship Id="rId5" Type="http://schemas.openxmlformats.org/officeDocument/2006/relationships/hyperlink" Target="https://konsorcjum.org.pl/" TargetMode="External"/><Relationship Id="rId4" Type="http://schemas.openxmlformats.org/officeDocument/2006/relationships/hyperlink" Target="https://wardpersonnel.com/our-division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3.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58D242-D4B0-F49D-AD6A-B1EE4967F00D}"/>
              </a:ext>
            </a:extLst>
          </p:cNvPr>
          <p:cNvPicPr>
            <a:picLocks noChangeAspect="1"/>
          </p:cNvPicPr>
          <p:nvPr/>
        </p:nvPicPr>
        <p:blipFill rotWithShape="1">
          <a:blip r:embed="rId3"/>
          <a:srcRect l="10329" r="10329"/>
          <a:stretch/>
        </p:blipFill>
        <p:spPr>
          <a:xfrm>
            <a:off x="0" y="2231439"/>
            <a:ext cx="7559675" cy="533980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393465"/>
            <a:ext cx="5164667" cy="2043195"/>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pl-PL" sz="4000" b="1" dirty="0"/>
              <a:t>KROK 06: 
</a:t>
            </a:r>
            <a:r>
              <a:rPr lang="ru-RU" sz="4000" b="1" dirty="0" err="1"/>
              <a:t>Сприйняття</a:t>
            </a:r>
            <a:r>
              <a:rPr lang="ru-RU" sz="4000" b="1" dirty="0"/>
              <a:t> в </a:t>
            </a:r>
            <a:r>
              <a:rPr lang="ru-RU" sz="4000" b="1" dirty="0" err="1"/>
              <a:t>культурі</a:t>
            </a:r>
            <a:r>
              <a:rPr lang="ru-RU" sz="4000" b="1" dirty="0"/>
              <a:t> 
</a:t>
            </a:r>
            <a:r>
              <a:rPr lang="ru-RU" sz="4000" b="1" dirty="0" err="1"/>
              <a:t>Інклюзивність</a:t>
            </a: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47255"/>
            <a:ext cx="2701985" cy="630942"/>
          </a:xfrm>
          <a:prstGeom prst="rect">
            <a:avLst/>
          </a:prstGeom>
        </p:spPr>
        <p:txBody>
          <a:bodyPr wrap="square" lIns="91440" tIns="45720" rIns="91440" bIns="45720" anchor="t">
            <a:spAutoFit/>
          </a:bodyPr>
          <a:lstStyle/>
          <a:p>
            <a:pPr algn="just"/>
            <a:r>
              <a:rPr lang="ru-RU" sz="700" dirty="0" err="1">
                <a:latin typeface="Calibri" panose="020F0502020204030204" pitchFamily="34" charset="0"/>
                <a:cs typeface="Calibri" panose="020F0502020204030204" pitchFamily="34" charset="0"/>
              </a:rPr>
              <a:t>Фінансується</a:t>
            </a:r>
            <a:r>
              <a:rPr lang="ru-RU" sz="700" dirty="0">
                <a:latin typeface="Calibri" panose="020F0502020204030204" pitchFamily="34" charset="0"/>
                <a:cs typeface="Calibri" panose="020F0502020204030204" pitchFamily="34" charset="0"/>
              </a:rPr>
              <a:t> ЄС. </a:t>
            </a:r>
            <a:r>
              <a:rPr lang="ru-RU" sz="700" dirty="0" err="1">
                <a:latin typeface="Calibri" panose="020F0502020204030204" pitchFamily="34" charset="0"/>
                <a:cs typeface="Calibri" panose="020F0502020204030204" pitchFamily="34" charset="0"/>
              </a:rPr>
              <a:t>Висловлені</a:t>
            </a:r>
            <a:r>
              <a:rPr lang="ru-RU" sz="700" dirty="0">
                <a:latin typeface="Calibri" panose="020F0502020204030204" pitchFamily="34" charset="0"/>
                <a:cs typeface="Calibri" panose="020F0502020204030204" pitchFamily="34" charset="0"/>
              </a:rPr>
              <a:t> погляди та думки належать </a:t>
            </a:r>
            <a:r>
              <a:rPr lang="ru-RU" sz="700" dirty="0" err="1">
                <a:latin typeface="Calibri" panose="020F0502020204030204" pitchFamily="34" charset="0"/>
                <a:cs typeface="Calibri" panose="020F0502020204030204" pitchFamily="34" charset="0"/>
              </a:rPr>
              <a:t>виключно</a:t>
            </a:r>
            <a:r>
              <a:rPr lang="ru-RU" sz="700" dirty="0">
                <a:latin typeface="Calibri" panose="020F0502020204030204" pitchFamily="34" charset="0"/>
                <a:cs typeface="Calibri" panose="020F0502020204030204" pitchFamily="34" charset="0"/>
              </a:rPr>
              <a:t> автору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авторам і не </a:t>
            </a:r>
            <a:r>
              <a:rPr lang="ru-RU" sz="700" dirty="0" err="1">
                <a:latin typeface="Calibri" panose="020F0502020204030204" pitchFamily="34" charset="0"/>
                <a:cs typeface="Calibri" panose="020F0502020204030204" pitchFamily="34" charset="0"/>
              </a:rPr>
              <a:t>обов'язково</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відображають</a:t>
            </a:r>
            <a:r>
              <a:rPr lang="ru-RU" sz="700" dirty="0">
                <a:latin typeface="Calibri" panose="020F0502020204030204" pitchFamily="34" charset="0"/>
                <a:cs typeface="Calibri" panose="020F0502020204030204" pitchFamily="34" charset="0"/>
              </a:rPr>
              <a:t> погляди та думки </a:t>
            </a:r>
            <a:r>
              <a:rPr lang="ru-RU" sz="700" dirty="0" err="1">
                <a:latin typeface="Calibri" panose="020F0502020204030204" pitchFamily="34" charset="0"/>
                <a:cs typeface="Calibri" panose="020F0502020204030204" pitchFamily="34" charset="0"/>
              </a:rPr>
              <a:t>Європейського</a:t>
            </a:r>
            <a:r>
              <a:rPr lang="ru-RU" sz="700" dirty="0">
                <a:latin typeface="Calibri" panose="020F0502020204030204" pitchFamily="34" charset="0"/>
                <a:cs typeface="Calibri" panose="020F0502020204030204" pitchFamily="34" charset="0"/>
              </a:rPr>
              <a:t> Союзу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Фонду </a:t>
            </a:r>
            <a:r>
              <a:rPr lang="ru-RU" sz="700" dirty="0" err="1">
                <a:latin typeface="Calibri" panose="020F0502020204030204" pitchFamily="34" charset="0"/>
                <a:cs typeface="Calibri" panose="020F0502020204030204" pitchFamily="34" charset="0"/>
              </a:rPr>
              <a:t>розвитку</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освітньої</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системи</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Європейський</a:t>
            </a:r>
            <a:r>
              <a:rPr lang="ru-RU" sz="700" dirty="0">
                <a:latin typeface="Calibri" panose="020F0502020204030204" pitchFamily="34" charset="0"/>
                <a:cs typeface="Calibri" panose="020F0502020204030204" pitchFamily="34" charset="0"/>
              </a:rPr>
              <a:t> Союз,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грантор</a:t>
            </a:r>
            <a:r>
              <a:rPr lang="ru-RU" sz="700" dirty="0">
                <a:latin typeface="Calibri" panose="020F0502020204030204" pitchFamily="34" charset="0"/>
                <a:cs typeface="Calibri" panose="020F0502020204030204" pitchFamily="34" charset="0"/>
              </a:rPr>
              <a:t> не </a:t>
            </a:r>
            <a:r>
              <a:rPr lang="ru-RU" sz="700" dirty="0" err="1">
                <a:latin typeface="Calibri" panose="020F0502020204030204" pitchFamily="34" charset="0"/>
                <a:cs typeface="Calibri" panose="020F0502020204030204" pitchFamily="34" charset="0"/>
              </a:rPr>
              <a:t>несуть</a:t>
            </a:r>
            <a:r>
              <a:rPr lang="ru-RU" sz="700" dirty="0">
                <a:latin typeface="Calibri" panose="020F0502020204030204" pitchFamily="34" charset="0"/>
                <a:cs typeface="Calibri" panose="020F0502020204030204" pitchFamily="34" charset="0"/>
              </a:rPr>
              <a:t> за них </a:t>
            </a:r>
            <a:r>
              <a:rPr lang="ru-RU" sz="700" dirty="0" err="1">
                <a:latin typeface="Calibri" panose="020F0502020204030204" pitchFamily="34" charset="0"/>
                <a:cs typeface="Calibri" panose="020F0502020204030204" pitchFamily="34" charset="0"/>
              </a:rPr>
              <a:t>відповідальності</a:t>
            </a:r>
            <a:r>
              <a:rPr lang="ru-RU"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3" name="Picture 2" descr="A grey and black sign with two people in a circle&#10;&#10;AI-generated content may be incorrect.">
            <a:extLst>
              <a:ext uri="{FF2B5EF4-FFF2-40B4-BE49-F238E27FC236}">
                <a16:creationId xmlns:a16="http://schemas.microsoft.com/office/drawing/2014/main" id="{28D0959E-1356-28FB-5DDB-E704DE8800A7}"/>
              </a:ext>
            </a:extLst>
          </p:cNvPr>
          <p:cNvPicPr>
            <a:picLocks noChangeAspect="1"/>
          </p:cNvPicPr>
          <p:nvPr/>
        </p:nvPicPr>
        <p:blipFill>
          <a:blip r:embed="rId6"/>
          <a:stretch>
            <a:fillRect/>
          </a:stretch>
        </p:blipFill>
        <p:spPr>
          <a:xfrm>
            <a:off x="5846785" y="9762807"/>
            <a:ext cx="819275" cy="304800"/>
          </a:xfrm>
          <a:prstGeom prst="rect">
            <a:avLst/>
          </a:prstGeom>
        </p:spPr>
      </p:pic>
      <p:sp>
        <p:nvSpPr>
          <p:cNvPr id="4" name="TextBox 3">
            <a:extLst>
              <a:ext uri="{FF2B5EF4-FFF2-40B4-BE49-F238E27FC236}">
                <a16:creationId xmlns:a16="http://schemas.microsoft.com/office/drawing/2014/main" id="{E3A71F6B-03A5-4915-7390-266F29E135BB}"/>
              </a:ext>
            </a:extLst>
          </p:cNvPr>
          <p:cNvSpPr txBox="1"/>
          <p:nvPr/>
        </p:nvSpPr>
        <p:spPr>
          <a:xfrm>
            <a:off x="5258838" y="10074897"/>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170310" y="2047770"/>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4283026" cy="584775"/>
            <a:chOff x="-406400" y="2117978"/>
            <a:chExt cx="3327878"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605082" cy="822681"/>
            </a:xfrm>
            <a:prstGeom prst="rect">
              <a:avLst/>
            </a:prstGeom>
            <a:noFill/>
          </p:spPr>
          <p:txBody>
            <a:bodyPr wrap="none" rtlCol="0">
              <a:spAutoFit/>
            </a:bodyPr>
            <a:lstStyle/>
            <a:p>
              <a:r>
                <a:rPr lang="ru-RU" sz="3200" b="1" dirty="0">
                  <a:solidFill>
                    <a:schemeClr val="bg1"/>
                  </a:solidFill>
                  <a:latin typeface="Calibri" panose="020F0502020204030204" pitchFamily="34" charset="0"/>
                  <a:cs typeface="Calibri" panose="020F0502020204030204" pitchFamily="34" charset="0"/>
                </a:rPr>
                <a:t>КРОК ЗА КРОКОМ</a:t>
              </a:r>
              <a:endParaRPr lang="en-US" sz="3200" b="1" dirty="0">
                <a:solidFill>
                  <a:schemeClr val="bg1"/>
                </a:solidFill>
                <a:latin typeface="Calibri" panose="020F0502020204030204" pitchFamily="34" charset="0"/>
                <a:cs typeface="Calibri" panose="020F0502020204030204" pitchFamily="34" charset="0"/>
              </a:endParaRP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1" y="885224"/>
            <a:ext cx="7411453" cy="584775"/>
            <a:chOff x="-406401" y="2281331"/>
            <a:chExt cx="5726532"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406401" y="2281331"/>
              <a:ext cx="5726532" cy="822681"/>
            </a:xfrm>
            <a:prstGeom prst="rect">
              <a:avLst/>
            </a:prstGeom>
            <a:noFill/>
          </p:spPr>
          <p:txBody>
            <a:bodyPr wrap="square" rtlCol="0">
              <a:spAutoFit/>
            </a:bodyPr>
            <a:lstStyle/>
            <a:p>
              <a:r>
                <a:rPr lang="ru-RU" sz="3200" b="1" dirty="0">
                  <a:solidFill>
                    <a:schemeClr val="bg1"/>
                  </a:solidFill>
                  <a:latin typeface="Calibri" panose="020F0502020204030204" pitchFamily="34" charset="0"/>
                  <a:cs typeface="Calibri" panose="020F0502020204030204" pitchFamily="34" charset="0"/>
                </a:rPr>
                <a:t>ЛАСКАВО ПРОСИМО ДО</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ru-RU" sz="2000" dirty="0" err="1">
                <a:solidFill>
                  <a:schemeClr val="bg1"/>
                </a:solidFill>
                <a:latin typeface="Calibri" panose="020F0502020204030204" pitchFamily="34" charset="0"/>
                <a:cs typeface="Calibri" panose="020F0502020204030204" pitchFamily="34" charset="0"/>
              </a:rPr>
              <a:t>Ласкаво</a:t>
            </a:r>
            <a:r>
              <a:rPr lang="ru-RU" sz="2000" dirty="0">
                <a:solidFill>
                  <a:schemeClr val="bg1"/>
                </a:solidFill>
                <a:latin typeface="Calibri" panose="020F0502020204030204" pitchFamily="34" charset="0"/>
                <a:cs typeface="Calibri" panose="020F0502020204030204" pitchFamily="34" charset="0"/>
              </a:rPr>
              <a:t> просимо до «</a:t>
            </a:r>
            <a:r>
              <a:rPr lang="ru-RU" sz="2000" dirty="0" err="1">
                <a:solidFill>
                  <a:schemeClr val="bg1"/>
                </a:solidFill>
                <a:latin typeface="Calibri" panose="020F0502020204030204" pitchFamily="34" charset="0"/>
                <a:cs typeface="Calibri" panose="020F0502020204030204" pitchFamily="34" charset="0"/>
              </a:rPr>
              <a:t>Вітальна</a:t>
            </a:r>
            <a:r>
              <a:rPr lang="ru-RU" sz="2000" dirty="0">
                <a:solidFill>
                  <a:schemeClr val="bg1"/>
                </a:solidFill>
                <a:latin typeface="Calibri" panose="020F0502020204030204" pitchFamily="34" charset="0"/>
                <a:cs typeface="Calibri" panose="020F0502020204030204" pitchFamily="34" charset="0"/>
              </a:rPr>
              <a:t> робота: </a:t>
            </a:r>
            <a:r>
              <a:rPr lang="ru-RU" sz="2000" dirty="0" err="1">
                <a:solidFill>
                  <a:schemeClr val="bg1"/>
                </a:solidFill>
                <a:latin typeface="Calibri" panose="020F0502020204030204" pitchFamily="34" charset="0"/>
                <a:cs typeface="Calibri" panose="020F0502020204030204" pitchFamily="34" charset="0"/>
              </a:rPr>
              <a:t>покрокові</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стратегії</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Завдяки</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інклюзивним</a:t>
            </a:r>
            <a:r>
              <a:rPr lang="ru-RU" sz="2000" dirty="0">
                <a:solidFill>
                  <a:schemeClr val="bg1"/>
                </a:solidFill>
                <a:latin typeface="Calibri" panose="020F0502020204030204" pitchFamily="34" charset="0"/>
                <a:cs typeface="Calibri" panose="020F0502020204030204" pitchFamily="34" charset="0"/>
              </a:rPr>
              <a:t> практикам ми </a:t>
            </a:r>
            <a:r>
              <a:rPr lang="ru-RU" sz="2000" dirty="0" err="1">
                <a:solidFill>
                  <a:schemeClr val="bg1"/>
                </a:solidFill>
                <a:latin typeface="Calibri" panose="020F0502020204030204" pitchFamily="34" charset="0"/>
                <a:cs typeface="Calibri" panose="020F0502020204030204" pitchFamily="34" charset="0"/>
              </a:rPr>
              <a:t>покажемо</a:t>
            </a:r>
            <a:r>
              <a:rPr lang="ru-RU" sz="2000" dirty="0">
                <a:solidFill>
                  <a:schemeClr val="bg1"/>
                </a:solidFill>
                <a:latin typeface="Calibri" panose="020F0502020204030204" pitchFamily="34" charset="0"/>
                <a:cs typeface="Calibri" panose="020F0502020204030204" pitchFamily="34" charset="0"/>
              </a:rPr>
              <a:t> вам, як </a:t>
            </a:r>
            <a:r>
              <a:rPr lang="ru-RU" sz="2000" dirty="0" err="1">
                <a:solidFill>
                  <a:schemeClr val="bg1"/>
                </a:solidFill>
                <a:latin typeface="Calibri" panose="020F0502020204030204" pitchFamily="34" charset="0"/>
                <a:cs typeface="Calibri" panose="020F0502020204030204" pitchFamily="34" charset="0"/>
              </a:rPr>
              <a:t>створити</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процвітаюче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робоче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середовище</a:t>
            </a:r>
            <a:r>
              <a:rPr lang="ru-RU" sz="2000" dirty="0">
                <a:solidFill>
                  <a:schemeClr val="bg1"/>
                </a:solidFill>
                <a:latin typeface="Calibri" panose="020F0502020204030204" pitchFamily="34" charset="0"/>
                <a:cs typeface="Calibri" panose="020F0502020204030204" pitchFamily="34" charset="0"/>
              </a:rPr>
              <a:t> для </a:t>
            </a:r>
            <a:r>
              <a:rPr lang="ru-RU" sz="2000" dirty="0" err="1">
                <a:solidFill>
                  <a:schemeClr val="bg1"/>
                </a:solidFill>
                <a:latin typeface="Calibri" panose="020F0502020204030204" pitchFamily="34" charset="0"/>
                <a:cs typeface="Calibri" panose="020F0502020204030204" pitchFamily="34" charset="0"/>
              </a:rPr>
              <a:t>біженців</a:t>
            </a:r>
            <a:r>
              <a:rPr lang="pl-PL" sz="2000" dirty="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Сприяння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культурі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соціальної</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інклюзії</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Розуміння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Навички</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кваліфікації</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729102"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Усунення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бар'єрів</a:t>
              </a:r>
              <a:r>
                <a:rPr lang="ru-RU" sz="1500" b="1" kern="100" dirty="0">
                  <a:solidFill>
                    <a:srgbClr val="404040"/>
                  </a:solidFill>
                  <a:ea typeface="Aptos" panose="020B0004020202020204" pitchFamily="34" charset="0"/>
                </a:rPr>
                <a:t> на </a:t>
              </a:r>
              <a:r>
                <a:rPr lang="ru-RU" sz="1500" b="1" kern="100" dirty="0" err="1">
                  <a:solidFill>
                    <a:srgbClr val="404040"/>
                  </a:solidFill>
                  <a:ea typeface="Aptos" panose="020B0004020202020204" pitchFamily="34" charset="0"/>
                </a:rPr>
                <a:t>робочому</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місці</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Створіть</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доступні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процеси</a:t>
              </a:r>
              <a:r>
                <a:rPr lang="ru-RU" sz="1500" b="1" kern="100" dirty="0">
                  <a:solidFill>
                    <a:srgbClr val="404040"/>
                  </a:solidFill>
                  <a:ea typeface="Aptos" panose="020B0004020202020204" pitchFamily="34" charset="0"/>
                </a:rPr>
                <a:t> найму</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Адаптація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працівників</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підтримка</a:t>
              </a:r>
              <a:r>
                <a:rPr lang="ru-RU" sz="1500" b="1" kern="100" dirty="0">
                  <a:solidFill>
                    <a:srgbClr val="404040"/>
                  </a:solidFill>
                  <a:ea typeface="Aptos" panose="020B0004020202020204" pitchFamily="34" charset="0"/>
                </a:rPr>
                <a:t> в </a:t>
              </a:r>
              <a:r>
                <a:rPr lang="ru-RU" sz="1500" b="1" kern="100" dirty="0" err="1">
                  <a:solidFill>
                    <a:srgbClr val="404040"/>
                  </a:solidFill>
                  <a:ea typeface="Aptos" panose="020B0004020202020204" pitchFamily="34" charset="0"/>
                </a:rPr>
                <a:t>галузях</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Пропозиція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індустріального</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навчання</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3788896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0949" b="25262"/>
          <a:stretch/>
        </p:blipFill>
        <p:spPr>
          <a:xfrm>
            <a:off x="981221" y="539645"/>
            <a:ext cx="6578454" cy="2222225"/>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0382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57315" y="3857227"/>
            <a:ext cx="2419120" cy="6696036"/>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ru-RU" sz="1400" b="0" dirty="0" err="1"/>
              <a:t>Організуйте</a:t>
            </a:r>
            <a:r>
              <a:rPr lang="ru-RU" sz="1400" b="0" dirty="0"/>
              <a:t> </a:t>
            </a:r>
            <a:r>
              <a:rPr lang="ru-RU" sz="1400" b="0" dirty="0" err="1"/>
              <a:t>командоутворювальні</a:t>
            </a:r>
            <a:r>
              <a:rPr lang="ru-RU" sz="1400" b="0" dirty="0"/>
              <a:t> заходи</a:t>
            </a:r>
            <a:r>
              <a:rPr lang="en-GB" sz="1400" b="0" dirty="0"/>
              <a:t>	3</a:t>
            </a:r>
          </a:p>
          <a:p>
            <a:pPr>
              <a:lnSpc>
                <a:spcPts val="1640"/>
              </a:lnSpc>
              <a:spcBef>
                <a:spcPts val="0"/>
              </a:spcBef>
            </a:pPr>
            <a:endParaRPr lang="en-GB" sz="1400" b="0" dirty="0"/>
          </a:p>
          <a:p>
            <a:pPr>
              <a:lnSpc>
                <a:spcPts val="1640"/>
              </a:lnSpc>
              <a:spcBef>
                <a:spcPts val="0"/>
              </a:spcBef>
            </a:pPr>
            <a:r>
              <a:rPr lang="ru-RU" sz="1400" b="0" dirty="0" err="1"/>
              <a:t>Проводити</a:t>
            </a:r>
            <a:r>
              <a:rPr lang="ru-RU" sz="1400" b="0" dirty="0"/>
              <a:t> </a:t>
            </a:r>
            <a:r>
              <a:rPr lang="ru-RU" sz="1400" b="0" dirty="0" err="1"/>
              <a:t>семінари</a:t>
            </a:r>
            <a:r>
              <a:rPr lang="ru-RU" sz="1400" b="0" dirty="0"/>
              <a:t> з </a:t>
            </a:r>
            <a:r>
              <a:rPr lang="ru-RU" sz="1400" b="0" dirty="0" err="1"/>
              <a:t>культурної</a:t>
            </a:r>
            <a:r>
              <a:rPr lang="ru-RU" sz="1400" b="0" dirty="0"/>
              <a:t> </a:t>
            </a:r>
            <a:r>
              <a:rPr lang="ru-RU" sz="1400" b="0" dirty="0" err="1"/>
              <a:t>чутливості</a:t>
            </a:r>
            <a:r>
              <a:rPr lang="en-GB" sz="1400" b="0" dirty="0"/>
              <a:t>	3</a:t>
            </a:r>
          </a:p>
          <a:p>
            <a:pPr>
              <a:lnSpc>
                <a:spcPts val="1640"/>
              </a:lnSpc>
              <a:spcBef>
                <a:spcPts val="0"/>
              </a:spcBef>
            </a:pPr>
            <a:endParaRPr lang="en-GB" sz="1400" b="0" dirty="0"/>
          </a:p>
          <a:p>
            <a:pPr>
              <a:lnSpc>
                <a:spcPts val="1640"/>
              </a:lnSpc>
              <a:spcBef>
                <a:spcPts val="0"/>
              </a:spcBef>
            </a:pPr>
            <a:r>
              <a:rPr lang="ru-RU" sz="1400" b="0" dirty="0" err="1">
                <a:latin typeface="Calibri"/>
                <a:ea typeface="Open Sans"/>
                <a:cs typeface="Calibri"/>
              </a:rPr>
              <a:t>Визнайте</a:t>
            </a:r>
            <a:r>
              <a:rPr lang="ru-RU" sz="1400" b="0" dirty="0">
                <a:latin typeface="Calibri"/>
                <a:ea typeface="Open Sans"/>
                <a:cs typeface="Calibri"/>
              </a:rPr>
              <a:t> </a:t>
            </a:r>
            <a:r>
              <a:rPr lang="ru-RU" sz="1400" b="0" dirty="0" err="1">
                <a:latin typeface="Calibri"/>
                <a:ea typeface="Open Sans"/>
                <a:cs typeface="Calibri"/>
              </a:rPr>
              <a:t>успіхи</a:t>
            </a:r>
            <a:r>
              <a:rPr lang="ru-RU" sz="1400" b="0" dirty="0">
                <a:latin typeface="Calibri"/>
                <a:ea typeface="Open Sans"/>
                <a:cs typeface="Calibri"/>
              </a:rPr>
              <a:t> </a:t>
            </a:r>
            <a:r>
              <a:rPr lang="ru-RU" sz="1400" b="0" dirty="0" err="1">
                <a:latin typeface="Calibri"/>
                <a:ea typeface="Open Sans"/>
                <a:cs typeface="Calibri"/>
              </a:rPr>
              <a:t>мігрантів</a:t>
            </a:r>
            <a:r>
              <a:rPr lang="ru-RU" sz="1400" b="0" dirty="0">
                <a:latin typeface="Calibri"/>
                <a:ea typeface="Open Sans"/>
                <a:cs typeface="Calibri"/>
              </a:rPr>
              <a:t> і </a:t>
            </a:r>
            <a:r>
              <a:rPr lang="ru-RU" sz="1400" b="0" dirty="0" err="1">
                <a:latin typeface="Calibri"/>
                <a:ea typeface="Open Sans"/>
                <a:cs typeface="Calibri"/>
              </a:rPr>
              <a:t>біженців</a:t>
            </a:r>
            <a:r>
              <a:rPr lang="en-GB" sz="1400" b="0" dirty="0">
                <a:latin typeface="Calibri"/>
                <a:ea typeface="Open Sans"/>
                <a:cs typeface="Calibri"/>
              </a:rPr>
              <a:t>	3</a:t>
            </a:r>
          </a:p>
          <a:p>
            <a:pPr>
              <a:lnSpc>
                <a:spcPts val="1640"/>
              </a:lnSpc>
              <a:spcBef>
                <a:spcPts val="0"/>
              </a:spcBef>
            </a:pPr>
            <a:endParaRPr lang="en-US" sz="1400" b="0" dirty="0"/>
          </a:p>
          <a:p>
            <a:pPr>
              <a:lnSpc>
                <a:spcPts val="1640"/>
              </a:lnSpc>
              <a:spcBef>
                <a:spcPts val="0"/>
              </a:spcBef>
            </a:pPr>
            <a:r>
              <a:rPr lang="ru-RU" sz="1400" b="0" dirty="0" err="1"/>
              <a:t>Стратегії</a:t>
            </a:r>
            <a:r>
              <a:rPr lang="ru-RU" sz="1400" b="0" dirty="0"/>
              <a:t> </a:t>
            </a:r>
            <a:r>
              <a:rPr lang="ru-RU" sz="1400" b="0" dirty="0" err="1"/>
              <a:t>працевлаштування</a:t>
            </a:r>
            <a:r>
              <a:rPr lang="ru-RU" sz="1400" b="0" dirty="0"/>
              <a:t> </a:t>
            </a:r>
            <a:r>
              <a:rPr lang="ru-RU" sz="1400" b="0" dirty="0" err="1"/>
              <a:t>біженців</a:t>
            </a:r>
            <a:r>
              <a:rPr lang="en-GB" sz="1400" b="0" dirty="0"/>
              <a:t>	5</a:t>
            </a:r>
          </a:p>
          <a:p>
            <a:pPr>
              <a:lnSpc>
                <a:spcPts val="1640"/>
              </a:lnSpc>
              <a:spcBef>
                <a:spcPts val="0"/>
              </a:spcBef>
            </a:pPr>
            <a:endParaRPr lang="en-GB" sz="1400" b="0" dirty="0"/>
          </a:p>
          <a:p>
            <a:pPr>
              <a:lnSpc>
                <a:spcPts val="1640"/>
              </a:lnSpc>
              <a:spcBef>
                <a:spcPts val="0"/>
              </a:spcBef>
            </a:pPr>
            <a:r>
              <a:rPr lang="ru-RU" sz="1400" b="0" dirty="0" err="1"/>
              <a:t>Заохочуйте</a:t>
            </a:r>
            <a:r>
              <a:rPr lang="ru-RU" sz="1400" b="0" dirty="0"/>
              <a:t> </a:t>
            </a:r>
            <a:r>
              <a:rPr lang="ru-RU" sz="1400" b="0" dirty="0" err="1"/>
              <a:t>соціальні</a:t>
            </a:r>
            <a:r>
              <a:rPr lang="ru-RU" sz="1400" b="0" dirty="0"/>
              <a:t> </a:t>
            </a:r>
            <a:r>
              <a:rPr lang="ru-RU" sz="1400" b="0" dirty="0" err="1"/>
              <a:t>мережі</a:t>
            </a:r>
            <a:r>
              <a:rPr lang="en-GB" sz="1400" b="0" dirty="0"/>
              <a:t>	5</a:t>
            </a:r>
          </a:p>
          <a:p>
            <a:pPr>
              <a:lnSpc>
                <a:spcPts val="1640"/>
              </a:lnSpc>
              <a:spcBef>
                <a:spcPts val="0"/>
              </a:spcBef>
            </a:pPr>
            <a:endParaRPr lang="en-GB" sz="1400" b="0" dirty="0"/>
          </a:p>
          <a:p>
            <a:pPr>
              <a:lnSpc>
                <a:spcPts val="1640"/>
              </a:lnSpc>
              <a:spcBef>
                <a:spcPts val="0"/>
              </a:spcBef>
            </a:pPr>
            <a:r>
              <a:rPr lang="ru-RU" sz="1400" b="0" dirty="0" err="1"/>
              <a:t>Отримуйте</a:t>
            </a:r>
            <a:r>
              <a:rPr lang="ru-RU" sz="1400" b="0" dirty="0"/>
              <a:t> </a:t>
            </a:r>
            <a:r>
              <a:rPr lang="ru-RU" sz="1400" b="0" dirty="0" err="1"/>
              <a:t>відгуки</a:t>
            </a:r>
            <a:r>
              <a:rPr lang="en-GB" sz="1400" b="0" dirty="0"/>
              <a:t>	5</a:t>
            </a:r>
          </a:p>
          <a:p>
            <a:pPr>
              <a:lnSpc>
                <a:spcPts val="1640"/>
              </a:lnSpc>
              <a:spcBef>
                <a:spcPts val="0"/>
              </a:spcBef>
            </a:pPr>
            <a:endParaRPr lang="en-GB" sz="1400" b="0" dirty="0"/>
          </a:p>
          <a:p>
            <a:pPr>
              <a:lnSpc>
                <a:spcPts val="1640"/>
              </a:lnSpc>
              <a:spcBef>
                <a:spcPts val="0"/>
              </a:spcBef>
            </a:pPr>
            <a:r>
              <a:rPr lang="ru-RU" sz="1400" b="0" dirty="0"/>
              <a:t>Практикуйте </a:t>
            </a:r>
            <a:r>
              <a:rPr lang="ru-RU" sz="1400" b="0" dirty="0" err="1"/>
              <a:t>інклюзивне</a:t>
            </a:r>
            <a:r>
              <a:rPr lang="ru-RU" sz="1400" b="0" dirty="0"/>
              <a:t> </a:t>
            </a:r>
            <a:r>
              <a:rPr lang="ru-RU" sz="1400" b="0" dirty="0" err="1"/>
              <a:t>лідерство</a:t>
            </a:r>
            <a:r>
              <a:rPr lang="en-GB" sz="1400" b="0" dirty="0"/>
              <a:t>	5</a:t>
            </a:r>
          </a:p>
          <a:p>
            <a:pPr>
              <a:lnSpc>
                <a:spcPts val="1640"/>
              </a:lnSpc>
              <a:spcBef>
                <a:spcPts val="0"/>
              </a:spcBef>
            </a:pPr>
            <a:endParaRPr lang="en-GB" sz="1400" b="0" dirty="0"/>
          </a:p>
          <a:p>
            <a:pPr>
              <a:lnSpc>
                <a:spcPts val="1640"/>
              </a:lnSpc>
              <a:spcBef>
                <a:spcPts val="0"/>
              </a:spcBef>
            </a:pPr>
            <a:r>
              <a:rPr lang="ru-RU" sz="1400" b="0" dirty="0" err="1"/>
              <a:t>Вимірювання</a:t>
            </a:r>
            <a:r>
              <a:rPr lang="ru-RU" sz="1400" b="0" dirty="0"/>
              <a:t> </a:t>
            </a:r>
            <a:r>
              <a:rPr lang="ru-RU" sz="1400" b="0" dirty="0" err="1"/>
              <a:t>прогресу</a:t>
            </a:r>
            <a:r>
              <a:rPr lang="en-GB" sz="1400" b="0" dirty="0"/>
              <a:t>	6</a:t>
            </a:r>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r>
              <a:rPr lang="ru-RU" sz="1400" b="0" dirty="0" err="1"/>
              <a:t>Розробка</a:t>
            </a:r>
            <a:r>
              <a:rPr lang="ru-RU" sz="1400" b="0" dirty="0"/>
              <a:t> </a:t>
            </a:r>
            <a:r>
              <a:rPr lang="ru-RU" sz="1400" b="0" dirty="0" err="1"/>
              <a:t>універсальних</a:t>
            </a:r>
            <a:r>
              <a:rPr lang="ru-RU" sz="1400" b="0" dirty="0"/>
              <a:t> </a:t>
            </a:r>
            <a:r>
              <a:rPr lang="ru-RU" sz="1400" b="0" dirty="0" err="1"/>
              <a:t>політик</a:t>
            </a:r>
            <a:r>
              <a:rPr lang="en-GB" sz="1400" b="0" dirty="0"/>
              <a:t>	6</a:t>
            </a:r>
          </a:p>
          <a:p>
            <a:pPr>
              <a:lnSpc>
                <a:spcPts val="1640"/>
              </a:lnSpc>
              <a:spcBef>
                <a:spcPts val="0"/>
              </a:spcBef>
            </a:pPr>
            <a:endParaRPr lang="en-GB" sz="1400" b="0" dirty="0"/>
          </a:p>
          <a:p>
            <a:pPr>
              <a:lnSpc>
                <a:spcPts val="1640"/>
              </a:lnSpc>
              <a:spcBef>
                <a:spcPts val="0"/>
              </a:spcBef>
            </a:pPr>
            <a:endParaRPr lang="en-US" sz="1400" b="0" dirty="0"/>
          </a:p>
          <a:p>
            <a:pPr>
              <a:lnSpc>
                <a:spcPts val="1640"/>
              </a:lnSpc>
              <a:spcBef>
                <a:spcPts val="0"/>
              </a:spcBef>
            </a:pPr>
            <a:r>
              <a:rPr lang="ru-RU" sz="1400" b="0" dirty="0" err="1"/>
              <a:t>Залучення</a:t>
            </a:r>
            <a:r>
              <a:rPr lang="ru-RU" sz="1400" b="0" dirty="0"/>
              <a:t> до </a:t>
            </a:r>
            <a:r>
              <a:rPr lang="ru-RU" sz="1400" b="0" dirty="0" err="1"/>
              <a:t>мігрантських</a:t>
            </a:r>
            <a:r>
              <a:rPr lang="ru-RU" sz="1400" b="0" dirty="0"/>
              <a:t> громад</a:t>
            </a:r>
            <a:r>
              <a:rPr lang="en-GB" sz="1400" b="0" dirty="0"/>
              <a:t>	6</a:t>
            </a:r>
          </a:p>
          <a:p>
            <a:pPr>
              <a:lnSpc>
                <a:spcPts val="1640"/>
              </a:lnSpc>
              <a:spcBef>
                <a:spcPts val="0"/>
              </a:spcBef>
            </a:pPr>
            <a:r>
              <a:rPr lang="ru-RU" sz="1400" b="0" dirty="0" err="1"/>
              <a:t>Ініціативи</a:t>
            </a:r>
            <a:r>
              <a:rPr lang="ru-RU" sz="1400" b="0" dirty="0"/>
              <a:t> </a:t>
            </a:r>
            <a:r>
              <a:rPr lang="ru-RU" sz="1400" b="0" dirty="0" err="1"/>
              <a:t>підтримки</a:t>
            </a:r>
            <a:r>
              <a:rPr lang="ru-RU" sz="1400" b="0" dirty="0"/>
              <a:t> </a:t>
            </a:r>
            <a:r>
              <a:rPr lang="ru-RU" sz="1400" b="0" dirty="0" err="1"/>
              <a:t>мігрантів</a:t>
            </a:r>
            <a:r>
              <a:rPr lang="en-GB" sz="1400" b="0" dirty="0"/>
              <a:t>	7	</a:t>
            </a:r>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endParaRPr lang="en-GB" sz="14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82142" y="379848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82142" y="440903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82142" y="5020361"/>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82142" y="5650143"/>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43" name="Group 42">
            <a:extLst>
              <a:ext uri="{FF2B5EF4-FFF2-40B4-BE49-F238E27FC236}">
                <a16:creationId xmlns:a16="http://schemas.microsoft.com/office/drawing/2014/main" id="{8C50B30F-23B2-8F47-D872-13409AAC146D}"/>
              </a:ext>
            </a:extLst>
          </p:cNvPr>
          <p:cNvGrpSpPr/>
          <p:nvPr/>
        </p:nvGrpSpPr>
        <p:grpSpPr>
          <a:xfrm>
            <a:off x="3482142" y="6245267"/>
            <a:ext cx="1291994" cy="533005"/>
            <a:chOff x="3604437" y="5408752"/>
            <a:chExt cx="1291994" cy="533005"/>
          </a:xfrm>
        </p:grpSpPr>
        <p:cxnSp>
          <p:nvCxnSpPr>
            <p:cNvPr id="44" name="Straight Connector 43">
              <a:extLst>
                <a:ext uri="{FF2B5EF4-FFF2-40B4-BE49-F238E27FC236}">
                  <a16:creationId xmlns:a16="http://schemas.microsoft.com/office/drawing/2014/main" id="{3E52749C-219F-F748-B975-5DBC18399A10}"/>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CA1EB710-E85F-26DE-5FA7-B8B774FDB106}"/>
                </a:ext>
              </a:extLst>
            </p:cNvPr>
            <p:cNvGrpSpPr/>
            <p:nvPr/>
          </p:nvGrpSpPr>
          <p:grpSpPr>
            <a:xfrm>
              <a:off x="4122748" y="5408752"/>
              <a:ext cx="773683" cy="533005"/>
              <a:chOff x="558011" y="5595711"/>
              <a:chExt cx="817028" cy="562866"/>
            </a:xfrm>
          </p:grpSpPr>
          <p:sp>
            <p:nvSpPr>
              <p:cNvPr id="47" name="Oval 46">
                <a:extLst>
                  <a:ext uri="{FF2B5EF4-FFF2-40B4-BE49-F238E27FC236}">
                    <a16:creationId xmlns:a16="http://schemas.microsoft.com/office/drawing/2014/main" id="{87190075-80EB-9C4D-4B55-2E62FA17528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3FAF6265-D1DB-B3A9-0920-CB5F48044DB8}"/>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49" name="Group 48">
            <a:extLst>
              <a:ext uri="{FF2B5EF4-FFF2-40B4-BE49-F238E27FC236}">
                <a16:creationId xmlns:a16="http://schemas.microsoft.com/office/drawing/2014/main" id="{A56857D1-B50B-E564-C18A-B7C940650F0E}"/>
              </a:ext>
            </a:extLst>
          </p:cNvPr>
          <p:cNvGrpSpPr/>
          <p:nvPr/>
        </p:nvGrpSpPr>
        <p:grpSpPr>
          <a:xfrm>
            <a:off x="3482142" y="6856596"/>
            <a:ext cx="1291994" cy="533005"/>
            <a:chOff x="3604437" y="5408752"/>
            <a:chExt cx="1291994" cy="533005"/>
          </a:xfrm>
        </p:grpSpPr>
        <p:cxnSp>
          <p:nvCxnSpPr>
            <p:cNvPr id="50" name="Straight Connector 49">
              <a:extLst>
                <a:ext uri="{FF2B5EF4-FFF2-40B4-BE49-F238E27FC236}">
                  <a16:creationId xmlns:a16="http://schemas.microsoft.com/office/drawing/2014/main" id="{C16278C3-16BA-1490-9D59-F3D89CB4DE7C}"/>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435593F6-91E1-FD10-E851-42AC0E040AA1}"/>
                </a:ext>
              </a:extLst>
            </p:cNvPr>
            <p:cNvGrpSpPr/>
            <p:nvPr/>
          </p:nvGrpSpPr>
          <p:grpSpPr>
            <a:xfrm>
              <a:off x="4122748" y="5408752"/>
              <a:ext cx="773683" cy="533005"/>
              <a:chOff x="558011" y="5595711"/>
              <a:chExt cx="817028" cy="562866"/>
            </a:xfrm>
          </p:grpSpPr>
          <p:sp>
            <p:nvSpPr>
              <p:cNvPr id="52" name="Oval 51">
                <a:extLst>
                  <a:ext uri="{FF2B5EF4-FFF2-40B4-BE49-F238E27FC236}">
                    <a16:creationId xmlns:a16="http://schemas.microsoft.com/office/drawing/2014/main" id="{1794A8AC-A602-95B2-936F-2E258371D51F}"/>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F3CB90BF-6E4A-A28B-0F2E-88B5FCFBB4CB}"/>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grpSp>
        <p:nvGrpSpPr>
          <p:cNvPr id="54" name="Group 53">
            <a:extLst>
              <a:ext uri="{FF2B5EF4-FFF2-40B4-BE49-F238E27FC236}">
                <a16:creationId xmlns:a16="http://schemas.microsoft.com/office/drawing/2014/main" id="{F108B8BC-DDD3-59D2-59B3-352DDC2838F2}"/>
              </a:ext>
            </a:extLst>
          </p:cNvPr>
          <p:cNvGrpSpPr/>
          <p:nvPr/>
        </p:nvGrpSpPr>
        <p:grpSpPr>
          <a:xfrm>
            <a:off x="3482142" y="7464076"/>
            <a:ext cx="1291994" cy="533005"/>
            <a:chOff x="3604437" y="5408752"/>
            <a:chExt cx="1291994" cy="533005"/>
          </a:xfrm>
        </p:grpSpPr>
        <p:cxnSp>
          <p:nvCxnSpPr>
            <p:cNvPr id="55" name="Straight Connector 54">
              <a:extLst>
                <a:ext uri="{FF2B5EF4-FFF2-40B4-BE49-F238E27FC236}">
                  <a16:creationId xmlns:a16="http://schemas.microsoft.com/office/drawing/2014/main" id="{196B53C1-A6D7-5A63-CE23-358D14E6C895}"/>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C3EA233C-95CD-50A2-6AB6-47D3345966F5}"/>
                </a:ext>
              </a:extLst>
            </p:cNvPr>
            <p:cNvGrpSpPr/>
            <p:nvPr/>
          </p:nvGrpSpPr>
          <p:grpSpPr>
            <a:xfrm>
              <a:off x="4122748" y="5408752"/>
              <a:ext cx="773683" cy="533005"/>
              <a:chOff x="558011" y="5595711"/>
              <a:chExt cx="817028" cy="562866"/>
            </a:xfrm>
          </p:grpSpPr>
          <p:sp>
            <p:nvSpPr>
              <p:cNvPr id="62" name="Oval 61">
                <a:extLst>
                  <a:ext uri="{FF2B5EF4-FFF2-40B4-BE49-F238E27FC236}">
                    <a16:creationId xmlns:a16="http://schemas.microsoft.com/office/drawing/2014/main" id="{731B814C-D006-DA28-3146-1382BE7C3624}"/>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a:extLst>
                  <a:ext uri="{FF2B5EF4-FFF2-40B4-BE49-F238E27FC236}">
                    <a16:creationId xmlns:a16="http://schemas.microsoft.com/office/drawing/2014/main" id="{4A499EF4-DB91-6E10-C764-073507EC73D9}"/>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grpSp>
        <p:nvGrpSpPr>
          <p:cNvPr id="65" name="Group 64">
            <a:extLst>
              <a:ext uri="{FF2B5EF4-FFF2-40B4-BE49-F238E27FC236}">
                <a16:creationId xmlns:a16="http://schemas.microsoft.com/office/drawing/2014/main" id="{098C72C9-1C95-B815-D652-E4B76F99C005}"/>
              </a:ext>
            </a:extLst>
          </p:cNvPr>
          <p:cNvGrpSpPr/>
          <p:nvPr/>
        </p:nvGrpSpPr>
        <p:grpSpPr>
          <a:xfrm>
            <a:off x="3482142" y="8048047"/>
            <a:ext cx="1291994" cy="533005"/>
            <a:chOff x="3604437" y="5408752"/>
            <a:chExt cx="1291994" cy="533005"/>
          </a:xfrm>
        </p:grpSpPr>
        <p:cxnSp>
          <p:nvCxnSpPr>
            <p:cNvPr id="66" name="Straight Connector 65">
              <a:extLst>
                <a:ext uri="{FF2B5EF4-FFF2-40B4-BE49-F238E27FC236}">
                  <a16:creationId xmlns:a16="http://schemas.microsoft.com/office/drawing/2014/main" id="{5D4B5DCE-D3A3-90EF-8523-7538A637E50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7" name="Group 66">
              <a:extLst>
                <a:ext uri="{FF2B5EF4-FFF2-40B4-BE49-F238E27FC236}">
                  <a16:creationId xmlns:a16="http://schemas.microsoft.com/office/drawing/2014/main" id="{4278D983-3CB1-C685-B83B-BF64B19D170F}"/>
                </a:ext>
              </a:extLst>
            </p:cNvPr>
            <p:cNvGrpSpPr/>
            <p:nvPr/>
          </p:nvGrpSpPr>
          <p:grpSpPr>
            <a:xfrm>
              <a:off x="4122748" y="5408752"/>
              <a:ext cx="773683" cy="533005"/>
              <a:chOff x="558011" y="5595711"/>
              <a:chExt cx="817028" cy="562866"/>
            </a:xfrm>
          </p:grpSpPr>
          <p:sp>
            <p:nvSpPr>
              <p:cNvPr id="68" name="Oval 67">
                <a:extLst>
                  <a:ext uri="{FF2B5EF4-FFF2-40B4-BE49-F238E27FC236}">
                    <a16:creationId xmlns:a16="http://schemas.microsoft.com/office/drawing/2014/main" id="{FE11D402-D1AC-43BB-A922-AE70FB7FE5BC}"/>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214D8F71-F344-6D44-50A9-240EF2876CE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grpSp>
      <p:grpSp>
        <p:nvGrpSpPr>
          <p:cNvPr id="70" name="Group 69">
            <a:extLst>
              <a:ext uri="{FF2B5EF4-FFF2-40B4-BE49-F238E27FC236}">
                <a16:creationId xmlns:a16="http://schemas.microsoft.com/office/drawing/2014/main" id="{469F1EF0-003C-C764-D959-0DF12A29FC3D}"/>
              </a:ext>
            </a:extLst>
          </p:cNvPr>
          <p:cNvGrpSpPr/>
          <p:nvPr/>
        </p:nvGrpSpPr>
        <p:grpSpPr>
          <a:xfrm>
            <a:off x="3482142" y="8659376"/>
            <a:ext cx="1291994" cy="533005"/>
            <a:chOff x="3604437" y="5408752"/>
            <a:chExt cx="1291994" cy="533005"/>
          </a:xfrm>
        </p:grpSpPr>
        <p:cxnSp>
          <p:nvCxnSpPr>
            <p:cNvPr id="72" name="Straight Connector 71">
              <a:extLst>
                <a:ext uri="{FF2B5EF4-FFF2-40B4-BE49-F238E27FC236}">
                  <a16:creationId xmlns:a16="http://schemas.microsoft.com/office/drawing/2014/main" id="{52751711-BF87-CE40-2432-6F595076FC9D}"/>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59759901-822E-89B5-AC29-EDCD99C24E02}"/>
                </a:ext>
              </a:extLst>
            </p:cNvPr>
            <p:cNvGrpSpPr/>
            <p:nvPr/>
          </p:nvGrpSpPr>
          <p:grpSpPr>
            <a:xfrm>
              <a:off x="4122748" y="5408752"/>
              <a:ext cx="773683" cy="533005"/>
              <a:chOff x="558011" y="5595711"/>
              <a:chExt cx="817028" cy="562866"/>
            </a:xfrm>
          </p:grpSpPr>
          <p:sp>
            <p:nvSpPr>
              <p:cNvPr id="84" name="Oval 83">
                <a:extLst>
                  <a:ext uri="{FF2B5EF4-FFF2-40B4-BE49-F238E27FC236}">
                    <a16:creationId xmlns:a16="http://schemas.microsoft.com/office/drawing/2014/main" id="{97AF721F-54EA-DB66-3E3D-EE50B95295EE}"/>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a:extLst>
                  <a:ext uri="{FF2B5EF4-FFF2-40B4-BE49-F238E27FC236}">
                    <a16:creationId xmlns:a16="http://schemas.microsoft.com/office/drawing/2014/main" id="{5A31FC9D-E1F3-36DF-4648-672033E79AA4}"/>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grpSp>
      <p:grpSp>
        <p:nvGrpSpPr>
          <p:cNvPr id="91" name="Group 90">
            <a:extLst>
              <a:ext uri="{FF2B5EF4-FFF2-40B4-BE49-F238E27FC236}">
                <a16:creationId xmlns:a16="http://schemas.microsoft.com/office/drawing/2014/main" id="{E398D005-33E6-D0E2-6EA6-21CF41EAC93E}"/>
              </a:ext>
            </a:extLst>
          </p:cNvPr>
          <p:cNvGrpSpPr/>
          <p:nvPr/>
        </p:nvGrpSpPr>
        <p:grpSpPr>
          <a:xfrm>
            <a:off x="3482142" y="9289158"/>
            <a:ext cx="1291994" cy="533005"/>
            <a:chOff x="3604437" y="5408752"/>
            <a:chExt cx="1291994" cy="533005"/>
          </a:xfrm>
        </p:grpSpPr>
        <p:cxnSp>
          <p:nvCxnSpPr>
            <p:cNvPr id="92" name="Straight Connector 91">
              <a:extLst>
                <a:ext uri="{FF2B5EF4-FFF2-40B4-BE49-F238E27FC236}">
                  <a16:creationId xmlns:a16="http://schemas.microsoft.com/office/drawing/2014/main" id="{89346AB2-13B8-0815-800A-B41B05778E1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A1245D0E-C48C-ECE5-6DE9-0D1DB29A2648}"/>
                </a:ext>
              </a:extLst>
            </p:cNvPr>
            <p:cNvGrpSpPr/>
            <p:nvPr/>
          </p:nvGrpSpPr>
          <p:grpSpPr>
            <a:xfrm>
              <a:off x="4122748" y="5408752"/>
              <a:ext cx="773683" cy="533005"/>
              <a:chOff x="558011" y="5595711"/>
              <a:chExt cx="817028" cy="562866"/>
            </a:xfrm>
          </p:grpSpPr>
          <p:sp>
            <p:nvSpPr>
              <p:cNvPr id="94" name="Oval 93">
                <a:extLst>
                  <a:ext uri="{FF2B5EF4-FFF2-40B4-BE49-F238E27FC236}">
                    <a16:creationId xmlns:a16="http://schemas.microsoft.com/office/drawing/2014/main" id="{69973F49-1917-670E-3A11-CDC344B46CAB}"/>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TextBox 94">
                <a:extLst>
                  <a:ext uri="{FF2B5EF4-FFF2-40B4-BE49-F238E27FC236}">
                    <a16:creationId xmlns:a16="http://schemas.microsoft.com/office/drawing/2014/main" id="{C1A0F3C0-6383-FD21-1DBC-0AA3103A3D9D}"/>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grpSp>
      <p:sp>
        <p:nvSpPr>
          <p:cNvPr id="102" name="Freeform 101">
            <a:extLst>
              <a:ext uri="{FF2B5EF4-FFF2-40B4-BE49-F238E27FC236}">
                <a16:creationId xmlns:a16="http://schemas.microsoft.com/office/drawing/2014/main" id="{AF8ACC17-5B2E-581D-8D21-294D3190054C}"/>
              </a:ext>
            </a:extLst>
          </p:cNvPr>
          <p:cNvSpPr/>
          <p:nvPr/>
        </p:nvSpPr>
        <p:spPr>
          <a:xfrm>
            <a:off x="1" y="2202626"/>
            <a:ext cx="3590365" cy="7876093"/>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03" name="Group 102">
            <a:extLst>
              <a:ext uri="{FF2B5EF4-FFF2-40B4-BE49-F238E27FC236}">
                <a16:creationId xmlns:a16="http://schemas.microsoft.com/office/drawing/2014/main" id="{8BC913EA-B99C-786C-FDBF-35783D5F4386}"/>
              </a:ext>
            </a:extLst>
          </p:cNvPr>
          <p:cNvGrpSpPr/>
          <p:nvPr/>
        </p:nvGrpSpPr>
        <p:grpSpPr>
          <a:xfrm>
            <a:off x="0" y="2461509"/>
            <a:ext cx="6187335" cy="553998"/>
            <a:chOff x="-406401" y="2300249"/>
            <a:chExt cx="5924861" cy="779383"/>
          </a:xfrm>
        </p:grpSpPr>
        <p:sp>
          <p:nvSpPr>
            <p:cNvPr id="104" name="Rectangle 103">
              <a:extLst>
                <a:ext uri="{FF2B5EF4-FFF2-40B4-BE49-F238E27FC236}">
                  <a16:creationId xmlns:a16="http://schemas.microsoft.com/office/drawing/2014/main" id="{700B4CA0-CF0A-7DB7-02E2-04F7C2280E67}"/>
                </a:ext>
              </a:extLst>
            </p:cNvPr>
            <p:cNvSpPr/>
            <p:nvPr/>
          </p:nvSpPr>
          <p:spPr>
            <a:xfrm>
              <a:off x="-406401" y="2322376"/>
              <a:ext cx="5450124"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05" name="TextBox 104">
              <a:extLst>
                <a:ext uri="{FF2B5EF4-FFF2-40B4-BE49-F238E27FC236}">
                  <a16:creationId xmlns:a16="http://schemas.microsoft.com/office/drawing/2014/main" id="{799FDB48-D941-928D-9D42-18043DCF7914}"/>
                </a:ext>
              </a:extLst>
            </p:cNvPr>
            <p:cNvSpPr txBox="1"/>
            <p:nvPr/>
          </p:nvSpPr>
          <p:spPr>
            <a:xfrm>
              <a:off x="201449" y="2300249"/>
              <a:ext cx="5317011" cy="779383"/>
            </a:xfrm>
            <a:prstGeom prst="rect">
              <a:avLst/>
            </a:prstGeom>
            <a:noFill/>
          </p:spPr>
          <p:txBody>
            <a:bodyPr wrap="none" rtlCol="0">
              <a:spAutoFit/>
            </a:bodyPr>
            <a:lstStyle/>
            <a:p>
              <a:r>
                <a:rPr lang="ru-RU" sz="3000" b="1" dirty="0">
                  <a:solidFill>
                    <a:schemeClr val="bg1"/>
                  </a:solidFill>
                  <a:latin typeface="Calibri" panose="020F0502020204030204" pitchFamily="34" charset="0"/>
                  <a:cs typeface="Calibri" panose="020F0502020204030204" pitchFamily="34" charset="0"/>
                </a:rPr>
                <a:t>КРОК 06 – </a:t>
              </a:r>
              <a:r>
                <a:rPr lang="ru-RU" sz="3000" b="1" dirty="0" err="1">
                  <a:solidFill>
                    <a:schemeClr val="bg1"/>
                  </a:solidFill>
                  <a:latin typeface="Calibri" panose="020F0502020204030204" pitchFamily="34" charset="0"/>
                  <a:cs typeface="Calibri" panose="020F0502020204030204" pitchFamily="34" charset="0"/>
                </a:rPr>
                <a:t>Просування</a:t>
              </a:r>
              <a:r>
                <a:rPr lang="ru-RU" sz="3000" b="1" dirty="0">
                  <a:solidFill>
                    <a:schemeClr val="bg1"/>
                  </a:solidFill>
                  <a:latin typeface="Calibri" panose="020F0502020204030204" pitchFamily="34" charset="0"/>
                  <a:cs typeface="Calibri" panose="020F0502020204030204" pitchFamily="34" charset="0"/>
                </a:rPr>
                <a:t> </a:t>
              </a:r>
              <a:r>
                <a:rPr lang="ru-RU" sz="3000" b="1" dirty="0" err="1">
                  <a:solidFill>
                    <a:schemeClr val="bg1"/>
                  </a:solidFill>
                  <a:latin typeface="Calibri" panose="020F0502020204030204" pitchFamily="34" charset="0"/>
                  <a:cs typeface="Calibri" panose="020F0502020204030204" pitchFamily="34" charset="0"/>
                </a:rPr>
                <a:t>культури</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06" name="Group 105">
            <a:extLst>
              <a:ext uri="{FF2B5EF4-FFF2-40B4-BE49-F238E27FC236}">
                <a16:creationId xmlns:a16="http://schemas.microsoft.com/office/drawing/2014/main" id="{98A2DF7A-4580-00C3-4927-FF7634EB1D65}"/>
              </a:ext>
            </a:extLst>
          </p:cNvPr>
          <p:cNvGrpSpPr/>
          <p:nvPr/>
        </p:nvGrpSpPr>
        <p:grpSpPr>
          <a:xfrm>
            <a:off x="1204064" y="6808869"/>
            <a:ext cx="2403974" cy="3744394"/>
            <a:chOff x="4387351" y="4867570"/>
            <a:chExt cx="581843" cy="906270"/>
          </a:xfrm>
          <a:solidFill>
            <a:schemeClr val="bg1">
              <a:alpha val="20641"/>
            </a:schemeClr>
          </a:solidFill>
        </p:grpSpPr>
        <p:grpSp>
          <p:nvGrpSpPr>
            <p:cNvPr id="107" name="Graphic 7">
              <a:extLst>
                <a:ext uri="{FF2B5EF4-FFF2-40B4-BE49-F238E27FC236}">
                  <a16:creationId xmlns:a16="http://schemas.microsoft.com/office/drawing/2014/main" id="{DCEEE8A5-474B-D4C3-CF17-12CCB3437D6F}"/>
                </a:ext>
              </a:extLst>
            </p:cNvPr>
            <p:cNvGrpSpPr/>
            <p:nvPr/>
          </p:nvGrpSpPr>
          <p:grpSpPr>
            <a:xfrm>
              <a:off x="4388301" y="4867570"/>
              <a:ext cx="580893" cy="324279"/>
              <a:chOff x="4388301" y="4867570"/>
              <a:chExt cx="580893" cy="324279"/>
            </a:xfrm>
            <a:grpFill/>
          </p:grpSpPr>
          <p:sp>
            <p:nvSpPr>
              <p:cNvPr id="113" name="Freeform 112">
                <a:extLst>
                  <a:ext uri="{FF2B5EF4-FFF2-40B4-BE49-F238E27FC236}">
                    <a16:creationId xmlns:a16="http://schemas.microsoft.com/office/drawing/2014/main" id="{3D53517B-5C01-5750-AA98-8945744EDCA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14" name="Freeform 113">
                <a:extLst>
                  <a:ext uri="{FF2B5EF4-FFF2-40B4-BE49-F238E27FC236}">
                    <a16:creationId xmlns:a16="http://schemas.microsoft.com/office/drawing/2014/main" id="{03175E04-618C-C4CC-50D9-C7B38243A135}"/>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9" name="Freeform 108">
              <a:extLst>
                <a:ext uri="{FF2B5EF4-FFF2-40B4-BE49-F238E27FC236}">
                  <a16:creationId xmlns:a16="http://schemas.microsoft.com/office/drawing/2014/main" id="{F289350B-431D-27E0-2466-112064E39D05}"/>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10" name="Graphic 7">
              <a:extLst>
                <a:ext uri="{FF2B5EF4-FFF2-40B4-BE49-F238E27FC236}">
                  <a16:creationId xmlns:a16="http://schemas.microsoft.com/office/drawing/2014/main" id="{EA09DC5B-AD9A-0832-3FAC-F75D099CB938}"/>
                </a:ext>
              </a:extLst>
            </p:cNvPr>
            <p:cNvGrpSpPr/>
            <p:nvPr/>
          </p:nvGrpSpPr>
          <p:grpSpPr>
            <a:xfrm>
              <a:off x="4387351" y="5189947"/>
              <a:ext cx="580893" cy="583893"/>
              <a:chOff x="4387351" y="5189947"/>
              <a:chExt cx="580893" cy="583893"/>
            </a:xfrm>
            <a:grpFill/>
          </p:grpSpPr>
          <p:sp>
            <p:nvSpPr>
              <p:cNvPr id="111" name="Freeform 110">
                <a:extLst>
                  <a:ext uri="{FF2B5EF4-FFF2-40B4-BE49-F238E27FC236}">
                    <a16:creationId xmlns:a16="http://schemas.microsoft.com/office/drawing/2014/main" id="{3F40409D-45A3-E3CB-1505-1EABB7D8B41A}"/>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474F645C-2B89-3F68-E7B0-55986AC19DA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5" name="TextBox 114">
            <a:extLst>
              <a:ext uri="{FF2B5EF4-FFF2-40B4-BE49-F238E27FC236}">
                <a16:creationId xmlns:a16="http://schemas.microsoft.com/office/drawing/2014/main" id="{58B1432B-5491-B4D0-5ACE-F8CD092D1B67}"/>
              </a:ext>
            </a:extLst>
          </p:cNvPr>
          <p:cNvSpPr txBox="1"/>
          <p:nvPr/>
        </p:nvSpPr>
        <p:spPr>
          <a:xfrm>
            <a:off x="704957" y="3880455"/>
            <a:ext cx="2532540" cy="1797928"/>
          </a:xfrm>
          <a:prstGeom prst="rect">
            <a:avLst/>
          </a:prstGeom>
          <a:noFill/>
        </p:spPr>
        <p:txBody>
          <a:bodyPr wrap="square">
            <a:spAutoFit/>
          </a:bodyPr>
          <a:lstStyle/>
          <a:p>
            <a:pPr>
              <a:lnSpc>
                <a:spcPts val="1860"/>
              </a:lnSpc>
              <a:buClr>
                <a:srgbClr val="000000"/>
              </a:buClr>
            </a:pPr>
            <a:r>
              <a:rPr lang="ru-RU" sz="1800" dirty="0" err="1">
                <a:solidFill>
                  <a:schemeClr val="bg1"/>
                </a:solidFill>
                <a:latin typeface="Calibri" panose="020F0502020204030204" pitchFamily="34" charset="0"/>
                <a:cs typeface="Calibri" panose="020F0502020204030204" pitchFamily="34" charset="0"/>
              </a:rPr>
              <a:t>Цей</a:t>
            </a:r>
            <a:r>
              <a:rPr lang="ru-RU" sz="1800" dirty="0">
                <a:solidFill>
                  <a:schemeClr val="bg1"/>
                </a:solidFill>
                <a:latin typeface="Calibri" panose="020F0502020204030204" pitchFamily="34" charset="0"/>
                <a:cs typeface="Calibri" panose="020F0502020204030204" pitchFamily="34" charset="0"/>
              </a:rPr>
              <a:t> крок </a:t>
            </a:r>
            <a:r>
              <a:rPr lang="ru-RU" sz="1800" dirty="0" err="1">
                <a:solidFill>
                  <a:schemeClr val="bg1"/>
                </a:solidFill>
                <a:latin typeface="Calibri" panose="020F0502020204030204" pitchFamily="34" charset="0"/>
                <a:cs typeface="Calibri" panose="020F0502020204030204" pitchFamily="34" charset="0"/>
              </a:rPr>
              <a:t>сприятиме</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створенню</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інклюзивного</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середовища</a:t>
            </a:r>
            <a:r>
              <a:rPr lang="ru-RU" sz="1800" dirty="0">
                <a:solidFill>
                  <a:schemeClr val="bg1"/>
                </a:solidFill>
                <a:latin typeface="Calibri" panose="020F0502020204030204" pitchFamily="34" charset="0"/>
                <a:cs typeface="Calibri" panose="020F0502020204030204" pitchFamily="34" charset="0"/>
              </a:rPr>
              <a:t>, де </a:t>
            </a:r>
            <a:r>
              <a:rPr lang="ru-RU" sz="1800" dirty="0" err="1">
                <a:solidFill>
                  <a:schemeClr val="bg1"/>
                </a:solidFill>
                <a:latin typeface="Calibri" panose="020F0502020204030204" pitchFamily="34" charset="0"/>
                <a:cs typeface="Calibri" panose="020F0502020204030204" pitchFamily="34" charset="0"/>
              </a:rPr>
              <a:t>всі</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працівники-біженці</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відчуватимуть</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цінність</a:t>
            </a:r>
            <a:r>
              <a:rPr lang="ru-RU" sz="1800" dirty="0">
                <a:solidFill>
                  <a:schemeClr val="bg1"/>
                </a:solidFill>
                <a:latin typeface="Calibri" panose="020F0502020204030204" pitchFamily="34" charset="0"/>
                <a:cs typeface="Calibri" panose="020F0502020204030204" pitchFamily="34" charset="0"/>
              </a:rPr>
              <a:t> і </a:t>
            </a:r>
            <a:r>
              <a:rPr lang="ru-RU" sz="1800" dirty="0" err="1">
                <a:solidFill>
                  <a:schemeClr val="bg1"/>
                </a:solidFill>
                <a:latin typeface="Calibri" panose="020F0502020204030204" pitchFamily="34" charset="0"/>
                <a:cs typeface="Calibri" panose="020F0502020204030204" pitchFamily="34" charset="0"/>
              </a:rPr>
              <a:t>залученість</a:t>
            </a:r>
            <a:r>
              <a:rPr lang="ru-RU" sz="1800" dirty="0">
                <a:solidFill>
                  <a:schemeClr val="bg1"/>
                </a:solidFill>
                <a:latin typeface="Calibri" panose="020F0502020204030204" pitchFamily="34" charset="0"/>
                <a:cs typeface="Calibri" panose="020F0502020204030204" pitchFamily="34" charset="0"/>
              </a:rPr>
              <a:t>.</a:t>
            </a:r>
            <a:endParaRPr lang="en-US" sz="1800" dirty="0">
              <a:solidFill>
                <a:schemeClr val="bg1"/>
              </a:solidFill>
              <a:latin typeface="Calibri" panose="020F0502020204030204" pitchFamily="34" charset="0"/>
              <a:cs typeface="Calibri" panose="020F0502020204030204" pitchFamily="34" charset="0"/>
            </a:endParaRPr>
          </a:p>
        </p:txBody>
      </p:sp>
      <p:grpSp>
        <p:nvGrpSpPr>
          <p:cNvPr id="116" name="Group 115">
            <a:extLst>
              <a:ext uri="{FF2B5EF4-FFF2-40B4-BE49-F238E27FC236}">
                <a16:creationId xmlns:a16="http://schemas.microsoft.com/office/drawing/2014/main" id="{9273F0C8-66A3-0F82-73B0-8DDA1EE90AA2}"/>
              </a:ext>
            </a:extLst>
          </p:cNvPr>
          <p:cNvGrpSpPr/>
          <p:nvPr/>
        </p:nvGrpSpPr>
        <p:grpSpPr>
          <a:xfrm>
            <a:off x="0" y="2982793"/>
            <a:ext cx="6759614" cy="1015663"/>
            <a:chOff x="-406400" y="2137471"/>
            <a:chExt cx="7002185" cy="1428869"/>
          </a:xfrm>
        </p:grpSpPr>
        <p:sp>
          <p:nvSpPr>
            <p:cNvPr id="117" name="Rectangle 116">
              <a:extLst>
                <a:ext uri="{FF2B5EF4-FFF2-40B4-BE49-F238E27FC236}">
                  <a16:creationId xmlns:a16="http://schemas.microsoft.com/office/drawing/2014/main" id="{F4A5B8A3-C64A-B713-99A5-56A876810A0E}"/>
                </a:ext>
              </a:extLst>
            </p:cNvPr>
            <p:cNvSpPr/>
            <p:nvPr/>
          </p:nvSpPr>
          <p:spPr>
            <a:xfrm>
              <a:off x="-406400" y="2179441"/>
              <a:ext cx="633904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8" name="TextBox 117">
              <a:extLst>
                <a:ext uri="{FF2B5EF4-FFF2-40B4-BE49-F238E27FC236}">
                  <a16:creationId xmlns:a16="http://schemas.microsoft.com/office/drawing/2014/main" id="{B6FD0F43-7526-5597-AF7C-51A830252AF8}"/>
                </a:ext>
              </a:extLst>
            </p:cNvPr>
            <p:cNvSpPr txBox="1"/>
            <p:nvPr/>
          </p:nvSpPr>
          <p:spPr>
            <a:xfrm>
              <a:off x="186415" y="2137471"/>
              <a:ext cx="6409370" cy="1428869"/>
            </a:xfrm>
            <a:prstGeom prst="rect">
              <a:avLst/>
            </a:prstGeom>
            <a:noFill/>
          </p:spPr>
          <p:txBody>
            <a:bodyPr wrap="square" rtlCol="0">
              <a:spAutoFit/>
            </a:bodyPr>
            <a:lstStyle/>
            <a:p>
              <a:r>
                <a:rPr lang="ru-RU" sz="3000" b="1" dirty="0" err="1">
                  <a:solidFill>
                    <a:schemeClr val="bg1"/>
                  </a:solidFill>
                  <a:latin typeface="Calibri" panose="020F0502020204030204" pitchFamily="34" charset="0"/>
                  <a:cs typeface="Calibri" panose="020F0502020204030204" pitchFamily="34" charset="0"/>
                </a:rPr>
                <a:t>Інтеграція</a:t>
              </a:r>
              <a:r>
                <a:rPr lang="ru-RU" sz="3000" b="1" dirty="0">
                  <a:solidFill>
                    <a:schemeClr val="bg1"/>
                  </a:solidFill>
                  <a:latin typeface="Calibri" panose="020F0502020204030204" pitchFamily="34" charset="0"/>
                  <a:cs typeface="Calibri" panose="020F0502020204030204" pitchFamily="34" charset="0"/>
                </a:rPr>
                <a:t> на </a:t>
              </a:r>
              <a:r>
                <a:rPr lang="ru-RU" sz="3000" b="1" dirty="0" err="1">
                  <a:solidFill>
                    <a:schemeClr val="bg1"/>
                  </a:solidFill>
                  <a:latin typeface="Calibri" panose="020F0502020204030204" pitchFamily="34" charset="0"/>
                  <a:cs typeface="Calibri" panose="020F0502020204030204" pitchFamily="34" charset="0"/>
                </a:rPr>
                <a:t>будівельних</a:t>
              </a:r>
              <a:r>
                <a:rPr lang="ru-RU" sz="3000" b="1" dirty="0">
                  <a:solidFill>
                    <a:schemeClr val="bg1"/>
                  </a:solidFill>
                  <a:latin typeface="Calibri" panose="020F0502020204030204" pitchFamily="34" charset="0"/>
                  <a:cs typeface="Calibri" panose="020F0502020204030204" pitchFamily="34" charset="0"/>
                </a:rPr>
                <a:t> </a:t>
              </a:r>
              <a:r>
                <a:rPr lang="ru-RU" sz="3000" b="1" dirty="0" err="1">
                  <a:solidFill>
                    <a:schemeClr val="bg1"/>
                  </a:solidFill>
                  <a:latin typeface="Calibri" panose="020F0502020204030204" pitchFamily="34" charset="0"/>
                  <a:cs typeface="Calibri" panose="020F0502020204030204" pitchFamily="34" charset="0"/>
                </a:rPr>
                <a:t>майданчиках</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96" name="Group 90">
            <a:extLst>
              <a:ext uri="{FF2B5EF4-FFF2-40B4-BE49-F238E27FC236}">
                <a16:creationId xmlns:a16="http://schemas.microsoft.com/office/drawing/2014/main" id="{E398D005-33E6-D0E2-6EA6-21CF41EAC93E}"/>
              </a:ext>
            </a:extLst>
          </p:cNvPr>
          <p:cNvGrpSpPr/>
          <p:nvPr/>
        </p:nvGrpSpPr>
        <p:grpSpPr>
          <a:xfrm>
            <a:off x="3543439" y="9945981"/>
            <a:ext cx="1291994" cy="533005"/>
            <a:chOff x="3604437" y="5408752"/>
            <a:chExt cx="1291994" cy="533005"/>
          </a:xfrm>
        </p:grpSpPr>
        <p:cxnSp>
          <p:nvCxnSpPr>
            <p:cNvPr id="97" name="Straight Connector 91">
              <a:extLst>
                <a:ext uri="{FF2B5EF4-FFF2-40B4-BE49-F238E27FC236}">
                  <a16:creationId xmlns:a16="http://schemas.microsoft.com/office/drawing/2014/main" id="{89346AB2-13B8-0815-800A-B41B05778E1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8" name="Group 92">
              <a:extLst>
                <a:ext uri="{FF2B5EF4-FFF2-40B4-BE49-F238E27FC236}">
                  <a16:creationId xmlns:a16="http://schemas.microsoft.com/office/drawing/2014/main" id="{A1245D0E-C48C-ECE5-6DE9-0D1DB29A2648}"/>
                </a:ext>
              </a:extLst>
            </p:cNvPr>
            <p:cNvGrpSpPr/>
            <p:nvPr/>
          </p:nvGrpSpPr>
          <p:grpSpPr>
            <a:xfrm>
              <a:off x="4122748" y="5408752"/>
              <a:ext cx="773683" cy="533005"/>
              <a:chOff x="558011" y="5595711"/>
              <a:chExt cx="817028" cy="562866"/>
            </a:xfrm>
          </p:grpSpPr>
          <p:sp>
            <p:nvSpPr>
              <p:cNvPr id="99" name="Oval 93">
                <a:extLst>
                  <a:ext uri="{FF2B5EF4-FFF2-40B4-BE49-F238E27FC236}">
                    <a16:creationId xmlns:a16="http://schemas.microsoft.com/office/drawing/2014/main" id="{69973F49-1917-670E-3A11-CDC344B46CAB}"/>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TextBox 94">
                <a:extLst>
                  <a:ext uri="{FF2B5EF4-FFF2-40B4-BE49-F238E27FC236}">
                    <a16:creationId xmlns:a16="http://schemas.microsoft.com/office/drawing/2014/main" id="{C1A0F3C0-6383-FD21-1DBC-0AA3103A3D9D}"/>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11</a:t>
                </a: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23" name="Slide Number Placeholder 17">
            <a:extLst>
              <a:ext uri="{FF2B5EF4-FFF2-40B4-BE49-F238E27FC236}">
                <a16:creationId xmlns:a16="http://schemas.microsoft.com/office/drawing/2014/main" id="{5BDF4BC6-88D7-0C55-377F-393EB9AF1051}"/>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24" name="Text Placeholder 7">
            <a:extLst>
              <a:ext uri="{FF2B5EF4-FFF2-40B4-BE49-F238E27FC236}">
                <a16:creationId xmlns:a16="http://schemas.microsoft.com/office/drawing/2014/main" id="{B998C06B-9E93-7F9B-6448-6711AC419DDA}"/>
              </a:ext>
            </a:extLst>
          </p:cNvPr>
          <p:cNvSpPr txBox="1">
            <a:spLocks/>
          </p:cNvSpPr>
          <p:nvPr/>
        </p:nvSpPr>
        <p:spPr>
          <a:xfrm>
            <a:off x="1417666" y="2983832"/>
            <a:ext cx="4381154" cy="707221"/>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Організуйте</a:t>
            </a:r>
            <a:r>
              <a:rPr lang="ru-RU" sz="2200" dirty="0">
                <a:solidFill>
                  <a:srgbClr val="EF3E23"/>
                </a:solidFill>
              </a:rPr>
              <a:t> </a:t>
            </a:r>
            <a:r>
              <a:rPr lang="ru-RU" sz="2200" dirty="0" err="1">
                <a:solidFill>
                  <a:srgbClr val="EF3E23"/>
                </a:solidFill>
              </a:rPr>
              <a:t>командоутворювальні</a:t>
            </a:r>
            <a:r>
              <a:rPr lang="ru-RU" sz="2200" dirty="0">
                <a:solidFill>
                  <a:srgbClr val="EF3E23"/>
                </a:solidFill>
              </a:rPr>
              <a:t> заходи</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5" name="Straight Connector 24">
            <a:extLst>
              <a:ext uri="{FF2B5EF4-FFF2-40B4-BE49-F238E27FC236}">
                <a16:creationId xmlns:a16="http://schemas.microsoft.com/office/drawing/2014/main" id="{301C32FC-E72E-9F2F-2A41-886BFA673634}"/>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4BD17FF5-8D51-2D4F-8BBE-C791E736AD2F}"/>
              </a:ext>
            </a:extLst>
          </p:cNvPr>
          <p:cNvGrpSpPr/>
          <p:nvPr/>
        </p:nvGrpSpPr>
        <p:grpSpPr>
          <a:xfrm>
            <a:off x="758806" y="3147042"/>
            <a:ext cx="780507" cy="533005"/>
            <a:chOff x="558011" y="5595711"/>
            <a:chExt cx="824234" cy="562866"/>
          </a:xfrm>
        </p:grpSpPr>
        <p:sp>
          <p:nvSpPr>
            <p:cNvPr id="27" name="Oval 26">
              <a:extLst>
                <a:ext uri="{FF2B5EF4-FFF2-40B4-BE49-F238E27FC236}">
                  <a16:creationId xmlns:a16="http://schemas.microsoft.com/office/drawing/2014/main" id="{27974D2A-8D78-8463-1914-905EFCE3CC0F}"/>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FDD30806-EBEC-BDB1-4DB6-FEFCC666E75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29" name="Text Placeholder 3">
            <a:extLst>
              <a:ext uri="{FF2B5EF4-FFF2-40B4-BE49-F238E27FC236}">
                <a16:creationId xmlns:a16="http://schemas.microsoft.com/office/drawing/2014/main" id="{BDBE36BF-1765-D9A0-884C-6C29E6FC9D37}"/>
              </a:ext>
            </a:extLst>
          </p:cNvPr>
          <p:cNvSpPr txBox="1">
            <a:spLocks/>
          </p:cNvSpPr>
          <p:nvPr/>
        </p:nvSpPr>
        <p:spPr>
          <a:xfrm>
            <a:off x="1417666" y="3513221"/>
            <a:ext cx="5143499" cy="20064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Організовувати</a:t>
            </a:r>
            <a:r>
              <a:rPr lang="ru-RU" sz="1250" dirty="0"/>
              <a:t> </a:t>
            </a:r>
            <a:r>
              <a:rPr lang="ru-RU" sz="1250" dirty="0" err="1"/>
              <a:t>різноманітні</a:t>
            </a:r>
            <a:r>
              <a:rPr lang="ru-RU" sz="1250" dirty="0"/>
              <a:t> </a:t>
            </a:r>
            <a:r>
              <a:rPr lang="ru-RU" sz="1250" dirty="0" err="1"/>
              <a:t>майстер-класи</a:t>
            </a:r>
            <a:r>
              <a:rPr lang="ru-RU" sz="1250" dirty="0"/>
              <a:t> в </a:t>
            </a:r>
            <a:r>
              <a:rPr lang="ru-RU" sz="1250" dirty="0" err="1"/>
              <a:t>компанії</a:t>
            </a:r>
            <a:r>
              <a:rPr lang="ru-RU" sz="1250" dirty="0"/>
              <a:t>, </a:t>
            </a:r>
            <a:r>
              <a:rPr lang="ru-RU" sz="1250" dirty="0" err="1"/>
              <a:t>наприклад</a:t>
            </a:r>
            <a:r>
              <a:rPr lang="ru-RU" sz="1250" dirty="0"/>
              <a:t>, </a:t>
            </a:r>
            <a:r>
              <a:rPr lang="ru-RU" sz="1250" dirty="0" err="1"/>
              <a:t>моделювання</a:t>
            </a:r>
            <a:r>
              <a:rPr lang="ru-RU" sz="1250" dirty="0"/>
              <a:t> «</a:t>
            </a:r>
            <a:r>
              <a:rPr lang="ru-RU" sz="1250" dirty="0" err="1"/>
              <a:t>кризової</a:t>
            </a:r>
            <a:r>
              <a:rPr lang="ru-RU" sz="1250" dirty="0"/>
              <a:t> </a:t>
            </a:r>
            <a:r>
              <a:rPr lang="ru-RU" sz="1250" dirty="0" err="1"/>
              <a:t>ситуації</a:t>
            </a:r>
            <a:r>
              <a:rPr lang="ru-RU" sz="1250" dirty="0"/>
              <a:t> на </a:t>
            </a:r>
            <a:r>
              <a:rPr lang="ru-RU" sz="1250" dirty="0" err="1"/>
              <a:t>будівельному</a:t>
            </a:r>
            <a:r>
              <a:rPr lang="ru-RU" sz="1250" dirty="0"/>
              <a:t> </a:t>
            </a:r>
            <a:r>
              <a:rPr lang="ru-RU" sz="1250" dirty="0" err="1"/>
              <a:t>майданчику</a:t>
            </a:r>
            <a:r>
              <a:rPr lang="ru-RU" sz="1250" dirty="0"/>
              <a:t>» — </a:t>
            </a:r>
            <a:r>
              <a:rPr lang="ru-RU" sz="1250" dirty="0" err="1"/>
              <a:t>спільний</a:t>
            </a:r>
            <a:r>
              <a:rPr lang="ru-RU" sz="1250" dirty="0"/>
              <a:t> </a:t>
            </a:r>
            <a:r>
              <a:rPr lang="ru-RU" sz="1250" dirty="0" err="1"/>
              <a:t>розробка</a:t>
            </a:r>
            <a:r>
              <a:rPr lang="ru-RU" sz="1250" dirty="0"/>
              <a:t> </a:t>
            </a:r>
            <a:r>
              <a:rPr lang="ru-RU" sz="1250" dirty="0" err="1"/>
              <a:t>рішень</a:t>
            </a:r>
            <a:r>
              <a:rPr lang="ru-RU" sz="1250" dirty="0"/>
              <a:t> </a:t>
            </a:r>
            <a:r>
              <a:rPr lang="ru-RU" sz="1250" dirty="0" err="1"/>
              <a:t>складної</a:t>
            </a:r>
            <a:r>
              <a:rPr lang="ru-RU" sz="1250" dirty="0"/>
              <a:t> </a:t>
            </a:r>
            <a:r>
              <a:rPr lang="ru-RU" sz="1250" dirty="0" err="1"/>
              <a:t>ситуації</a:t>
            </a:r>
            <a:r>
              <a:rPr lang="ru-RU" sz="1250" dirty="0"/>
              <a:t> (</a:t>
            </a:r>
            <a:r>
              <a:rPr lang="ru-RU" sz="1250" dirty="0" err="1"/>
              <a:t>наприклад</a:t>
            </a:r>
            <a:r>
              <a:rPr lang="ru-RU" sz="1250" dirty="0"/>
              <a:t>, </a:t>
            </a:r>
            <a:r>
              <a:rPr lang="ru-RU" sz="1250" dirty="0" err="1"/>
              <a:t>конфлікт</a:t>
            </a:r>
            <a:r>
              <a:rPr lang="ru-RU" sz="1250" dirty="0"/>
              <a:t>, </a:t>
            </a:r>
            <a:r>
              <a:rPr lang="ru-RU" sz="1250" dirty="0" err="1"/>
              <a:t>помилка</a:t>
            </a:r>
            <a:r>
              <a:rPr lang="ru-RU" sz="1250" dirty="0"/>
              <a:t> </a:t>
            </a:r>
            <a:r>
              <a:rPr lang="ru-RU" sz="1250" dirty="0" err="1"/>
              <a:t>виконання</a:t>
            </a:r>
            <a:r>
              <a:rPr lang="ru-RU" sz="1250" dirty="0"/>
              <a:t>).
</a:t>
            </a:r>
            <a:r>
              <a:rPr lang="ru-RU" sz="1250" dirty="0" err="1"/>
              <a:t>Створюйте</a:t>
            </a:r>
            <a:r>
              <a:rPr lang="ru-RU" sz="1250" dirty="0"/>
              <a:t> </a:t>
            </a:r>
            <a:r>
              <a:rPr lang="ru-RU" sz="1250" dirty="0" err="1"/>
              <a:t>можливості</a:t>
            </a:r>
            <a:r>
              <a:rPr lang="ru-RU" sz="1250" dirty="0"/>
              <a:t> для </a:t>
            </a:r>
            <a:r>
              <a:rPr lang="ru-RU" sz="1250" dirty="0" err="1"/>
              <a:t>співпраці</a:t>
            </a:r>
            <a:r>
              <a:rPr lang="ru-RU" sz="1250" dirty="0"/>
              <a:t> </a:t>
            </a:r>
            <a:r>
              <a:rPr lang="ru-RU" sz="1250" dirty="0" err="1"/>
              <a:t>працівників</a:t>
            </a:r>
            <a:r>
              <a:rPr lang="ru-RU" sz="1250" dirty="0"/>
              <a:t> і </a:t>
            </a:r>
            <a:r>
              <a:rPr lang="ru-RU" sz="1250" dirty="0" err="1"/>
              <a:t>будівництво</a:t>
            </a:r>
            <a:r>
              <a:rPr lang="ru-RU" sz="1250" dirty="0"/>
              <a:t> </a:t>
            </a:r>
            <a:r>
              <a:rPr lang="ru-RU" sz="1250" dirty="0" err="1"/>
              <a:t>довіри</a:t>
            </a:r>
            <a:r>
              <a:rPr lang="ru-RU" sz="1250" dirty="0"/>
              <a:t>.
</a:t>
            </a:r>
            <a:r>
              <a:rPr lang="ru-RU" sz="1250" dirty="0" err="1"/>
              <a:t>Призначте</a:t>
            </a:r>
            <a:r>
              <a:rPr lang="ru-RU" sz="1250" dirty="0"/>
              <a:t> </a:t>
            </a:r>
            <a:r>
              <a:rPr lang="ru-RU" sz="1250" dirty="0" err="1"/>
              <a:t>наставників</a:t>
            </a:r>
            <a:r>
              <a:rPr lang="ru-RU" sz="1250" dirty="0"/>
              <a:t> для </a:t>
            </a:r>
            <a:r>
              <a:rPr lang="ru-RU" sz="1250" dirty="0" err="1"/>
              <a:t>проведення</a:t>
            </a:r>
            <a:r>
              <a:rPr lang="ru-RU" sz="1250" dirty="0"/>
              <a:t> </a:t>
            </a:r>
            <a:r>
              <a:rPr lang="ru-RU" sz="1250" dirty="0" err="1"/>
              <a:t>майстер-класів</a:t>
            </a:r>
            <a:r>
              <a:rPr lang="ru-RU" sz="1250" dirty="0"/>
              <a:t>, </a:t>
            </a:r>
            <a:r>
              <a:rPr lang="ru-RU" sz="1250" dirty="0" err="1"/>
              <a:t>щоб</a:t>
            </a:r>
            <a:r>
              <a:rPr lang="ru-RU" sz="1250" dirty="0"/>
              <a:t> </a:t>
            </a:r>
            <a:r>
              <a:rPr lang="ru-RU" sz="1250" dirty="0" err="1"/>
              <a:t>біженці</a:t>
            </a:r>
            <a:r>
              <a:rPr lang="ru-RU" sz="1250" dirty="0"/>
              <a:t> </a:t>
            </a:r>
            <a:r>
              <a:rPr lang="ru-RU" sz="1250" dirty="0" err="1"/>
              <a:t>покращували</a:t>
            </a:r>
            <a:r>
              <a:rPr lang="ru-RU" sz="1250" dirty="0"/>
              <a:t> </a:t>
            </a:r>
            <a:r>
              <a:rPr lang="ru-RU" sz="1250" dirty="0" err="1"/>
              <a:t>свої</a:t>
            </a:r>
            <a:r>
              <a:rPr lang="ru-RU" sz="1250" dirty="0"/>
              <a:t> </a:t>
            </a:r>
            <a:r>
              <a:rPr lang="ru-RU" sz="1250" dirty="0" err="1"/>
              <a:t>навички</a:t>
            </a:r>
            <a:r>
              <a:rPr lang="ru-RU" sz="1250" dirty="0"/>
              <a:t>.
</a:t>
            </a:r>
            <a:r>
              <a:rPr lang="ru-RU" sz="1250" dirty="0" err="1"/>
              <a:t>Займайтеся</a:t>
            </a:r>
            <a:r>
              <a:rPr lang="ru-RU" sz="1250" dirty="0"/>
              <a:t> </a:t>
            </a:r>
            <a:r>
              <a:rPr lang="ru-RU" sz="1250" dirty="0" err="1"/>
              <a:t>щоденними</a:t>
            </a:r>
            <a:r>
              <a:rPr lang="ru-RU" sz="1250" dirty="0"/>
              <a:t> справами поза </a:t>
            </a:r>
            <a:r>
              <a:rPr lang="ru-RU" sz="1250" dirty="0" err="1"/>
              <a:t>робочим</a:t>
            </a:r>
            <a:r>
              <a:rPr lang="ru-RU" sz="1250" dirty="0"/>
              <a:t> </a:t>
            </a:r>
            <a:r>
              <a:rPr lang="ru-RU" sz="1250" dirty="0" err="1"/>
              <a:t>місцем</a:t>
            </a:r>
            <a:r>
              <a:rPr lang="ru-RU" sz="1250" dirty="0"/>
              <a:t>, </a:t>
            </a:r>
            <a:r>
              <a:rPr lang="ru-RU" sz="1250" dirty="0" err="1"/>
              <a:t>включаючи</a:t>
            </a:r>
            <a:r>
              <a:rPr lang="ru-RU" sz="1250" dirty="0"/>
              <a:t> </a:t>
            </a:r>
            <a:r>
              <a:rPr lang="ru-RU" sz="1250" dirty="0" err="1"/>
              <a:t>командні</a:t>
            </a:r>
            <a:r>
              <a:rPr lang="ru-RU" sz="1250" dirty="0"/>
              <a:t> </a:t>
            </a:r>
            <a:r>
              <a:rPr lang="ru-RU" sz="1250" dirty="0" err="1"/>
              <a:t>вправи</a:t>
            </a:r>
            <a:r>
              <a:rPr lang="ru-RU" sz="1250" dirty="0"/>
              <a:t>.
</a:t>
            </a:r>
            <a:r>
              <a:rPr lang="ru-RU" sz="1250" dirty="0" err="1"/>
              <a:t>Створюйте</a:t>
            </a:r>
            <a:r>
              <a:rPr lang="ru-RU" sz="1250" dirty="0"/>
              <a:t> </a:t>
            </a:r>
            <a:r>
              <a:rPr lang="ru-RU" sz="1250" dirty="0" err="1"/>
              <a:t>простори</a:t>
            </a:r>
            <a:r>
              <a:rPr lang="ru-RU" sz="1250" dirty="0"/>
              <a:t> для </a:t>
            </a:r>
            <a:r>
              <a:rPr lang="ru-RU" sz="1250" dirty="0" err="1"/>
              <a:t>відпочинку</a:t>
            </a:r>
            <a:r>
              <a:rPr lang="ru-RU" sz="1250" dirty="0"/>
              <a:t> та </a:t>
            </a:r>
            <a:r>
              <a:rPr lang="ru-RU" sz="1250" dirty="0" err="1"/>
              <a:t>соціальної</a:t>
            </a:r>
            <a:r>
              <a:rPr lang="ru-RU" sz="1250" dirty="0"/>
              <a:t> </a:t>
            </a:r>
            <a:r>
              <a:rPr lang="ru-RU" sz="1250" dirty="0" err="1"/>
              <a:t>взаємодії</a:t>
            </a:r>
            <a:r>
              <a:rPr lang="ru-RU" sz="1250" dirty="0"/>
              <a:t>, </a:t>
            </a:r>
            <a:r>
              <a:rPr lang="ru-RU" sz="1250" dirty="0" err="1"/>
              <a:t>щоб</a:t>
            </a:r>
            <a:r>
              <a:rPr lang="ru-RU" sz="1250" dirty="0"/>
              <a:t> </a:t>
            </a:r>
            <a:r>
              <a:rPr lang="ru-RU" sz="1250" dirty="0" err="1"/>
              <a:t>створити</a:t>
            </a:r>
            <a:r>
              <a:rPr lang="ru-RU" sz="1250" dirty="0"/>
              <a:t> </a:t>
            </a:r>
            <a:r>
              <a:rPr lang="ru-RU" sz="1250" dirty="0" err="1"/>
              <a:t>спільноту</a:t>
            </a:r>
            <a:r>
              <a:rPr lang="ru-RU" sz="1250" dirty="0"/>
              <a:t>.</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0" name="Text Placeholder 7">
            <a:extLst>
              <a:ext uri="{FF2B5EF4-FFF2-40B4-BE49-F238E27FC236}">
                <a16:creationId xmlns:a16="http://schemas.microsoft.com/office/drawing/2014/main" id="{E101E90F-596D-114B-D656-F950514AE685}"/>
              </a:ext>
            </a:extLst>
          </p:cNvPr>
          <p:cNvSpPr txBox="1">
            <a:spLocks/>
          </p:cNvSpPr>
          <p:nvPr/>
        </p:nvSpPr>
        <p:spPr>
          <a:xfrm>
            <a:off x="1417666" y="6045634"/>
            <a:ext cx="5310259" cy="45719"/>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Проводити</a:t>
            </a:r>
            <a:r>
              <a:rPr lang="ru-RU" sz="2200" dirty="0">
                <a:solidFill>
                  <a:srgbClr val="EF3E23"/>
                </a:solidFill>
              </a:rPr>
              <a:t> </a:t>
            </a:r>
            <a:r>
              <a:rPr lang="ru-RU" sz="2200" dirty="0" err="1">
                <a:solidFill>
                  <a:srgbClr val="EF3E23"/>
                </a:solidFill>
              </a:rPr>
              <a:t>семінари</a:t>
            </a:r>
            <a:r>
              <a:rPr lang="ru-RU" sz="2200" dirty="0">
                <a:solidFill>
                  <a:srgbClr val="EF3E23"/>
                </a:solidFill>
              </a:rPr>
              <a:t> з </a:t>
            </a:r>
            <a:r>
              <a:rPr lang="ru-RU" sz="2200" dirty="0" err="1">
                <a:solidFill>
                  <a:srgbClr val="EF3E23"/>
                </a:solidFill>
              </a:rPr>
              <a:t>культурної</a:t>
            </a:r>
            <a:r>
              <a:rPr lang="ru-RU" sz="2200" dirty="0">
                <a:solidFill>
                  <a:srgbClr val="EF3E23"/>
                </a:solidFill>
              </a:rPr>
              <a:t> </a:t>
            </a:r>
            <a:r>
              <a:rPr lang="ru-RU" sz="2200" dirty="0" err="1">
                <a:solidFill>
                  <a:srgbClr val="EF3E23"/>
                </a:solidFill>
              </a:rPr>
              <a:t>чутливості</a:t>
            </a:r>
            <a:endParaRPr lang="en-GB" sz="2200" dirty="0">
              <a:solidFill>
                <a:srgbClr val="EF3E23"/>
              </a:solidFill>
            </a:endParaRPr>
          </a:p>
        </p:txBody>
      </p:sp>
      <p:cxnSp>
        <p:nvCxnSpPr>
          <p:cNvPr id="31" name="Straight Connector 30">
            <a:extLst>
              <a:ext uri="{FF2B5EF4-FFF2-40B4-BE49-F238E27FC236}">
                <a16:creationId xmlns:a16="http://schemas.microsoft.com/office/drawing/2014/main" id="{622A419E-13CB-7ED7-3A28-17B11831D55B}"/>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86A6E76B-C254-C748-8C39-2F4942D938A3}"/>
              </a:ext>
            </a:extLst>
          </p:cNvPr>
          <p:cNvGrpSpPr/>
          <p:nvPr/>
        </p:nvGrpSpPr>
        <p:grpSpPr>
          <a:xfrm>
            <a:off x="746106" y="5547342"/>
            <a:ext cx="780507" cy="533005"/>
            <a:chOff x="558011" y="5595711"/>
            <a:chExt cx="824234" cy="562866"/>
          </a:xfrm>
        </p:grpSpPr>
        <p:sp>
          <p:nvSpPr>
            <p:cNvPr id="33" name="Oval 32">
              <a:extLst>
                <a:ext uri="{FF2B5EF4-FFF2-40B4-BE49-F238E27FC236}">
                  <a16:creationId xmlns:a16="http://schemas.microsoft.com/office/drawing/2014/main" id="{1AAC0FDA-D0FB-BE5C-AC13-3BAED00485B9}"/>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E6D53B2D-AFD2-FA0F-5CD7-9D3D767B12AB}"/>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5" name="Text Placeholder 3">
            <a:extLst>
              <a:ext uri="{FF2B5EF4-FFF2-40B4-BE49-F238E27FC236}">
                <a16:creationId xmlns:a16="http://schemas.microsoft.com/office/drawing/2014/main" id="{CAE45C87-7A8C-7B85-FCDB-DF0D2FF6F1A5}"/>
              </a:ext>
            </a:extLst>
          </p:cNvPr>
          <p:cNvSpPr txBox="1">
            <a:spLocks/>
          </p:cNvSpPr>
          <p:nvPr/>
        </p:nvSpPr>
        <p:spPr>
          <a:xfrm>
            <a:off x="1417666" y="6806413"/>
            <a:ext cx="5755491" cy="93456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Проведення</a:t>
            </a:r>
            <a:r>
              <a:rPr lang="ru-RU" sz="1250" dirty="0"/>
              <a:t> </a:t>
            </a:r>
            <a:r>
              <a:rPr lang="ru-RU" sz="1250" dirty="0" err="1"/>
              <a:t>тренінгів</a:t>
            </a:r>
            <a:r>
              <a:rPr lang="ru-RU" sz="1250" dirty="0"/>
              <a:t> у </a:t>
            </a:r>
            <a:r>
              <a:rPr lang="ru-RU" sz="1250" dirty="0" err="1"/>
              <a:t>сфері</a:t>
            </a:r>
            <a:r>
              <a:rPr lang="ru-RU" sz="1250" dirty="0"/>
              <a:t> </a:t>
            </a:r>
            <a:r>
              <a:rPr lang="ru-RU" sz="1250" dirty="0" err="1"/>
              <a:t>культурної</a:t>
            </a:r>
            <a:r>
              <a:rPr lang="ru-RU" sz="1250" dirty="0"/>
              <a:t> </a:t>
            </a:r>
            <a:r>
              <a:rPr lang="ru-RU" sz="1250" dirty="0" err="1"/>
              <a:t>чутливості</a:t>
            </a:r>
            <a:r>
              <a:rPr lang="ru-RU" sz="1250" dirty="0"/>
              <a:t> та </a:t>
            </a:r>
            <a:r>
              <a:rPr lang="ru-RU" sz="1250" dirty="0" err="1"/>
              <a:t>інклюзивності</a:t>
            </a:r>
            <a:r>
              <a:rPr lang="ru-RU" sz="1250" dirty="0"/>
              <a:t> для </a:t>
            </a:r>
            <a:r>
              <a:rPr lang="ru-RU" sz="1250" dirty="0" err="1"/>
              <a:t>всіх</a:t>
            </a:r>
            <a:r>
              <a:rPr lang="ru-RU" sz="1250" dirty="0"/>
              <a:t> </a:t>
            </a:r>
            <a:r>
              <a:rPr lang="ru-RU" sz="1250" dirty="0" err="1"/>
              <a:t>працівників</a:t>
            </a:r>
            <a:r>
              <a:rPr lang="ru-RU" sz="1250" dirty="0"/>
              <a:t>.
</a:t>
            </a:r>
            <a:r>
              <a:rPr lang="ru-RU" sz="1250" dirty="0" err="1"/>
              <a:t>Зосереджуйте</a:t>
            </a:r>
            <a:r>
              <a:rPr lang="ru-RU" sz="1250" dirty="0"/>
              <a:t> </a:t>
            </a:r>
            <a:r>
              <a:rPr lang="ru-RU" sz="1250" dirty="0" err="1"/>
              <a:t>семінари</a:t>
            </a:r>
            <a:r>
              <a:rPr lang="ru-RU" sz="1250" dirty="0"/>
              <a:t> на </a:t>
            </a:r>
            <a:r>
              <a:rPr lang="ru-RU" sz="1250" dirty="0" err="1"/>
              <a:t>покращенні</a:t>
            </a:r>
            <a:r>
              <a:rPr lang="ru-RU" sz="1250" dirty="0"/>
              <a:t> </a:t>
            </a:r>
            <a:r>
              <a:rPr lang="ru-RU" sz="1250" dirty="0" err="1"/>
              <a:t>міжкультурної</a:t>
            </a:r>
            <a:r>
              <a:rPr lang="ru-RU" sz="1250" dirty="0"/>
              <a:t> </a:t>
            </a:r>
            <a:r>
              <a:rPr lang="ru-RU" sz="1250" dirty="0" err="1"/>
              <a:t>комунікації</a:t>
            </a:r>
            <a:r>
              <a:rPr lang="ru-RU" sz="1250" dirty="0"/>
              <a:t> та </a:t>
            </a:r>
            <a:r>
              <a:rPr lang="ru-RU" sz="1250" dirty="0" err="1"/>
              <a:t>підвищенні</a:t>
            </a:r>
            <a:r>
              <a:rPr lang="ru-RU" sz="1250" dirty="0"/>
              <a:t> </a:t>
            </a:r>
            <a:r>
              <a:rPr lang="ru-RU" sz="1250" dirty="0" err="1"/>
              <a:t>ефективності</a:t>
            </a:r>
            <a:r>
              <a:rPr lang="ru-RU" sz="1250" dirty="0"/>
              <a:t> </a:t>
            </a:r>
            <a:r>
              <a:rPr lang="ru-RU" sz="1250" dirty="0" err="1"/>
              <a:t>роботи</a:t>
            </a:r>
            <a:r>
              <a:rPr lang="ru-RU" sz="1250" dirty="0"/>
              <a:t> в </a:t>
            </a:r>
            <a:r>
              <a:rPr lang="ru-RU" sz="1250" dirty="0" err="1"/>
              <a:t>різноманітному</a:t>
            </a:r>
            <a:r>
              <a:rPr lang="ru-RU" sz="1250" dirty="0"/>
              <a:t> </a:t>
            </a:r>
            <a:r>
              <a:rPr lang="ru-RU" sz="1250" dirty="0" err="1"/>
              <a:t>середовищі</a:t>
            </a:r>
            <a:r>
              <a:rPr lang="ru-RU" sz="1250" dirty="0"/>
              <a:t> 
</a:t>
            </a:r>
            <a:r>
              <a:rPr lang="ru-RU" sz="1250" dirty="0" err="1"/>
              <a:t>Представлені</a:t>
            </a:r>
            <a:r>
              <a:rPr lang="ru-RU" sz="1250" dirty="0"/>
              <a:t> кейс-</a:t>
            </a:r>
            <a:r>
              <a:rPr lang="ru-RU" sz="1250" dirty="0" err="1"/>
              <a:t>стаді</a:t>
            </a:r>
            <a:r>
              <a:rPr lang="ru-RU" sz="1250" dirty="0"/>
              <a:t> </a:t>
            </a:r>
            <a:r>
              <a:rPr lang="ru-RU" sz="1250" dirty="0" err="1"/>
              <a:t>біженців</a:t>
            </a:r>
            <a:r>
              <a:rPr lang="ru-RU" sz="1250" dirty="0"/>
              <a:t>, </a:t>
            </a:r>
            <a:r>
              <a:rPr lang="ru-RU" sz="1250" dirty="0" err="1"/>
              <a:t>які</a:t>
            </a:r>
            <a:r>
              <a:rPr lang="ru-RU" sz="1250" dirty="0"/>
              <a:t> </a:t>
            </a:r>
            <a:r>
              <a:rPr lang="ru-RU" sz="1250" dirty="0" err="1"/>
              <a:t>досягли</a:t>
            </a:r>
            <a:r>
              <a:rPr lang="ru-RU" sz="1250" dirty="0"/>
              <a:t> </a:t>
            </a:r>
            <a:r>
              <a:rPr lang="ru-RU" sz="1250" dirty="0" err="1"/>
              <a:t>успіху</a:t>
            </a:r>
            <a:r>
              <a:rPr lang="ru-RU" sz="1250" dirty="0"/>
              <a:t> у </a:t>
            </a:r>
            <a:r>
              <a:rPr lang="ru-RU" sz="1250" dirty="0" err="1"/>
              <a:t>будівельній</a:t>
            </a:r>
            <a:r>
              <a:rPr lang="ru-RU" sz="1250" dirty="0"/>
              <a:t> </a:t>
            </a:r>
            <a:r>
              <a:rPr lang="ru-RU" sz="1250" dirty="0" err="1"/>
              <a:t>галузі</a:t>
            </a:r>
            <a:r>
              <a:rPr lang="ru-RU" sz="1250" dirty="0"/>
              <a:t>.
</a:t>
            </a:r>
            <a:r>
              <a:rPr lang="ru-RU" sz="1250" dirty="0" err="1"/>
              <a:t>Проводити</a:t>
            </a:r>
            <a:r>
              <a:rPr lang="ru-RU" sz="1250" dirty="0"/>
              <a:t> </a:t>
            </a:r>
            <a:r>
              <a:rPr lang="ru-RU" sz="1250" dirty="0" err="1"/>
              <a:t>навчання</a:t>
            </a:r>
            <a:r>
              <a:rPr lang="ru-RU" sz="1250" dirty="0"/>
              <a:t> </a:t>
            </a:r>
            <a:r>
              <a:rPr lang="ru-RU" sz="1250" dirty="0" err="1"/>
              <a:t>менеджерів</a:t>
            </a:r>
            <a:r>
              <a:rPr lang="ru-RU" sz="1250" dirty="0"/>
              <a:t> і </a:t>
            </a:r>
            <a:r>
              <a:rPr lang="ru-RU" sz="1250" dirty="0" err="1"/>
              <a:t>керівників</a:t>
            </a:r>
            <a:r>
              <a:rPr lang="ru-RU" sz="1250" dirty="0"/>
              <a:t> </a:t>
            </a:r>
            <a:r>
              <a:rPr lang="ru-RU" sz="1250" dirty="0" err="1"/>
              <a:t>щодо</a:t>
            </a:r>
            <a:r>
              <a:rPr lang="ru-RU" sz="1250" dirty="0"/>
              <a:t> того, як </a:t>
            </a:r>
            <a:r>
              <a:rPr lang="ru-RU" sz="1250" dirty="0" err="1"/>
              <a:t>справлятися</a:t>
            </a:r>
            <a:r>
              <a:rPr lang="ru-RU" sz="1250" dirty="0"/>
              <a:t> з </a:t>
            </a:r>
            <a:r>
              <a:rPr lang="ru-RU" sz="1250" dirty="0" err="1"/>
              <a:t>культурними</a:t>
            </a:r>
            <a:r>
              <a:rPr lang="ru-RU" sz="1250" dirty="0"/>
              <a:t> </a:t>
            </a:r>
            <a:r>
              <a:rPr lang="ru-RU" sz="1250" dirty="0" err="1"/>
              <a:t>відмінностями</a:t>
            </a:r>
            <a:r>
              <a:rPr lang="ru-RU" sz="1250" dirty="0"/>
              <a:t> (</a:t>
            </a:r>
            <a:r>
              <a:rPr lang="ru-RU" sz="1250" dirty="0" err="1"/>
              <a:t>наприклад</a:t>
            </a:r>
            <a:r>
              <a:rPr lang="ru-RU" sz="1250" dirty="0"/>
              <a:t>, </a:t>
            </a:r>
            <a:r>
              <a:rPr lang="ru-RU" sz="1250" dirty="0" err="1"/>
              <a:t>рольові</a:t>
            </a:r>
            <a:r>
              <a:rPr lang="ru-RU" sz="1250" dirty="0"/>
              <a:t> </a:t>
            </a:r>
            <a:r>
              <a:rPr lang="ru-RU" sz="1250" dirty="0" err="1"/>
              <a:t>ситуативні</a:t>
            </a:r>
            <a:r>
              <a:rPr lang="ru-RU" sz="1250" dirty="0"/>
              <a:t> </a:t>
            </a:r>
            <a:r>
              <a:rPr lang="ru-RU" sz="1250" dirty="0" err="1"/>
              <a:t>рольові</a:t>
            </a:r>
            <a:r>
              <a:rPr lang="ru-RU" sz="1250" dirty="0"/>
              <a:t> </a:t>
            </a:r>
            <a:r>
              <a:rPr lang="ru-RU" sz="1250" dirty="0" err="1"/>
              <a:t>ігри</a:t>
            </a:r>
            <a:r>
              <a:rPr lang="ru-RU" sz="1250" dirty="0"/>
              <a:t>, </a:t>
            </a:r>
            <a:r>
              <a:rPr lang="ru-RU" sz="1250" dirty="0" err="1"/>
              <a:t>пов'язані</a:t>
            </a:r>
            <a:r>
              <a:rPr lang="ru-RU" sz="1250" dirty="0"/>
              <a:t> з </a:t>
            </a:r>
            <a:r>
              <a:rPr lang="ru-RU" sz="1250" dirty="0" err="1"/>
              <a:t>культурними</a:t>
            </a:r>
            <a:r>
              <a:rPr lang="ru-RU" sz="1250" dirty="0"/>
              <a:t> </a:t>
            </a:r>
            <a:r>
              <a:rPr lang="ru-RU" sz="1250" dirty="0" err="1"/>
              <a:t>конфліктами</a:t>
            </a:r>
            <a:r>
              <a:rPr lang="ru-RU" sz="1250" dirty="0"/>
              <a:t>).</a:t>
            </a:r>
            <a:endParaRPr lang="en-GB" dirty="0"/>
          </a:p>
        </p:txBody>
      </p:sp>
      <p:sp>
        <p:nvSpPr>
          <p:cNvPr id="37" name="Text Placeholder 7">
            <a:extLst>
              <a:ext uri="{FF2B5EF4-FFF2-40B4-BE49-F238E27FC236}">
                <a16:creationId xmlns:a16="http://schemas.microsoft.com/office/drawing/2014/main" id="{66F6CB5B-D14E-AD56-28F9-FAE81EE5B525}"/>
              </a:ext>
            </a:extLst>
          </p:cNvPr>
          <p:cNvSpPr txBox="1">
            <a:spLocks/>
          </p:cNvSpPr>
          <p:nvPr/>
        </p:nvSpPr>
        <p:spPr>
          <a:xfrm>
            <a:off x="1488513" y="8604331"/>
            <a:ext cx="5710935" cy="395290"/>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latin typeface="Calibri"/>
                <a:ea typeface="Open Sans"/>
                <a:cs typeface="Calibri"/>
              </a:rPr>
              <a:t>Сприяти</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успіху</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мігрантів</a:t>
            </a:r>
            <a:r>
              <a:rPr lang="ru-RU" sz="2200" dirty="0">
                <a:solidFill>
                  <a:srgbClr val="EF3E23"/>
                </a:solidFill>
                <a:latin typeface="Calibri"/>
                <a:ea typeface="Open Sans"/>
                <a:cs typeface="Calibri"/>
              </a:rPr>
              <a:t> і </a:t>
            </a:r>
            <a:r>
              <a:rPr lang="ru-RU" sz="2200" dirty="0" err="1">
                <a:solidFill>
                  <a:srgbClr val="EF3E23"/>
                </a:solidFill>
                <a:latin typeface="Calibri"/>
                <a:ea typeface="Open Sans"/>
                <a:cs typeface="Calibri"/>
              </a:rPr>
              <a:t>біженців</a:t>
            </a:r>
            <a:endParaRPr lang="en-GB" sz="2200" dirty="0">
              <a:solidFill>
                <a:srgbClr val="EF3E23"/>
              </a:solidFill>
              <a:latin typeface="Calibri"/>
              <a:ea typeface="Open Sans"/>
              <a:cs typeface="Calibri"/>
            </a:endParaRPr>
          </a:p>
        </p:txBody>
      </p:sp>
      <p:cxnSp>
        <p:nvCxnSpPr>
          <p:cNvPr id="38" name="Straight Connector 37">
            <a:extLst>
              <a:ext uri="{FF2B5EF4-FFF2-40B4-BE49-F238E27FC236}">
                <a16:creationId xmlns:a16="http://schemas.microsoft.com/office/drawing/2014/main" id="{27241654-BDE6-15AF-409A-F5DCB982667E}"/>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5CB8F4B8-BA66-8C95-76D3-DB343211C14E}"/>
              </a:ext>
            </a:extLst>
          </p:cNvPr>
          <p:cNvGrpSpPr/>
          <p:nvPr/>
        </p:nvGrpSpPr>
        <p:grpSpPr>
          <a:xfrm>
            <a:off x="708006" y="7731742"/>
            <a:ext cx="780507" cy="533005"/>
            <a:chOff x="558011" y="5595711"/>
            <a:chExt cx="824234" cy="562866"/>
          </a:xfrm>
        </p:grpSpPr>
        <p:sp>
          <p:nvSpPr>
            <p:cNvPr id="40" name="Oval 39">
              <a:extLst>
                <a:ext uri="{FF2B5EF4-FFF2-40B4-BE49-F238E27FC236}">
                  <a16:creationId xmlns:a16="http://schemas.microsoft.com/office/drawing/2014/main" id="{21367E4B-743D-B131-F89C-FB5A08AB8FA1}"/>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3A669421-7D08-2A7E-A000-223BC68FD6DF}"/>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2" name="Text Placeholder 3">
            <a:extLst>
              <a:ext uri="{FF2B5EF4-FFF2-40B4-BE49-F238E27FC236}">
                <a16:creationId xmlns:a16="http://schemas.microsoft.com/office/drawing/2014/main" id="{9B5E17BA-2340-3930-1791-39BC78A1D381}"/>
              </a:ext>
            </a:extLst>
          </p:cNvPr>
          <p:cNvSpPr txBox="1">
            <a:spLocks/>
          </p:cNvSpPr>
          <p:nvPr/>
        </p:nvSpPr>
        <p:spPr>
          <a:xfrm>
            <a:off x="1291811" y="9063924"/>
            <a:ext cx="5441474" cy="12224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latin typeface="Calibri"/>
                <a:ea typeface="Open Sans"/>
                <a:cs typeface="Calibri"/>
              </a:rPr>
              <a:t>Просувати</a:t>
            </a:r>
            <a:r>
              <a:rPr lang="ru-RU" sz="1250" dirty="0">
                <a:latin typeface="Calibri"/>
                <a:ea typeface="Open Sans"/>
                <a:cs typeface="Calibri"/>
              </a:rPr>
              <a:t> </a:t>
            </a:r>
            <a:r>
              <a:rPr lang="ru-RU" sz="1250" dirty="0" err="1">
                <a:latin typeface="Calibri"/>
                <a:ea typeface="Open Sans"/>
                <a:cs typeface="Calibri"/>
              </a:rPr>
              <a:t>зусилля</a:t>
            </a:r>
            <a:r>
              <a:rPr lang="ru-RU" sz="1250" dirty="0">
                <a:latin typeface="Calibri"/>
                <a:ea typeface="Open Sans"/>
                <a:cs typeface="Calibri"/>
              </a:rPr>
              <a:t> та </a:t>
            </a:r>
            <a:r>
              <a:rPr lang="ru-RU" sz="1250" dirty="0" err="1">
                <a:latin typeface="Calibri"/>
                <a:ea typeface="Open Sans"/>
                <a:cs typeface="Calibri"/>
              </a:rPr>
              <a:t>досягнення</a:t>
            </a:r>
            <a:r>
              <a:rPr lang="ru-RU" sz="1250" dirty="0">
                <a:latin typeface="Calibri"/>
                <a:ea typeface="Open Sans"/>
                <a:cs typeface="Calibri"/>
              </a:rPr>
              <a:t> </a:t>
            </a:r>
            <a:r>
              <a:rPr lang="ru-RU" sz="1250" dirty="0" err="1">
                <a:latin typeface="Calibri"/>
                <a:ea typeface="Open Sans"/>
                <a:cs typeface="Calibri"/>
              </a:rPr>
              <a:t>мігрантів</a:t>
            </a:r>
            <a:r>
              <a:rPr lang="ru-RU" sz="1250" dirty="0">
                <a:latin typeface="Calibri"/>
                <a:ea typeface="Open Sans"/>
                <a:cs typeface="Calibri"/>
              </a:rPr>
              <a:t> і </a:t>
            </a:r>
            <a:r>
              <a:rPr lang="ru-RU" sz="1250" dirty="0" err="1">
                <a:latin typeface="Calibri"/>
                <a:ea typeface="Open Sans"/>
                <a:cs typeface="Calibri"/>
              </a:rPr>
              <a:t>біженців</a:t>
            </a:r>
            <a:r>
              <a:rPr lang="ru-RU" sz="1250" dirty="0">
                <a:latin typeface="Calibri"/>
                <a:ea typeface="Open Sans"/>
                <a:cs typeface="Calibri"/>
              </a:rPr>
              <a:t> на </a:t>
            </a:r>
            <a:r>
              <a:rPr lang="ru-RU" sz="1250" dirty="0" err="1">
                <a:latin typeface="Calibri"/>
                <a:ea typeface="Open Sans"/>
                <a:cs typeface="Calibri"/>
              </a:rPr>
              <a:t>роботі</a:t>
            </a:r>
            <a:r>
              <a:rPr lang="ru-RU" sz="1250" dirty="0">
                <a:latin typeface="Calibri"/>
                <a:ea typeface="Open Sans"/>
                <a:cs typeface="Calibri"/>
              </a:rPr>
              <a:t> через </a:t>
            </a:r>
            <a:r>
              <a:rPr lang="ru-RU" sz="1250" dirty="0" err="1">
                <a:latin typeface="Calibri"/>
                <a:ea typeface="Open Sans"/>
                <a:cs typeface="Calibri"/>
              </a:rPr>
              <a:t>зустрічі</a:t>
            </a:r>
            <a:r>
              <a:rPr lang="ru-RU" sz="1250" dirty="0">
                <a:latin typeface="Calibri"/>
                <a:ea typeface="Open Sans"/>
                <a:cs typeface="Calibri"/>
              </a:rPr>
              <a:t> з </a:t>
            </a:r>
            <a:r>
              <a:rPr lang="ru-RU" sz="1250" dirty="0" err="1">
                <a:latin typeface="Calibri"/>
                <a:ea typeface="Open Sans"/>
                <a:cs typeface="Calibri"/>
              </a:rPr>
              <a:t>працівниками</a:t>
            </a:r>
            <a:r>
              <a:rPr lang="ru-RU" sz="1250" dirty="0">
                <a:latin typeface="Calibri"/>
                <a:ea typeface="Open Sans"/>
                <a:cs typeface="Calibri"/>
              </a:rPr>
              <a:t> </a:t>
            </a:r>
            <a:r>
              <a:rPr lang="ru-RU" sz="1250" dirty="0" err="1">
                <a:latin typeface="Calibri"/>
                <a:ea typeface="Open Sans"/>
                <a:cs typeface="Calibri"/>
              </a:rPr>
              <a:t>або</a:t>
            </a:r>
            <a:r>
              <a:rPr lang="ru-RU" sz="1250" dirty="0">
                <a:latin typeface="Calibri"/>
                <a:ea typeface="Open Sans"/>
                <a:cs typeface="Calibri"/>
              </a:rPr>
              <a:t> через </a:t>
            </a:r>
            <a:r>
              <a:rPr lang="ru-RU" sz="1250" dirty="0" err="1">
                <a:latin typeface="Calibri"/>
                <a:ea typeface="Open Sans"/>
                <a:cs typeface="Calibri"/>
              </a:rPr>
              <a:t>системи</a:t>
            </a:r>
            <a:r>
              <a:rPr lang="ru-RU" sz="1250" dirty="0">
                <a:latin typeface="Calibri"/>
                <a:ea typeface="Open Sans"/>
                <a:cs typeface="Calibri"/>
              </a:rPr>
              <a:t> </a:t>
            </a:r>
            <a:r>
              <a:rPr lang="ru-RU" sz="1250" dirty="0" err="1">
                <a:latin typeface="Calibri"/>
                <a:ea typeface="Open Sans"/>
                <a:cs typeface="Calibri"/>
              </a:rPr>
              <a:t>стимулювання</a:t>
            </a:r>
            <a:r>
              <a:rPr lang="ru-RU" sz="1250" dirty="0">
                <a:latin typeface="Calibri"/>
                <a:ea typeface="Open Sans"/>
                <a:cs typeface="Calibri"/>
              </a:rPr>
              <a:t> та </a:t>
            </a:r>
            <a:r>
              <a:rPr lang="ru-RU" sz="1250" dirty="0" err="1">
                <a:latin typeface="Calibri"/>
                <a:ea typeface="Open Sans"/>
                <a:cs typeface="Calibri"/>
              </a:rPr>
              <a:t>бонусів</a:t>
            </a:r>
            <a:r>
              <a:rPr lang="ru-RU" sz="1250" dirty="0">
                <a:latin typeface="Calibri"/>
                <a:ea typeface="Open Sans"/>
                <a:cs typeface="Calibri"/>
              </a:rPr>
              <a:t>
</a:t>
            </a:r>
            <a:r>
              <a:rPr lang="ru-RU" sz="1250" dirty="0" err="1">
                <a:latin typeface="Calibri"/>
                <a:ea typeface="Open Sans"/>
                <a:cs typeface="Calibri"/>
              </a:rPr>
              <a:t>Сприяйте</a:t>
            </a:r>
            <a:r>
              <a:rPr lang="ru-RU" sz="1250" dirty="0">
                <a:latin typeface="Calibri"/>
                <a:ea typeface="Open Sans"/>
                <a:cs typeface="Calibri"/>
              </a:rPr>
              <a:t> </a:t>
            </a:r>
            <a:r>
              <a:rPr lang="ru-RU" sz="1250" dirty="0" err="1">
                <a:latin typeface="Calibri"/>
                <a:ea typeface="Open Sans"/>
                <a:cs typeface="Calibri"/>
              </a:rPr>
              <a:t>успіху</a:t>
            </a:r>
            <a:r>
              <a:rPr lang="ru-RU" sz="1250" dirty="0">
                <a:latin typeface="Calibri"/>
                <a:ea typeface="Open Sans"/>
                <a:cs typeface="Calibri"/>
              </a:rPr>
              <a:t> </a:t>
            </a:r>
            <a:r>
              <a:rPr lang="ru-RU" sz="1250" dirty="0" err="1">
                <a:latin typeface="Calibri"/>
                <a:ea typeface="Open Sans"/>
                <a:cs typeface="Calibri"/>
              </a:rPr>
              <a:t>мігрантів</a:t>
            </a:r>
            <a:r>
              <a:rPr lang="ru-RU" sz="1250" dirty="0">
                <a:latin typeface="Calibri"/>
                <a:ea typeface="Open Sans"/>
                <a:cs typeface="Calibri"/>
              </a:rPr>
              <a:t> і </a:t>
            </a:r>
            <a:r>
              <a:rPr lang="ru-RU" sz="1250" dirty="0" err="1">
                <a:latin typeface="Calibri"/>
                <a:ea typeface="Open Sans"/>
                <a:cs typeface="Calibri"/>
              </a:rPr>
              <a:t>біженців</a:t>
            </a:r>
            <a:r>
              <a:rPr lang="ru-RU" sz="1250" dirty="0">
                <a:latin typeface="Calibri"/>
                <a:ea typeface="Open Sans"/>
                <a:cs typeface="Calibri"/>
              </a:rPr>
              <a:t> на </a:t>
            </a:r>
            <a:r>
              <a:rPr lang="ru-RU" sz="1250" dirty="0" err="1">
                <a:latin typeface="Calibri"/>
                <a:ea typeface="Open Sans"/>
                <a:cs typeface="Calibri"/>
              </a:rPr>
              <a:t>роботі</a:t>
            </a:r>
            <a:r>
              <a:rPr lang="ru-RU" sz="1250" dirty="0">
                <a:latin typeface="Calibri"/>
                <a:ea typeface="Open Sans"/>
                <a:cs typeface="Calibri"/>
              </a:rPr>
              <a:t>, </a:t>
            </a:r>
            <a:r>
              <a:rPr lang="ru-RU" sz="1250" dirty="0" err="1">
                <a:latin typeface="Calibri"/>
                <a:ea typeface="Open Sans"/>
                <a:cs typeface="Calibri"/>
              </a:rPr>
              <a:t>щоб</a:t>
            </a:r>
            <a:r>
              <a:rPr lang="ru-RU" sz="1250" dirty="0">
                <a:latin typeface="Calibri"/>
                <a:ea typeface="Open Sans"/>
                <a:cs typeface="Calibri"/>
              </a:rPr>
              <a:t> </a:t>
            </a:r>
            <a:r>
              <a:rPr lang="ru-RU" sz="1250" dirty="0" err="1">
                <a:latin typeface="Calibri"/>
                <a:ea typeface="Open Sans"/>
                <a:cs typeface="Calibri"/>
              </a:rPr>
              <a:t>показати</a:t>
            </a:r>
            <a:r>
              <a:rPr lang="ru-RU" sz="1250" dirty="0">
                <a:latin typeface="Calibri"/>
                <a:ea typeface="Open Sans"/>
                <a:cs typeface="Calibri"/>
              </a:rPr>
              <a:t> </a:t>
            </a:r>
            <a:r>
              <a:rPr lang="ru-RU" sz="1250" dirty="0" err="1">
                <a:latin typeface="Calibri"/>
                <a:ea typeface="Open Sans"/>
                <a:cs typeface="Calibri"/>
              </a:rPr>
              <a:t>цінність</a:t>
            </a:r>
            <a:r>
              <a:rPr lang="ru-RU" sz="1250" dirty="0">
                <a:latin typeface="Calibri"/>
                <a:ea typeface="Open Sans"/>
                <a:cs typeface="Calibri"/>
              </a:rPr>
              <a:t>, яку вони </a:t>
            </a:r>
            <a:r>
              <a:rPr lang="ru-RU" sz="1250" dirty="0" err="1">
                <a:latin typeface="Calibri"/>
                <a:ea typeface="Open Sans"/>
                <a:cs typeface="Calibri"/>
              </a:rPr>
              <a:t>приносять</a:t>
            </a:r>
            <a:r>
              <a:rPr lang="ru-RU" sz="1250" dirty="0">
                <a:latin typeface="Calibri"/>
                <a:ea typeface="Open Sans"/>
                <a:cs typeface="Calibri"/>
              </a:rPr>
              <a:t> </a:t>
            </a:r>
            <a:r>
              <a:rPr lang="ru-RU" sz="1250" dirty="0" err="1">
                <a:latin typeface="Calibri"/>
                <a:ea typeface="Open Sans"/>
                <a:cs typeface="Calibri"/>
              </a:rPr>
              <a:t>вашій</a:t>
            </a:r>
            <a:r>
              <a:rPr lang="ru-RU" sz="1250" dirty="0">
                <a:latin typeface="Calibri"/>
                <a:ea typeface="Open Sans"/>
                <a:cs typeface="Calibri"/>
              </a:rPr>
              <a:t> </a:t>
            </a:r>
            <a:r>
              <a:rPr lang="ru-RU" sz="1250" dirty="0" err="1">
                <a:latin typeface="Calibri"/>
                <a:ea typeface="Open Sans"/>
                <a:cs typeface="Calibri"/>
              </a:rPr>
              <a:t>команді</a:t>
            </a:r>
            <a:r>
              <a:rPr lang="ru-RU" sz="1250" dirty="0">
                <a:latin typeface="Calibri"/>
                <a:ea typeface="Open Sans"/>
                <a:cs typeface="Calibri"/>
              </a:rPr>
              <a:t>.
</a:t>
            </a:r>
            <a:r>
              <a:rPr lang="ru-RU" sz="1250" dirty="0" err="1">
                <a:latin typeface="Calibri"/>
                <a:ea typeface="Open Sans"/>
                <a:cs typeface="Calibri"/>
              </a:rPr>
              <a:t>Організуйте</a:t>
            </a:r>
            <a:r>
              <a:rPr lang="ru-RU" sz="1250" dirty="0">
                <a:latin typeface="Calibri"/>
                <a:ea typeface="Open Sans"/>
                <a:cs typeface="Calibri"/>
              </a:rPr>
              <a:t> конкурс на </a:t>
            </a:r>
            <a:r>
              <a:rPr lang="ru-RU" sz="1250" dirty="0" err="1">
                <a:latin typeface="Calibri"/>
                <a:ea typeface="Open Sans"/>
                <a:cs typeface="Calibri"/>
              </a:rPr>
              <a:t>найкращого</a:t>
            </a:r>
            <a:r>
              <a:rPr lang="ru-RU" sz="1250" dirty="0">
                <a:latin typeface="Calibri"/>
                <a:ea typeface="Open Sans"/>
                <a:cs typeface="Calibri"/>
              </a:rPr>
              <a:t> </a:t>
            </a:r>
            <a:r>
              <a:rPr lang="ru-RU" sz="1250" dirty="0" err="1">
                <a:latin typeface="Calibri"/>
                <a:ea typeface="Open Sans"/>
                <a:cs typeface="Calibri"/>
              </a:rPr>
              <a:t>працівника</a:t>
            </a:r>
            <a:r>
              <a:rPr lang="ru-RU" sz="1250" dirty="0">
                <a:latin typeface="Calibri"/>
                <a:ea typeface="Open Sans"/>
                <a:cs typeface="Calibri"/>
              </a:rPr>
              <a:t> </a:t>
            </a:r>
            <a:r>
              <a:rPr lang="ru-RU" sz="1250" dirty="0" err="1">
                <a:latin typeface="Calibri"/>
                <a:ea typeface="Open Sans"/>
                <a:cs typeface="Calibri"/>
              </a:rPr>
              <a:t>місяця</a:t>
            </a:r>
            <a:r>
              <a:rPr lang="ru-RU" sz="1250" dirty="0">
                <a:latin typeface="Calibri"/>
                <a:ea typeface="Open Sans"/>
                <a:cs typeface="Calibri"/>
              </a:rPr>
              <a:t>.
</a:t>
            </a:r>
            <a:r>
              <a:rPr lang="ru-RU" sz="1250" dirty="0" err="1">
                <a:latin typeface="Calibri"/>
                <a:ea typeface="Open Sans"/>
                <a:cs typeface="Calibri"/>
              </a:rPr>
              <a:t>Винагороджуйте</a:t>
            </a:r>
            <a:r>
              <a:rPr lang="ru-RU" sz="1250" dirty="0">
                <a:latin typeface="Calibri"/>
                <a:ea typeface="Open Sans"/>
                <a:cs typeface="Calibri"/>
              </a:rPr>
              <a:t> </a:t>
            </a:r>
            <a:r>
              <a:rPr lang="ru-RU" sz="1250" dirty="0" err="1">
                <a:latin typeface="Calibri"/>
                <a:ea typeface="Open Sans"/>
                <a:cs typeface="Calibri"/>
              </a:rPr>
              <a:t>команди</a:t>
            </a:r>
            <a:r>
              <a:rPr lang="ru-RU" sz="1250" dirty="0">
                <a:latin typeface="Calibri"/>
                <a:ea typeface="Open Sans"/>
                <a:cs typeface="Calibri"/>
              </a:rPr>
              <a:t> та </a:t>
            </a:r>
            <a:r>
              <a:rPr lang="ru-RU" sz="1250" dirty="0" err="1">
                <a:latin typeface="Calibri"/>
                <a:ea typeface="Open Sans"/>
                <a:cs typeface="Calibri"/>
              </a:rPr>
              <a:t>окремих</a:t>
            </a:r>
            <a:r>
              <a:rPr lang="ru-RU" sz="1250" dirty="0">
                <a:latin typeface="Calibri"/>
                <a:ea typeface="Open Sans"/>
                <a:cs typeface="Calibri"/>
              </a:rPr>
              <a:t> </a:t>
            </a:r>
            <a:r>
              <a:rPr lang="ru-RU" sz="1250" dirty="0" err="1">
                <a:latin typeface="Calibri"/>
                <a:ea typeface="Open Sans"/>
                <a:cs typeface="Calibri"/>
              </a:rPr>
              <a:t>осіб</a:t>
            </a:r>
            <a:r>
              <a:rPr lang="ru-RU" sz="1250" dirty="0">
                <a:latin typeface="Calibri"/>
                <a:ea typeface="Open Sans"/>
                <a:cs typeface="Calibri"/>
              </a:rPr>
              <a:t>, </a:t>
            </a:r>
            <a:r>
              <a:rPr lang="ru-RU" sz="1250" dirty="0" err="1">
                <a:latin typeface="Calibri"/>
                <a:ea typeface="Open Sans"/>
                <a:cs typeface="Calibri"/>
              </a:rPr>
              <a:t>які</a:t>
            </a:r>
            <a:r>
              <a:rPr lang="ru-RU" sz="1250" dirty="0">
                <a:latin typeface="Calibri"/>
                <a:ea typeface="Open Sans"/>
                <a:cs typeface="Calibri"/>
              </a:rPr>
              <a:t> </a:t>
            </a:r>
            <a:r>
              <a:rPr lang="ru-RU" sz="1250" dirty="0" err="1">
                <a:latin typeface="Calibri"/>
                <a:ea typeface="Open Sans"/>
                <a:cs typeface="Calibri"/>
              </a:rPr>
              <a:t>подають</a:t>
            </a:r>
            <a:r>
              <a:rPr lang="ru-RU" sz="1250" dirty="0">
                <a:latin typeface="Calibri"/>
                <a:ea typeface="Open Sans"/>
                <a:cs typeface="Calibri"/>
              </a:rPr>
              <a:t> заявки та </a:t>
            </a:r>
            <a:r>
              <a:rPr lang="ru-RU" sz="1250" dirty="0" err="1">
                <a:latin typeface="Calibri"/>
                <a:ea typeface="Open Sans"/>
                <a:cs typeface="Calibri"/>
              </a:rPr>
              <a:t>просувають</a:t>
            </a:r>
            <a:r>
              <a:rPr lang="ru-RU" sz="1250" dirty="0">
                <a:latin typeface="Calibri"/>
                <a:ea typeface="Open Sans"/>
                <a:cs typeface="Calibri"/>
              </a:rPr>
              <a:t> </a:t>
            </a:r>
            <a:r>
              <a:rPr lang="ru-RU" sz="1250" dirty="0" err="1">
                <a:latin typeface="Calibri"/>
                <a:ea typeface="Open Sans"/>
                <a:cs typeface="Calibri"/>
              </a:rPr>
              <a:t>інклюзивність</a:t>
            </a:r>
            <a:r>
              <a:rPr lang="ru-RU" sz="1250" dirty="0">
                <a:latin typeface="Calibri"/>
                <a:ea typeface="Open Sans"/>
                <a:cs typeface="Calibri"/>
              </a:rPr>
              <a:t>.</a:t>
            </a:r>
            <a:endParaRPr lang="en-GB" sz="1250" dirty="0"/>
          </a:p>
        </p:txBody>
      </p:sp>
      <p:sp>
        <p:nvSpPr>
          <p:cNvPr id="43" name="Rectangle 42">
            <a:extLst>
              <a:ext uri="{FF2B5EF4-FFF2-40B4-BE49-F238E27FC236}">
                <a16:creationId xmlns:a16="http://schemas.microsoft.com/office/drawing/2014/main" id="{314798FA-C9E6-6B44-12EF-82BB5DBB2AF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5EE7F97C-498E-FCC5-6260-4F72D1B810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15" name="Text Placeholder 7">
            <a:extLst>
              <a:ext uri="{FF2B5EF4-FFF2-40B4-BE49-F238E27FC236}">
                <a16:creationId xmlns:a16="http://schemas.microsoft.com/office/drawing/2014/main" id="{6F3E6BF6-3ED3-A98E-EE01-CE0E8CC457F9}"/>
              </a:ext>
            </a:extLst>
          </p:cNvPr>
          <p:cNvSpPr txBox="1">
            <a:spLocks/>
          </p:cNvSpPr>
          <p:nvPr/>
        </p:nvSpPr>
        <p:spPr>
          <a:xfrm>
            <a:off x="1397346" y="356136"/>
            <a:ext cx="4381154" cy="774598"/>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Стратегії</a:t>
            </a:r>
            <a:r>
              <a:rPr lang="ru-RU" sz="2200" dirty="0">
                <a:solidFill>
                  <a:srgbClr val="EF3E23"/>
                </a:solidFill>
              </a:rPr>
              <a:t> </a:t>
            </a:r>
            <a:r>
              <a:rPr lang="ru-RU" sz="2200" dirty="0" err="1">
                <a:solidFill>
                  <a:srgbClr val="EF3E23"/>
                </a:solidFill>
              </a:rPr>
              <a:t>працевлаштування</a:t>
            </a:r>
            <a:r>
              <a:rPr lang="ru-RU" sz="2200" dirty="0">
                <a:solidFill>
                  <a:srgbClr val="EF3E23"/>
                </a:solidFill>
              </a:rPr>
              <a:t> </a:t>
            </a:r>
            <a:r>
              <a:rPr lang="ru-RU" sz="2200" dirty="0" err="1">
                <a:solidFill>
                  <a:srgbClr val="EF3E23"/>
                </a:solidFill>
              </a:rPr>
              <a:t>біженців</a:t>
            </a:r>
            <a:endParaRPr lang="en-GB" sz="2200" dirty="0">
              <a:solidFill>
                <a:srgbClr val="EF3E23"/>
              </a:solidFill>
            </a:endParaRPr>
          </a:p>
        </p:txBody>
      </p:sp>
      <p:cxnSp>
        <p:nvCxnSpPr>
          <p:cNvPr id="16" name="Straight Connector 15">
            <a:extLst>
              <a:ext uri="{FF2B5EF4-FFF2-40B4-BE49-F238E27FC236}">
                <a16:creationId xmlns:a16="http://schemas.microsoft.com/office/drawing/2014/main" id="{917667A4-2709-2D67-0633-F1A48F4FEDE9}"/>
              </a:ext>
            </a:extLst>
          </p:cNvPr>
          <p:cNvCxnSpPr>
            <a:cxnSpLocks/>
          </p:cNvCxnSpPr>
          <p:nvPr/>
        </p:nvCxnSpPr>
        <p:spPr>
          <a:xfrm flipH="1">
            <a:off x="3423" y="84962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4A4E43B-7C15-6F3B-69F4-50EBD73A5A2A}"/>
              </a:ext>
            </a:extLst>
          </p:cNvPr>
          <p:cNvGrpSpPr/>
          <p:nvPr/>
        </p:nvGrpSpPr>
        <p:grpSpPr>
          <a:xfrm>
            <a:off x="720164" y="586722"/>
            <a:ext cx="780507" cy="533005"/>
            <a:chOff x="558011" y="5595711"/>
            <a:chExt cx="824234" cy="562866"/>
          </a:xfrm>
        </p:grpSpPr>
        <p:sp>
          <p:nvSpPr>
            <p:cNvPr id="18" name="Oval 17">
              <a:extLst>
                <a:ext uri="{FF2B5EF4-FFF2-40B4-BE49-F238E27FC236}">
                  <a16:creationId xmlns:a16="http://schemas.microsoft.com/office/drawing/2014/main" id="{EBF6C382-39B2-1362-BA5B-57389689121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4B8C2014-248C-653C-4C21-8A22793FEF5D}"/>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20" name="Text Placeholder 3">
            <a:extLst>
              <a:ext uri="{FF2B5EF4-FFF2-40B4-BE49-F238E27FC236}">
                <a16:creationId xmlns:a16="http://schemas.microsoft.com/office/drawing/2014/main" id="{4DCCCE84-3763-9D21-689D-49A8D7480232}"/>
              </a:ext>
            </a:extLst>
          </p:cNvPr>
          <p:cNvSpPr txBox="1">
            <a:spLocks/>
          </p:cNvSpPr>
          <p:nvPr/>
        </p:nvSpPr>
        <p:spPr>
          <a:xfrm>
            <a:off x="1397346" y="1230167"/>
            <a:ext cx="5572414"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Встановлюйте</a:t>
            </a:r>
            <a:r>
              <a:rPr lang="ru-RU" sz="1250" dirty="0"/>
              <a:t> </a:t>
            </a:r>
            <a:r>
              <a:rPr lang="ru-RU" sz="1250" dirty="0" err="1"/>
              <a:t>зв'язки</a:t>
            </a:r>
            <a:r>
              <a:rPr lang="ru-RU" sz="1250" dirty="0"/>
              <a:t> з </a:t>
            </a:r>
            <a:r>
              <a:rPr lang="ru-RU" sz="1250" dirty="0" err="1"/>
              <a:t>місцевими</a:t>
            </a:r>
            <a:r>
              <a:rPr lang="ru-RU" sz="1250" dirty="0"/>
              <a:t> </a:t>
            </a:r>
            <a:r>
              <a:rPr lang="ru-RU" sz="1250" dirty="0" err="1"/>
              <a:t>організаціями</a:t>
            </a:r>
            <a:r>
              <a:rPr lang="ru-RU" sz="1250" dirty="0"/>
              <a:t> </a:t>
            </a:r>
            <a:r>
              <a:rPr lang="ru-RU" sz="1250" dirty="0" err="1"/>
              <a:t>біженців</a:t>
            </a:r>
            <a:r>
              <a:rPr lang="ru-RU" sz="1250" dirty="0"/>
              <a:t> та НУО для </a:t>
            </a:r>
            <a:r>
              <a:rPr lang="ru-RU" sz="1250" dirty="0" err="1"/>
              <a:t>допомоги</a:t>
            </a:r>
            <a:r>
              <a:rPr lang="ru-RU" sz="1250" dirty="0"/>
              <a:t> в </a:t>
            </a:r>
            <a:r>
              <a:rPr lang="ru-RU" sz="1250" dirty="0" err="1"/>
              <a:t>інтеграції</a:t>
            </a:r>
            <a:r>
              <a:rPr lang="ru-RU" sz="1250" dirty="0"/>
              <a:t>.
</a:t>
            </a:r>
            <a:r>
              <a:rPr lang="ru-RU" sz="1250" dirty="0" err="1"/>
              <a:t>Шукайте</a:t>
            </a:r>
            <a:r>
              <a:rPr lang="ru-RU" sz="1250" dirty="0"/>
              <a:t> </a:t>
            </a:r>
            <a:r>
              <a:rPr lang="ru-RU" sz="1250" dirty="0" err="1"/>
              <a:t>навчальні</a:t>
            </a:r>
            <a:r>
              <a:rPr lang="ru-RU" sz="1250" dirty="0"/>
              <a:t> </a:t>
            </a:r>
            <a:r>
              <a:rPr lang="ru-RU" sz="1250" dirty="0" err="1"/>
              <a:t>заклади</a:t>
            </a:r>
            <a:r>
              <a:rPr lang="ru-RU" sz="1250" dirty="0"/>
              <a:t>, </a:t>
            </a:r>
            <a:r>
              <a:rPr lang="ru-RU" sz="1250" dirty="0" err="1"/>
              <a:t>які</a:t>
            </a:r>
            <a:r>
              <a:rPr lang="ru-RU" sz="1250" dirty="0"/>
              <a:t> </a:t>
            </a:r>
            <a:r>
              <a:rPr lang="ru-RU" sz="1250" dirty="0" err="1"/>
              <a:t>мають</a:t>
            </a:r>
            <a:r>
              <a:rPr lang="ru-RU" sz="1250" dirty="0"/>
              <a:t> </a:t>
            </a:r>
            <a:r>
              <a:rPr lang="ru-RU" sz="1250" dirty="0" err="1"/>
              <a:t>програми</a:t>
            </a:r>
            <a:r>
              <a:rPr lang="ru-RU" sz="1250" dirty="0"/>
              <a:t> </a:t>
            </a:r>
            <a:r>
              <a:rPr lang="ru-RU" sz="1250" dirty="0" err="1"/>
              <a:t>підготовки</a:t>
            </a:r>
            <a:r>
              <a:rPr lang="ru-RU" sz="1250" dirty="0"/>
              <a:t> </a:t>
            </a:r>
            <a:r>
              <a:rPr lang="ru-RU" sz="1250" dirty="0" err="1"/>
              <a:t>біженців</a:t>
            </a:r>
            <a:r>
              <a:rPr lang="ru-RU" sz="1250" dirty="0"/>
              <a:t>.
</a:t>
            </a:r>
            <a:r>
              <a:rPr lang="ru-RU" sz="1250" dirty="0" err="1"/>
              <a:t>Співпрацюйте</a:t>
            </a:r>
            <a:r>
              <a:rPr lang="ru-RU" sz="1250" dirty="0"/>
              <a:t> з </a:t>
            </a:r>
            <a:r>
              <a:rPr lang="ru-RU" sz="1250" dirty="0" err="1"/>
              <a:t>державними</a:t>
            </a:r>
            <a:r>
              <a:rPr lang="ru-RU" sz="1250" dirty="0"/>
              <a:t> органами для </a:t>
            </a:r>
            <a:r>
              <a:rPr lang="ru-RU" sz="1250" dirty="0" err="1"/>
              <a:t>стимулювання</a:t>
            </a:r>
            <a:r>
              <a:rPr lang="ru-RU" sz="1250" dirty="0"/>
              <a:t> </a:t>
            </a:r>
            <a:r>
              <a:rPr lang="ru-RU" sz="1250" dirty="0" err="1"/>
              <a:t>інклюзивного</a:t>
            </a:r>
            <a:r>
              <a:rPr lang="ru-RU" sz="1250" dirty="0"/>
              <a:t> найму.
</a:t>
            </a:r>
            <a:r>
              <a:rPr lang="ru-RU" sz="1250" dirty="0" err="1"/>
              <a:t>Спрямовуйте</a:t>
            </a:r>
            <a:r>
              <a:rPr lang="ru-RU" sz="1250" dirty="0"/>
              <a:t> </a:t>
            </a:r>
            <a:r>
              <a:rPr lang="ru-RU" sz="1250" dirty="0" err="1"/>
              <a:t>кампанії</a:t>
            </a:r>
            <a:r>
              <a:rPr lang="ru-RU" sz="1250" dirty="0"/>
              <a:t> з набору на </a:t>
            </a:r>
            <a:r>
              <a:rPr lang="ru-RU" sz="1250" dirty="0" err="1"/>
              <a:t>біженські</a:t>
            </a:r>
            <a:r>
              <a:rPr lang="ru-RU" sz="1250" dirty="0"/>
              <a:t> </a:t>
            </a:r>
            <a:r>
              <a:rPr lang="ru-RU" sz="1250" dirty="0" err="1"/>
              <a:t>громади</a:t>
            </a:r>
            <a:r>
              <a:rPr lang="ru-RU" sz="1250" dirty="0"/>
              <a:t>.
</a:t>
            </a:r>
            <a:r>
              <a:rPr lang="ru-RU" sz="1250" dirty="0" err="1"/>
              <a:t>Спростіть</a:t>
            </a:r>
            <a:r>
              <a:rPr lang="ru-RU" sz="1250" dirty="0"/>
              <a:t> </a:t>
            </a:r>
            <a:r>
              <a:rPr lang="ru-RU" sz="1250" dirty="0" err="1"/>
              <a:t>процес</a:t>
            </a:r>
            <a:r>
              <a:rPr lang="ru-RU" sz="1250" dirty="0"/>
              <a:t> </a:t>
            </a:r>
            <a:r>
              <a:rPr lang="ru-RU" sz="1250" dirty="0" err="1"/>
              <a:t>подачі</a:t>
            </a:r>
            <a:r>
              <a:rPr lang="ru-RU" sz="1250" dirty="0"/>
              <a:t> заявок, </a:t>
            </a:r>
            <a:r>
              <a:rPr lang="ru-RU" sz="1250" dirty="0" err="1"/>
              <a:t>щоб</a:t>
            </a:r>
            <a:r>
              <a:rPr lang="ru-RU" sz="1250" dirty="0"/>
              <a:t> </a:t>
            </a:r>
            <a:r>
              <a:rPr lang="ru-RU" sz="1250" dirty="0" err="1"/>
              <a:t>врахувати</a:t>
            </a:r>
            <a:r>
              <a:rPr lang="ru-RU" sz="1250" dirty="0"/>
              <a:t> </a:t>
            </a:r>
            <a:r>
              <a:rPr lang="ru-RU" sz="1250" dirty="0" err="1"/>
              <a:t>різні</a:t>
            </a:r>
            <a:r>
              <a:rPr lang="ru-RU" sz="1250" dirty="0"/>
              <a:t> </a:t>
            </a:r>
            <a:r>
              <a:rPr lang="ru-RU" sz="1250" dirty="0" err="1"/>
              <a:t>рівні</a:t>
            </a:r>
            <a:r>
              <a:rPr lang="ru-RU" sz="1250" dirty="0"/>
              <a:t> </a:t>
            </a:r>
            <a:r>
              <a:rPr lang="ru-RU" sz="1250" dirty="0" err="1"/>
              <a:t>мови</a:t>
            </a:r>
            <a:r>
              <a:rPr lang="ru-RU" sz="1250" dirty="0"/>
              <a:t>.
</a:t>
            </a:r>
            <a:r>
              <a:rPr lang="ru-RU" sz="1250" dirty="0" err="1"/>
              <a:t>Пропонуйте</a:t>
            </a:r>
            <a:r>
              <a:rPr lang="ru-RU" sz="1250" dirty="0"/>
              <a:t> </a:t>
            </a:r>
            <a:r>
              <a:rPr lang="ru-RU" sz="1250" dirty="0" err="1"/>
              <a:t>підтримку</a:t>
            </a:r>
            <a:r>
              <a:rPr lang="ru-RU" sz="1250" dirty="0"/>
              <a:t> </a:t>
            </a:r>
            <a:r>
              <a:rPr lang="ru-RU" sz="1250" dirty="0" err="1"/>
              <a:t>під</a:t>
            </a:r>
            <a:r>
              <a:rPr lang="ru-RU" sz="1250" dirty="0"/>
              <a:t> час </a:t>
            </a:r>
            <a:r>
              <a:rPr lang="ru-RU" sz="1250" dirty="0" err="1"/>
              <a:t>процесу</a:t>
            </a:r>
            <a:r>
              <a:rPr lang="ru-RU" sz="1250" dirty="0"/>
              <a:t> рекрутингу </a:t>
            </a:r>
            <a:r>
              <a:rPr lang="ru-RU" sz="1250" dirty="0" err="1"/>
              <a:t>щодо</a:t>
            </a:r>
            <a:r>
              <a:rPr lang="ru-RU" sz="1250" dirty="0"/>
              <a:t> </a:t>
            </a:r>
            <a:r>
              <a:rPr lang="ru-RU" sz="1250" dirty="0" err="1"/>
              <a:t>мовних</a:t>
            </a:r>
            <a:r>
              <a:rPr lang="ru-RU" sz="1250" dirty="0"/>
              <a:t> </a:t>
            </a:r>
            <a:r>
              <a:rPr lang="ru-RU" sz="1250" dirty="0" err="1"/>
              <a:t>навичок</a:t>
            </a:r>
            <a:r>
              <a:rPr lang="ru-RU" sz="1250" dirty="0"/>
              <a:t>.</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21" name="Text Placeholder 7">
            <a:extLst>
              <a:ext uri="{FF2B5EF4-FFF2-40B4-BE49-F238E27FC236}">
                <a16:creationId xmlns:a16="http://schemas.microsoft.com/office/drawing/2014/main" id="{7DC16CE6-391C-2CC5-9829-60B954FBBF83}"/>
              </a:ext>
            </a:extLst>
          </p:cNvPr>
          <p:cNvSpPr txBox="1">
            <a:spLocks/>
          </p:cNvSpPr>
          <p:nvPr/>
        </p:nvSpPr>
        <p:spPr>
          <a:xfrm>
            <a:off x="1397346" y="2981658"/>
            <a:ext cx="531025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Заохочуйте</a:t>
            </a:r>
            <a:r>
              <a:rPr lang="ru-RU" sz="2200" dirty="0">
                <a:solidFill>
                  <a:srgbClr val="EF3E23"/>
                </a:solidFill>
              </a:rPr>
              <a:t> </a:t>
            </a:r>
            <a:r>
              <a:rPr lang="ru-RU" sz="2200" dirty="0" err="1">
                <a:solidFill>
                  <a:srgbClr val="EF3E23"/>
                </a:solidFill>
              </a:rPr>
              <a:t>соціальні</a:t>
            </a:r>
            <a:r>
              <a:rPr lang="ru-RU" sz="2200" dirty="0">
                <a:solidFill>
                  <a:srgbClr val="EF3E23"/>
                </a:solidFill>
              </a:rPr>
              <a:t> </a:t>
            </a:r>
            <a:r>
              <a:rPr lang="ru-RU" sz="2200" dirty="0" err="1">
                <a:solidFill>
                  <a:srgbClr val="EF3E23"/>
                </a:solidFill>
              </a:rPr>
              <a:t>мережі</a:t>
            </a:r>
            <a:endParaRPr lang="en-GB" sz="2200" dirty="0">
              <a:solidFill>
                <a:srgbClr val="EF3E23"/>
              </a:solidFill>
            </a:endParaRPr>
          </a:p>
        </p:txBody>
      </p:sp>
      <p:cxnSp>
        <p:nvCxnSpPr>
          <p:cNvPr id="22" name="Straight Connector 21">
            <a:extLst>
              <a:ext uri="{FF2B5EF4-FFF2-40B4-BE49-F238E27FC236}">
                <a16:creationId xmlns:a16="http://schemas.microsoft.com/office/drawing/2014/main" id="{0208D020-8355-638E-1F19-AB593F753109}"/>
              </a:ext>
            </a:extLst>
          </p:cNvPr>
          <p:cNvCxnSpPr>
            <a:cxnSpLocks/>
          </p:cNvCxnSpPr>
          <p:nvPr/>
        </p:nvCxnSpPr>
        <p:spPr>
          <a:xfrm flipH="1">
            <a:off x="-9277" y="328040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0F94F5E6-92F6-C931-E0A8-A70CBF931970}"/>
              </a:ext>
            </a:extLst>
          </p:cNvPr>
          <p:cNvGrpSpPr/>
          <p:nvPr/>
        </p:nvGrpSpPr>
        <p:grpSpPr>
          <a:xfrm>
            <a:off x="720164" y="3017502"/>
            <a:ext cx="780507" cy="533005"/>
            <a:chOff x="558011" y="5595711"/>
            <a:chExt cx="824234" cy="562866"/>
          </a:xfrm>
        </p:grpSpPr>
        <p:sp>
          <p:nvSpPr>
            <p:cNvPr id="24" name="Oval 23">
              <a:extLst>
                <a:ext uri="{FF2B5EF4-FFF2-40B4-BE49-F238E27FC236}">
                  <a16:creationId xmlns:a16="http://schemas.microsoft.com/office/drawing/2014/main" id="{A20F5235-A152-F3AF-4156-3C2253477BE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5200F34-03B3-625A-3F90-7C42EAC2DB0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6" name="Text Placeholder 3">
            <a:extLst>
              <a:ext uri="{FF2B5EF4-FFF2-40B4-BE49-F238E27FC236}">
                <a16:creationId xmlns:a16="http://schemas.microsoft.com/office/drawing/2014/main" id="{3EFB428B-FABF-7C68-CAF8-47FD421BC5B9}"/>
              </a:ext>
            </a:extLst>
          </p:cNvPr>
          <p:cNvSpPr txBox="1">
            <a:spLocks/>
          </p:cNvSpPr>
          <p:nvPr/>
        </p:nvSpPr>
        <p:spPr>
          <a:xfrm>
            <a:off x="1397346" y="3662334"/>
            <a:ext cx="5926473" cy="13014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Організовуйте</a:t>
            </a:r>
            <a:r>
              <a:rPr lang="ru-RU" sz="1250" dirty="0"/>
              <a:t> </a:t>
            </a:r>
            <a:r>
              <a:rPr lang="ru-RU" sz="1250" dirty="0" err="1"/>
              <a:t>неформальні</a:t>
            </a:r>
            <a:r>
              <a:rPr lang="ru-RU" sz="1250" dirty="0"/>
              <a:t> </a:t>
            </a:r>
            <a:r>
              <a:rPr lang="ru-RU" sz="1250" dirty="0" err="1"/>
              <a:t>зустрічі</a:t>
            </a:r>
            <a:r>
              <a:rPr lang="ru-RU" sz="1250" dirty="0"/>
              <a:t>, </a:t>
            </a:r>
            <a:r>
              <a:rPr lang="ru-RU" sz="1250" dirty="0" err="1"/>
              <a:t>такі</a:t>
            </a:r>
            <a:r>
              <a:rPr lang="ru-RU" sz="1250" dirty="0"/>
              <a:t> як </a:t>
            </a:r>
            <a:r>
              <a:rPr lang="ru-RU" sz="1250" dirty="0" err="1"/>
              <a:t>спільні</a:t>
            </a:r>
            <a:r>
              <a:rPr lang="ru-RU" sz="1250" dirty="0"/>
              <a:t> </a:t>
            </a:r>
            <a:r>
              <a:rPr lang="ru-RU" sz="1250" dirty="0" err="1"/>
              <a:t>обіди</a:t>
            </a:r>
            <a:r>
              <a:rPr lang="ru-RU" sz="1250" dirty="0"/>
              <a:t>, </a:t>
            </a:r>
            <a:r>
              <a:rPr lang="ru-RU" sz="1250" dirty="0" err="1"/>
              <a:t>завершення</a:t>
            </a:r>
            <a:r>
              <a:rPr lang="ru-RU" sz="1250" dirty="0"/>
              <a:t> </a:t>
            </a:r>
            <a:r>
              <a:rPr lang="ru-RU" sz="1250" dirty="0" err="1"/>
              <a:t>проєктів</a:t>
            </a:r>
            <a:r>
              <a:rPr lang="ru-RU" sz="1250" dirty="0"/>
              <a:t> </a:t>
            </a:r>
            <a:r>
              <a:rPr lang="ru-RU" sz="1250" dirty="0" err="1"/>
              <a:t>або</a:t>
            </a:r>
            <a:r>
              <a:rPr lang="ru-RU" sz="1250" dirty="0"/>
              <a:t> </a:t>
            </a:r>
            <a:r>
              <a:rPr lang="ru-RU" sz="1250" dirty="0" err="1"/>
              <a:t>святкові</a:t>
            </a:r>
            <a:r>
              <a:rPr lang="ru-RU" sz="1250" dirty="0"/>
              <a:t> заходи, </a:t>
            </a:r>
            <a:r>
              <a:rPr lang="ru-RU" sz="1250" dirty="0" err="1"/>
              <a:t>щоб</a:t>
            </a:r>
            <a:r>
              <a:rPr lang="ru-RU" sz="1250" dirty="0"/>
              <a:t> </a:t>
            </a:r>
            <a:r>
              <a:rPr lang="ru-RU" sz="1250" dirty="0" err="1"/>
              <a:t>зміцнити</a:t>
            </a:r>
            <a:r>
              <a:rPr lang="ru-RU" sz="1250" dirty="0"/>
              <a:t> </a:t>
            </a:r>
            <a:r>
              <a:rPr lang="ru-RU" sz="1250" dirty="0" err="1"/>
              <a:t>зв'язки</a:t>
            </a:r>
            <a:r>
              <a:rPr lang="ru-RU" sz="1250" dirty="0"/>
              <a:t> </a:t>
            </a:r>
            <a:r>
              <a:rPr lang="ru-RU" sz="1250" dirty="0" err="1"/>
              <a:t>між</a:t>
            </a:r>
            <a:r>
              <a:rPr lang="ru-RU" sz="1250" dirty="0"/>
              <a:t> членами </a:t>
            </a:r>
            <a:r>
              <a:rPr lang="ru-RU" sz="1250" dirty="0" err="1"/>
              <a:t>команди</a:t>
            </a:r>
            <a:r>
              <a:rPr lang="ru-RU" sz="1250" dirty="0"/>
              <a:t>.
Включайте </a:t>
            </a:r>
            <a:r>
              <a:rPr lang="ru-RU" sz="1250" dirty="0" err="1"/>
              <a:t>культурні</a:t>
            </a:r>
            <a:r>
              <a:rPr lang="ru-RU" sz="1250" dirty="0"/>
              <a:t> </a:t>
            </a:r>
            <a:r>
              <a:rPr lang="ru-RU" sz="1250" dirty="0" err="1"/>
              <a:t>елементи</a:t>
            </a:r>
            <a:r>
              <a:rPr lang="ru-RU" sz="1250" dirty="0"/>
              <a:t>, </a:t>
            </a:r>
            <a:r>
              <a:rPr lang="ru-RU" sz="1250" dirty="0" err="1"/>
              <a:t>такі</a:t>
            </a:r>
            <a:r>
              <a:rPr lang="ru-RU" sz="1250" dirty="0"/>
              <a:t> як </a:t>
            </a:r>
            <a:r>
              <a:rPr lang="ru-RU" sz="1250" dirty="0" err="1"/>
              <a:t>їжа</a:t>
            </a:r>
            <a:r>
              <a:rPr lang="ru-RU" sz="1250" dirty="0"/>
              <a:t> </a:t>
            </a:r>
            <a:r>
              <a:rPr lang="ru-RU" sz="1250" dirty="0" err="1"/>
              <a:t>чи</a:t>
            </a:r>
            <a:r>
              <a:rPr lang="ru-RU" sz="1250" dirty="0"/>
              <a:t> </a:t>
            </a:r>
            <a:r>
              <a:rPr lang="ru-RU" sz="1250" dirty="0" err="1"/>
              <a:t>традиції</a:t>
            </a:r>
            <a:r>
              <a:rPr lang="ru-RU" sz="1250" dirty="0"/>
              <a:t>, </a:t>
            </a:r>
            <a:r>
              <a:rPr lang="ru-RU" sz="1250" dirty="0" err="1"/>
              <a:t>щоб</a:t>
            </a:r>
            <a:r>
              <a:rPr lang="ru-RU" sz="1250" dirty="0"/>
              <a:t> </a:t>
            </a:r>
            <a:r>
              <a:rPr lang="ru-RU" sz="1250" dirty="0" err="1"/>
              <a:t>мігранти</a:t>
            </a:r>
            <a:r>
              <a:rPr lang="ru-RU" sz="1250" dirty="0"/>
              <a:t> та </a:t>
            </a:r>
            <a:r>
              <a:rPr lang="ru-RU" sz="1250" dirty="0" err="1"/>
              <a:t>біженці</a:t>
            </a:r>
            <a:r>
              <a:rPr lang="ru-RU" sz="1250" dirty="0"/>
              <a:t> </a:t>
            </a:r>
            <a:r>
              <a:rPr lang="ru-RU" sz="1250" dirty="0" err="1"/>
              <a:t>почувалися</a:t>
            </a:r>
            <a:r>
              <a:rPr lang="ru-RU" sz="1250" dirty="0"/>
              <a:t> </a:t>
            </a:r>
            <a:r>
              <a:rPr lang="ru-RU" sz="1250" dirty="0" err="1"/>
              <a:t>бажаними</a:t>
            </a:r>
            <a:r>
              <a:rPr lang="ru-RU" sz="1250" dirty="0"/>
              <a:t>.
</a:t>
            </a:r>
            <a:r>
              <a:rPr lang="ru-RU" sz="1250" dirty="0" err="1"/>
              <a:t>Організовувати</a:t>
            </a:r>
            <a:r>
              <a:rPr lang="ru-RU" sz="1250" dirty="0"/>
              <a:t> </a:t>
            </a:r>
            <a:r>
              <a:rPr lang="ru-RU" sz="1250" dirty="0" err="1"/>
              <a:t>спільні</a:t>
            </a:r>
            <a:r>
              <a:rPr lang="ru-RU" sz="1250" dirty="0"/>
              <a:t> </a:t>
            </a:r>
            <a:r>
              <a:rPr lang="ru-RU" sz="1250" dirty="0" err="1"/>
              <a:t>благодійні</a:t>
            </a:r>
            <a:r>
              <a:rPr lang="ru-RU" sz="1250" dirty="0"/>
              <a:t> заходи за </a:t>
            </a:r>
            <a:r>
              <a:rPr lang="ru-RU" sz="1250" dirty="0" err="1"/>
              <a:t>участю</a:t>
            </a:r>
            <a:r>
              <a:rPr lang="ru-RU" sz="1250" dirty="0"/>
              <a:t> як </a:t>
            </a:r>
            <a:r>
              <a:rPr lang="ru-RU" sz="1250" dirty="0" err="1"/>
              <a:t>мігрантів</a:t>
            </a:r>
            <a:r>
              <a:rPr lang="ru-RU" sz="1250" dirty="0"/>
              <a:t>, так і </a:t>
            </a:r>
            <a:r>
              <a:rPr lang="ru-RU" sz="1250" dirty="0" err="1"/>
              <a:t>біженців</a:t>
            </a:r>
            <a:r>
              <a:rPr lang="ru-RU" sz="1250" dirty="0"/>
              <a:t>, а також </a:t>
            </a:r>
            <a:r>
              <a:rPr lang="ru-RU" sz="1250" dirty="0" err="1"/>
              <a:t>місцевих</a:t>
            </a:r>
            <a:r>
              <a:rPr lang="ru-RU" sz="1250" dirty="0"/>
              <a:t> </a:t>
            </a:r>
            <a:r>
              <a:rPr lang="ru-RU" sz="1250" dirty="0" err="1"/>
              <a:t>працівників</a:t>
            </a:r>
            <a:r>
              <a:rPr lang="ru-RU" sz="1250" dirty="0"/>
              <a:t>.
</a:t>
            </a:r>
            <a:r>
              <a:rPr lang="ru-RU" sz="1250" dirty="0" err="1"/>
              <a:t>Організовуйте</a:t>
            </a:r>
            <a:r>
              <a:rPr lang="ru-RU" sz="1250" dirty="0"/>
              <a:t> </a:t>
            </a:r>
            <a:r>
              <a:rPr lang="ru-RU" sz="1250" dirty="0" err="1"/>
              <a:t>спортивні</a:t>
            </a:r>
            <a:r>
              <a:rPr lang="ru-RU" sz="1250" dirty="0"/>
              <a:t> </a:t>
            </a:r>
            <a:r>
              <a:rPr lang="ru-RU" sz="1250" dirty="0" err="1"/>
              <a:t>ініціативи</a:t>
            </a:r>
            <a:r>
              <a:rPr lang="ru-RU" sz="1250" dirty="0"/>
              <a:t> для тих, </a:t>
            </a:r>
            <a:r>
              <a:rPr lang="ru-RU" sz="1250" dirty="0" err="1"/>
              <a:t>хто</a:t>
            </a:r>
            <a:r>
              <a:rPr lang="ru-RU" sz="1250" dirty="0"/>
              <a:t> </a:t>
            </a:r>
            <a:r>
              <a:rPr lang="ru-RU" sz="1250" dirty="0" err="1"/>
              <a:t>зацікавлений</a:t>
            </a:r>
            <a:r>
              <a:rPr lang="ru-RU" sz="1250" dirty="0"/>
              <a:t>, </a:t>
            </a:r>
            <a:r>
              <a:rPr lang="ru-RU" sz="1250" dirty="0" err="1"/>
              <a:t>наприклад</a:t>
            </a:r>
            <a:r>
              <a:rPr lang="ru-RU" sz="1250" dirty="0"/>
              <a:t>, </a:t>
            </a:r>
            <a:r>
              <a:rPr lang="ru-RU" sz="1250" dirty="0" err="1"/>
              <a:t>біг</a:t>
            </a:r>
            <a:r>
              <a:rPr lang="ru-RU" sz="1250" dirty="0"/>
              <a:t>, велоспорт </a:t>
            </a:r>
            <a:r>
              <a:rPr lang="ru-RU" sz="1250" dirty="0" err="1"/>
              <a:t>або</a:t>
            </a:r>
            <a:r>
              <a:rPr lang="ru-RU" sz="1250" dirty="0"/>
              <a:t> </a:t>
            </a:r>
            <a:r>
              <a:rPr lang="ru-RU" sz="1250" dirty="0" err="1"/>
              <a:t>боулінг</a:t>
            </a:r>
            <a:r>
              <a:rPr lang="en-US" sz="1250" dirty="0"/>
              <a:t>.</a:t>
            </a:r>
            <a:endParaRPr lang="en-GB" sz="1250" dirty="0"/>
          </a:p>
          <a:p>
            <a:pPr>
              <a:buClr>
                <a:srgbClr val="5DC7D0"/>
              </a:buClr>
            </a:pPr>
            <a:endParaRPr lang="en-GB" sz="1250" dirty="0"/>
          </a:p>
          <a:p>
            <a:endParaRPr lang="en-GB" dirty="0"/>
          </a:p>
        </p:txBody>
      </p:sp>
      <p:sp>
        <p:nvSpPr>
          <p:cNvPr id="27" name="Text Placeholder 7">
            <a:extLst>
              <a:ext uri="{FF2B5EF4-FFF2-40B4-BE49-F238E27FC236}">
                <a16:creationId xmlns:a16="http://schemas.microsoft.com/office/drawing/2014/main" id="{3E60DB5F-342F-627F-E19D-FFDC514201B7}"/>
              </a:ext>
            </a:extLst>
          </p:cNvPr>
          <p:cNvSpPr txBox="1">
            <a:spLocks/>
          </p:cNvSpPr>
          <p:nvPr/>
        </p:nvSpPr>
        <p:spPr>
          <a:xfrm>
            <a:off x="1397346" y="5365050"/>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Отримуйте</a:t>
            </a:r>
            <a:r>
              <a:rPr lang="ru-RU" sz="2200" dirty="0">
                <a:solidFill>
                  <a:srgbClr val="EF3E23"/>
                </a:solidFill>
              </a:rPr>
              <a:t> </a:t>
            </a:r>
            <a:r>
              <a:rPr lang="ru-RU" sz="2200" dirty="0" err="1">
                <a:solidFill>
                  <a:srgbClr val="EF3E23"/>
                </a:solidFill>
              </a:rPr>
              <a:t>відгуки</a:t>
            </a:r>
            <a:endParaRPr lang="en-GB" sz="2200" dirty="0">
              <a:solidFill>
                <a:srgbClr val="EF3E23"/>
              </a:solidFill>
            </a:endParaRPr>
          </a:p>
        </p:txBody>
      </p:sp>
      <p:cxnSp>
        <p:nvCxnSpPr>
          <p:cNvPr id="28" name="Straight Connector 27">
            <a:extLst>
              <a:ext uri="{FF2B5EF4-FFF2-40B4-BE49-F238E27FC236}">
                <a16:creationId xmlns:a16="http://schemas.microsoft.com/office/drawing/2014/main" id="{BF87BBBF-711F-CB82-DE3A-DE99A370A085}"/>
              </a:ext>
            </a:extLst>
          </p:cNvPr>
          <p:cNvCxnSpPr>
            <a:cxnSpLocks/>
          </p:cNvCxnSpPr>
          <p:nvPr/>
        </p:nvCxnSpPr>
        <p:spPr>
          <a:xfrm flipH="1">
            <a:off x="-2407" y="551256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97CC7686-7650-CA0F-DA7E-EE7B705B66A4}"/>
              </a:ext>
            </a:extLst>
          </p:cNvPr>
          <p:cNvGrpSpPr/>
          <p:nvPr/>
        </p:nvGrpSpPr>
        <p:grpSpPr>
          <a:xfrm>
            <a:off x="720164" y="5249662"/>
            <a:ext cx="780507" cy="533005"/>
            <a:chOff x="558011" y="5595711"/>
            <a:chExt cx="824234" cy="562866"/>
          </a:xfrm>
        </p:grpSpPr>
        <p:sp>
          <p:nvSpPr>
            <p:cNvPr id="30" name="Oval 29">
              <a:extLst>
                <a:ext uri="{FF2B5EF4-FFF2-40B4-BE49-F238E27FC236}">
                  <a16:creationId xmlns:a16="http://schemas.microsoft.com/office/drawing/2014/main" id="{0C029E15-A02A-B296-0D63-DAF7907ECA2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A880D8E4-32DA-1C25-CD7C-AC9985CFEFB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32" name="Text Placeholder 3">
            <a:extLst>
              <a:ext uri="{FF2B5EF4-FFF2-40B4-BE49-F238E27FC236}">
                <a16:creationId xmlns:a16="http://schemas.microsoft.com/office/drawing/2014/main" id="{7EDC86A0-E002-A4B9-D830-404E7D4F2FB5}"/>
              </a:ext>
            </a:extLst>
          </p:cNvPr>
          <p:cNvSpPr txBox="1">
            <a:spLocks/>
          </p:cNvSpPr>
          <p:nvPr/>
        </p:nvSpPr>
        <p:spPr>
          <a:xfrm>
            <a:off x="1397346" y="5901128"/>
            <a:ext cx="5268149" cy="157078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Створіть</a:t>
            </a:r>
            <a:r>
              <a:rPr lang="ru-RU" sz="1250" dirty="0"/>
              <a:t> </a:t>
            </a:r>
            <a:r>
              <a:rPr lang="ru-RU" sz="1250" dirty="0" err="1"/>
              <a:t>просту</a:t>
            </a:r>
            <a:r>
              <a:rPr lang="ru-RU" sz="1250" dirty="0"/>
              <a:t> систему, де </a:t>
            </a:r>
            <a:r>
              <a:rPr lang="ru-RU" sz="1250" dirty="0" err="1"/>
              <a:t>працівники</a:t>
            </a:r>
            <a:r>
              <a:rPr lang="ru-RU" sz="1250" dirty="0"/>
              <a:t> </a:t>
            </a:r>
            <a:r>
              <a:rPr lang="ru-RU" sz="1250" dirty="0" err="1"/>
              <a:t>можуть</a:t>
            </a:r>
            <a:r>
              <a:rPr lang="ru-RU" sz="1250" dirty="0"/>
              <a:t> </a:t>
            </a:r>
            <a:r>
              <a:rPr lang="ru-RU" sz="1250" dirty="0" err="1"/>
              <a:t>висловлювати</a:t>
            </a:r>
            <a:r>
              <a:rPr lang="ru-RU" sz="1250" dirty="0"/>
              <a:t> </a:t>
            </a:r>
            <a:r>
              <a:rPr lang="ru-RU" sz="1250" dirty="0" err="1"/>
              <a:t>свої</a:t>
            </a:r>
            <a:r>
              <a:rPr lang="ru-RU" sz="1250" dirty="0"/>
              <a:t> </a:t>
            </a:r>
            <a:r>
              <a:rPr lang="ru-RU" sz="1250" dirty="0" err="1"/>
              <a:t>занепокоєння</a:t>
            </a:r>
            <a:r>
              <a:rPr lang="ru-RU" sz="1250" dirty="0"/>
              <a:t> </a:t>
            </a:r>
            <a:r>
              <a:rPr lang="ru-RU" sz="1250" dirty="0" err="1"/>
              <a:t>чи</a:t>
            </a:r>
            <a:r>
              <a:rPr lang="ru-RU" sz="1250" dirty="0"/>
              <a:t> </a:t>
            </a:r>
            <a:r>
              <a:rPr lang="ru-RU" sz="1250" dirty="0" err="1"/>
              <a:t>пропозиції</a:t>
            </a:r>
            <a:r>
              <a:rPr lang="ru-RU" sz="1250" dirty="0"/>
              <a:t>, </a:t>
            </a:r>
            <a:r>
              <a:rPr lang="ru-RU" sz="1250" dirty="0" err="1"/>
              <a:t>наприклад</a:t>
            </a:r>
            <a:r>
              <a:rPr lang="ru-RU" sz="1250" dirty="0"/>
              <a:t>, </a:t>
            </a:r>
            <a:r>
              <a:rPr lang="ru-RU" sz="1250" dirty="0" err="1"/>
              <a:t>анонімні</a:t>
            </a:r>
            <a:r>
              <a:rPr lang="ru-RU" sz="1250" dirty="0"/>
              <a:t> </a:t>
            </a:r>
            <a:r>
              <a:rPr lang="ru-RU" sz="1250" dirty="0" err="1"/>
              <a:t>письмові</a:t>
            </a:r>
            <a:r>
              <a:rPr lang="ru-RU" sz="1250" dirty="0"/>
              <a:t> </a:t>
            </a:r>
            <a:r>
              <a:rPr lang="ru-RU" sz="1250" dirty="0" err="1"/>
              <a:t>опитування</a:t>
            </a:r>
            <a:r>
              <a:rPr lang="ru-RU" sz="1250" dirty="0"/>
              <a:t>, онлайн-</a:t>
            </a:r>
            <a:r>
              <a:rPr lang="ru-RU" sz="1250" dirty="0" err="1"/>
              <a:t>опитування</a:t>
            </a:r>
            <a:r>
              <a:rPr lang="ru-RU" sz="1250" dirty="0"/>
              <a:t> </a:t>
            </a:r>
            <a:r>
              <a:rPr lang="ru-RU" sz="1250" dirty="0" err="1"/>
              <a:t>або</a:t>
            </a:r>
            <a:r>
              <a:rPr lang="ru-RU" sz="1250" dirty="0"/>
              <a:t> </a:t>
            </a:r>
            <a:r>
              <a:rPr lang="ru-RU" sz="1250" dirty="0" err="1"/>
              <a:t>регулярні</a:t>
            </a:r>
            <a:r>
              <a:rPr lang="ru-RU" sz="1250" dirty="0"/>
              <a:t> </a:t>
            </a:r>
            <a:r>
              <a:rPr lang="ru-RU" sz="1250" dirty="0" err="1"/>
              <a:t>зустрічі</a:t>
            </a:r>
            <a:r>
              <a:rPr lang="ru-RU" sz="1250" dirty="0"/>
              <a:t> з </a:t>
            </a:r>
            <a:r>
              <a:rPr lang="ru-RU" sz="1250" dirty="0" err="1"/>
              <a:t>керівниками</a:t>
            </a:r>
            <a:r>
              <a:rPr lang="ru-RU" sz="1250" dirty="0"/>
              <a:t>.
</a:t>
            </a:r>
            <a:r>
              <a:rPr lang="ru-RU" sz="1250" dirty="0" err="1"/>
              <a:t>Переконайтеся</a:t>
            </a:r>
            <a:r>
              <a:rPr lang="ru-RU" sz="1250" dirty="0"/>
              <a:t>, </a:t>
            </a:r>
            <a:r>
              <a:rPr lang="ru-RU" sz="1250" dirty="0" err="1"/>
              <a:t>що</a:t>
            </a:r>
            <a:r>
              <a:rPr lang="ru-RU" sz="1250" dirty="0"/>
              <a:t> </a:t>
            </a:r>
            <a:r>
              <a:rPr lang="ru-RU" sz="1250" dirty="0" err="1"/>
              <a:t>всі</a:t>
            </a:r>
            <a:r>
              <a:rPr lang="ru-RU" sz="1250" dirty="0"/>
              <a:t> </a:t>
            </a:r>
            <a:r>
              <a:rPr lang="ru-RU" sz="1250" dirty="0" err="1"/>
              <a:t>системи</a:t>
            </a:r>
            <a:r>
              <a:rPr lang="ru-RU" sz="1250" dirty="0"/>
              <a:t> </a:t>
            </a:r>
            <a:r>
              <a:rPr lang="ru-RU" sz="1250" dirty="0" err="1"/>
              <a:t>збору</a:t>
            </a:r>
            <a:r>
              <a:rPr lang="ru-RU" sz="1250" dirty="0"/>
              <a:t> </a:t>
            </a:r>
            <a:r>
              <a:rPr lang="ru-RU" sz="1250" dirty="0" err="1"/>
              <a:t>інформації</a:t>
            </a:r>
            <a:r>
              <a:rPr lang="ru-RU" sz="1250" dirty="0"/>
              <a:t> легко </a:t>
            </a:r>
            <a:r>
              <a:rPr lang="ru-RU" sz="1250" dirty="0" err="1"/>
              <a:t>доступні</a:t>
            </a:r>
            <a:r>
              <a:rPr lang="ru-RU" sz="1250" dirty="0"/>
              <a:t> </a:t>
            </a:r>
            <a:r>
              <a:rPr lang="ru-RU" sz="1250" dirty="0" err="1"/>
              <a:t>різними</a:t>
            </a:r>
            <a:r>
              <a:rPr lang="ru-RU" sz="1250" dirty="0"/>
              <a:t> мовами, а </a:t>
            </a:r>
            <a:r>
              <a:rPr lang="ru-RU" sz="1250" dirty="0" err="1"/>
              <a:t>їхня</a:t>
            </a:r>
            <a:r>
              <a:rPr lang="ru-RU" sz="1250" dirty="0"/>
              <a:t> мета </a:t>
            </a:r>
            <a:r>
              <a:rPr lang="ru-RU" sz="1250" dirty="0" err="1"/>
              <a:t>чітко</a:t>
            </a:r>
            <a:r>
              <a:rPr lang="ru-RU" sz="1250" dirty="0"/>
              <a:t> пояснена </a:t>
            </a:r>
            <a:r>
              <a:rPr lang="ru-RU" sz="1250" dirty="0" err="1"/>
              <a:t>працівникам</a:t>
            </a:r>
            <a:r>
              <a:rPr lang="ru-RU" sz="1250" dirty="0"/>
              <a:t>
</a:t>
            </a:r>
            <a:r>
              <a:rPr lang="ru-RU" sz="1250" dirty="0" err="1"/>
              <a:t>Вимірюйте</a:t>
            </a:r>
            <a:r>
              <a:rPr lang="ru-RU" sz="1250" dirty="0"/>
              <a:t> </a:t>
            </a:r>
            <a:r>
              <a:rPr lang="ru-RU" sz="1250" dirty="0" err="1"/>
              <a:t>свої</a:t>
            </a:r>
            <a:r>
              <a:rPr lang="ru-RU" sz="1250" dirty="0"/>
              <a:t> </a:t>
            </a:r>
            <a:r>
              <a:rPr lang="ru-RU" sz="1250" dirty="0" err="1"/>
              <a:t>цілі</a:t>
            </a:r>
            <a:r>
              <a:rPr lang="ru-RU" sz="1250" dirty="0"/>
              <a:t> </a:t>
            </a:r>
            <a:r>
              <a:rPr lang="ru-RU" sz="1250" dirty="0" err="1"/>
              <a:t>щодо</a:t>
            </a:r>
            <a:r>
              <a:rPr lang="ru-RU" sz="1250" dirty="0"/>
              <a:t> </a:t>
            </a:r>
            <a:r>
              <a:rPr lang="ru-RU" sz="1250" dirty="0" err="1"/>
              <a:t>інклюзивності</a:t>
            </a:r>
            <a:r>
              <a:rPr lang="ru-RU" sz="1250" dirty="0"/>
              <a:t> та </a:t>
            </a:r>
            <a:r>
              <a:rPr lang="ru-RU" sz="1250" dirty="0" err="1"/>
              <a:t>відстежуйте</a:t>
            </a:r>
            <a:r>
              <a:rPr lang="ru-RU" sz="1250" dirty="0"/>
              <a:t> </a:t>
            </a:r>
            <a:r>
              <a:rPr lang="ru-RU" sz="1250" dirty="0" err="1"/>
              <a:t>прогрес</a:t>
            </a:r>
            <a:r>
              <a:rPr lang="ru-RU" sz="1250" dirty="0"/>
              <a:t>. 
</a:t>
            </a:r>
            <a:r>
              <a:rPr lang="ru-RU" sz="1250" dirty="0" err="1"/>
              <a:t>Вирішуйте</a:t>
            </a:r>
            <a:r>
              <a:rPr lang="ru-RU" sz="1250" dirty="0"/>
              <a:t> </a:t>
            </a:r>
            <a:r>
              <a:rPr lang="ru-RU" sz="1250" dirty="0" err="1"/>
              <a:t>проблеми</a:t>
            </a:r>
            <a:r>
              <a:rPr lang="ru-RU" sz="1250" dirty="0"/>
              <a:t> </a:t>
            </a:r>
            <a:r>
              <a:rPr lang="ru-RU" sz="1250" dirty="0" err="1"/>
              <a:t>швидко</a:t>
            </a:r>
            <a:r>
              <a:rPr lang="ru-RU" sz="1250" dirty="0"/>
              <a:t>, </a:t>
            </a:r>
            <a:r>
              <a:rPr lang="ru-RU" sz="1250" dirty="0" err="1"/>
              <a:t>щоб</a:t>
            </a:r>
            <a:r>
              <a:rPr lang="ru-RU" sz="1250" dirty="0"/>
              <a:t> </a:t>
            </a:r>
            <a:r>
              <a:rPr lang="ru-RU" sz="1250" dirty="0" err="1"/>
              <a:t>узгодити</a:t>
            </a:r>
            <a:r>
              <a:rPr lang="ru-RU" sz="1250" dirty="0"/>
              <a:t> </a:t>
            </a:r>
            <a:r>
              <a:rPr lang="ru-RU" sz="1250" dirty="0" err="1"/>
              <a:t>стратегії</a:t>
            </a:r>
            <a:r>
              <a:rPr lang="ru-RU" sz="1250" dirty="0"/>
              <a:t> з </a:t>
            </a:r>
            <a:r>
              <a:rPr lang="ru-RU" sz="1250" dirty="0" err="1"/>
              <a:t>поточними</a:t>
            </a:r>
            <a:r>
              <a:rPr lang="ru-RU" sz="1250" dirty="0"/>
              <a:t> потребами</a:t>
            </a:r>
            <a:r>
              <a:rPr lang="pl-PL" sz="1250" dirty="0"/>
              <a:t>.</a:t>
            </a:r>
            <a:endParaRPr lang="en-GB" sz="1250" dirty="0"/>
          </a:p>
          <a:p>
            <a:pPr marL="171450" indent="-171450">
              <a:buClr>
                <a:srgbClr val="5DC7D0"/>
              </a:buClr>
              <a:buFont typeface="Arial" panose="020B0604020202020204" pitchFamily="34" charset="0"/>
              <a:buChar char="•"/>
            </a:pPr>
            <a:endParaRPr lang="en-GB" sz="1250" dirty="0"/>
          </a:p>
        </p:txBody>
      </p:sp>
      <p:sp>
        <p:nvSpPr>
          <p:cNvPr id="42" name="Text Placeholder 7">
            <a:extLst>
              <a:ext uri="{FF2B5EF4-FFF2-40B4-BE49-F238E27FC236}">
                <a16:creationId xmlns:a16="http://schemas.microsoft.com/office/drawing/2014/main" id="{229ACFA0-5012-6A9C-EF9A-84421D2C20E9}"/>
              </a:ext>
            </a:extLst>
          </p:cNvPr>
          <p:cNvSpPr txBox="1">
            <a:spLocks/>
          </p:cNvSpPr>
          <p:nvPr/>
        </p:nvSpPr>
        <p:spPr>
          <a:xfrm>
            <a:off x="1397346" y="7726163"/>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a:solidFill>
                  <a:srgbClr val="EF3E23"/>
                </a:solidFill>
              </a:rPr>
              <a:t>Практикуйте </a:t>
            </a:r>
            <a:r>
              <a:rPr lang="ru-RU" sz="2200" dirty="0" err="1">
                <a:solidFill>
                  <a:srgbClr val="EF3E23"/>
                </a:solidFill>
              </a:rPr>
              <a:t>інклюзивне</a:t>
            </a:r>
            <a:r>
              <a:rPr lang="ru-RU" sz="2200" dirty="0">
                <a:solidFill>
                  <a:srgbClr val="EF3E23"/>
                </a:solidFill>
              </a:rPr>
              <a:t> </a:t>
            </a:r>
            <a:r>
              <a:rPr lang="ru-RU" sz="2200" dirty="0" err="1">
                <a:solidFill>
                  <a:srgbClr val="EF3E23"/>
                </a:solidFill>
              </a:rPr>
              <a:t>лідерство</a:t>
            </a:r>
            <a:endParaRPr lang="en-GB" sz="2200" dirty="0">
              <a:solidFill>
                <a:srgbClr val="EF3E23"/>
              </a:solidFill>
            </a:endParaRPr>
          </a:p>
        </p:txBody>
      </p:sp>
      <p:cxnSp>
        <p:nvCxnSpPr>
          <p:cNvPr id="43" name="Straight Connector 42">
            <a:extLst>
              <a:ext uri="{FF2B5EF4-FFF2-40B4-BE49-F238E27FC236}">
                <a16:creationId xmlns:a16="http://schemas.microsoft.com/office/drawing/2014/main" id="{7C108641-758B-146D-CB1C-44187139A7CD}"/>
              </a:ext>
            </a:extLst>
          </p:cNvPr>
          <p:cNvCxnSpPr>
            <a:cxnSpLocks/>
          </p:cNvCxnSpPr>
          <p:nvPr/>
        </p:nvCxnSpPr>
        <p:spPr>
          <a:xfrm flipH="1">
            <a:off x="-44879" y="787367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F4B924C9-ABC7-18D7-0A58-3556C0CA0868}"/>
              </a:ext>
            </a:extLst>
          </p:cNvPr>
          <p:cNvGrpSpPr/>
          <p:nvPr/>
        </p:nvGrpSpPr>
        <p:grpSpPr>
          <a:xfrm>
            <a:off x="720164" y="7610775"/>
            <a:ext cx="780507" cy="533005"/>
            <a:chOff x="558011" y="5595711"/>
            <a:chExt cx="824234" cy="562866"/>
          </a:xfrm>
        </p:grpSpPr>
        <p:sp>
          <p:nvSpPr>
            <p:cNvPr id="45" name="Oval 44">
              <a:extLst>
                <a:ext uri="{FF2B5EF4-FFF2-40B4-BE49-F238E27FC236}">
                  <a16:creationId xmlns:a16="http://schemas.microsoft.com/office/drawing/2014/main" id="{41FA0233-D998-A80F-08AE-747C81129DB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E9F0C936-3CE7-1B58-0691-484EF21E337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47" name="Text Placeholder 3">
            <a:extLst>
              <a:ext uri="{FF2B5EF4-FFF2-40B4-BE49-F238E27FC236}">
                <a16:creationId xmlns:a16="http://schemas.microsoft.com/office/drawing/2014/main" id="{2C5E5DEA-C12E-A55B-247B-6DA4849D9DF9}"/>
              </a:ext>
            </a:extLst>
          </p:cNvPr>
          <p:cNvSpPr txBox="1">
            <a:spLocks/>
          </p:cNvSpPr>
          <p:nvPr/>
        </p:nvSpPr>
        <p:spPr>
          <a:xfrm>
            <a:off x="1397346" y="8262240"/>
            <a:ext cx="5268149" cy="19204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Проводити</a:t>
            </a:r>
            <a:r>
              <a:rPr lang="ru-RU" sz="1250" dirty="0"/>
              <a:t> </a:t>
            </a:r>
            <a:r>
              <a:rPr lang="ru-RU" sz="1250" dirty="0" err="1"/>
              <a:t>навчання</a:t>
            </a:r>
            <a:r>
              <a:rPr lang="ru-RU" sz="1250" dirty="0"/>
              <a:t> для </a:t>
            </a:r>
            <a:r>
              <a:rPr lang="ru-RU" sz="1250" dirty="0" err="1"/>
              <a:t>керівників</a:t>
            </a:r>
            <a:r>
              <a:rPr lang="ru-RU" sz="1250" dirty="0"/>
              <a:t> </a:t>
            </a:r>
            <a:r>
              <a:rPr lang="ru-RU" sz="1250" dirty="0" err="1"/>
              <a:t>майданчиків</a:t>
            </a:r>
            <a:r>
              <a:rPr lang="ru-RU" sz="1250" dirty="0"/>
              <a:t> і </a:t>
            </a:r>
            <a:r>
              <a:rPr lang="ru-RU" sz="1250" dirty="0" err="1"/>
              <a:t>майстрів</a:t>
            </a:r>
            <a:r>
              <a:rPr lang="ru-RU" sz="1250" dirty="0"/>
              <a:t> для </a:t>
            </a:r>
            <a:r>
              <a:rPr lang="ru-RU" sz="1250" dirty="0" err="1"/>
              <a:t>демонстрації</a:t>
            </a:r>
            <a:r>
              <a:rPr lang="ru-RU" sz="1250" dirty="0"/>
              <a:t> </a:t>
            </a:r>
            <a:r>
              <a:rPr lang="ru-RU" sz="1250" dirty="0" err="1"/>
              <a:t>інклюзивної</a:t>
            </a:r>
            <a:r>
              <a:rPr lang="ru-RU" sz="1250" dirty="0"/>
              <a:t> </a:t>
            </a:r>
            <a:r>
              <a:rPr lang="ru-RU" sz="1250" dirty="0" err="1"/>
              <a:t>поведінки</a:t>
            </a:r>
            <a:r>
              <a:rPr lang="ru-RU" sz="1250" dirty="0"/>
              <a:t> та </a:t>
            </a:r>
            <a:r>
              <a:rPr lang="ru-RU" sz="1250" dirty="0" err="1"/>
              <a:t>підтримки</a:t>
            </a:r>
            <a:r>
              <a:rPr lang="ru-RU" sz="1250" dirty="0"/>
              <a:t> </a:t>
            </a:r>
            <a:r>
              <a:rPr lang="ru-RU" sz="1250" dirty="0" err="1"/>
              <a:t>різноманітних</a:t>
            </a:r>
            <a:r>
              <a:rPr lang="ru-RU" sz="1250" dirty="0"/>
              <a:t> команд.
</a:t>
            </a:r>
            <a:r>
              <a:rPr lang="ru-RU" sz="1250" dirty="0" err="1"/>
              <a:t>Наголошуйте</a:t>
            </a:r>
            <a:r>
              <a:rPr lang="ru-RU" sz="1250" dirty="0"/>
              <a:t> на </a:t>
            </a:r>
            <a:r>
              <a:rPr lang="ru-RU" sz="1250" dirty="0" err="1"/>
              <a:t>навичках</a:t>
            </a:r>
            <a:r>
              <a:rPr lang="ru-RU" sz="1250" dirty="0"/>
              <a:t> </a:t>
            </a:r>
            <a:r>
              <a:rPr lang="ru-RU" sz="1250" dirty="0" err="1"/>
              <a:t>вирішення</a:t>
            </a:r>
            <a:r>
              <a:rPr lang="ru-RU" sz="1250" dirty="0"/>
              <a:t> </a:t>
            </a:r>
            <a:r>
              <a:rPr lang="ru-RU" sz="1250" dirty="0" err="1"/>
              <a:t>конфліктів</a:t>
            </a:r>
            <a:r>
              <a:rPr lang="ru-RU" sz="1250" dirty="0"/>
              <a:t> та </a:t>
            </a:r>
            <a:r>
              <a:rPr lang="ru-RU" sz="1250" dirty="0" err="1"/>
              <a:t>стратегіях</a:t>
            </a:r>
            <a:r>
              <a:rPr lang="ru-RU" sz="1250" dirty="0"/>
              <a:t> </a:t>
            </a:r>
            <a:r>
              <a:rPr lang="ru-RU" sz="1250" dirty="0" err="1"/>
              <a:t>подолання</a:t>
            </a:r>
            <a:r>
              <a:rPr lang="ru-RU" sz="1250" dirty="0"/>
              <a:t> </a:t>
            </a:r>
            <a:r>
              <a:rPr lang="ru-RU" sz="1250" dirty="0" err="1"/>
              <a:t>бар'єрів</a:t>
            </a:r>
            <a:r>
              <a:rPr lang="ru-RU" sz="1250" dirty="0"/>
              <a:t> у </a:t>
            </a:r>
            <a:r>
              <a:rPr lang="ru-RU" sz="1250" dirty="0" err="1"/>
              <a:t>спілкуванні</a:t>
            </a:r>
            <a:r>
              <a:rPr lang="ru-RU" sz="1250" dirty="0"/>
              <a:t>.
</a:t>
            </a:r>
            <a:r>
              <a:rPr lang="ru-RU" sz="1250" dirty="0" err="1"/>
              <a:t>Запустіть</a:t>
            </a:r>
            <a:r>
              <a:rPr lang="ru-RU" sz="1250" dirty="0"/>
              <a:t> </a:t>
            </a:r>
            <a:r>
              <a:rPr lang="ru-RU" sz="1250" dirty="0" err="1"/>
              <a:t>програми</a:t>
            </a:r>
            <a:r>
              <a:rPr lang="ru-RU" sz="1250" dirty="0"/>
              <a:t> </a:t>
            </a:r>
            <a:r>
              <a:rPr lang="ru-RU" sz="1250" dirty="0" err="1"/>
              <a:t>наставництва</a:t>
            </a:r>
            <a:r>
              <a:rPr lang="ru-RU" sz="1250" dirty="0"/>
              <a:t>, </a:t>
            </a:r>
            <a:r>
              <a:rPr lang="ru-RU" sz="1250" dirty="0" err="1"/>
              <a:t>які</a:t>
            </a:r>
            <a:r>
              <a:rPr lang="ru-RU" sz="1250" dirty="0"/>
              <a:t> </a:t>
            </a:r>
            <a:r>
              <a:rPr lang="ru-RU" sz="1250" dirty="0" err="1"/>
              <a:t>поєднують</a:t>
            </a:r>
            <a:r>
              <a:rPr lang="ru-RU" sz="1250" dirty="0"/>
              <a:t> </a:t>
            </a:r>
            <a:r>
              <a:rPr lang="ru-RU" sz="1250" dirty="0" err="1"/>
              <a:t>мігрантів</a:t>
            </a:r>
            <a:r>
              <a:rPr lang="ru-RU" sz="1250" dirty="0"/>
              <a:t> і </a:t>
            </a:r>
            <a:r>
              <a:rPr lang="ru-RU" sz="1250" dirty="0" err="1"/>
              <a:t>біженців</a:t>
            </a:r>
            <a:r>
              <a:rPr lang="ru-RU" sz="1250" dirty="0"/>
              <a:t> </a:t>
            </a:r>
            <a:r>
              <a:rPr lang="ru-RU" sz="1250" dirty="0" err="1"/>
              <a:t>із</a:t>
            </a:r>
            <a:r>
              <a:rPr lang="ru-RU" sz="1250" dirty="0"/>
              <a:t> </a:t>
            </a:r>
            <a:r>
              <a:rPr lang="ru-RU" sz="1250" dirty="0" err="1"/>
              <a:t>досвідченими</a:t>
            </a:r>
            <a:r>
              <a:rPr lang="ru-RU" sz="1250" dirty="0"/>
              <a:t> </a:t>
            </a:r>
            <a:r>
              <a:rPr lang="ru-RU" sz="1250" dirty="0" err="1"/>
              <a:t>працівниками</a:t>
            </a:r>
            <a:r>
              <a:rPr lang="ru-RU" sz="1250" dirty="0"/>
              <a:t>.
</a:t>
            </a:r>
            <a:r>
              <a:rPr lang="ru-RU" sz="1250" dirty="0" err="1"/>
              <a:t>Створіть</a:t>
            </a:r>
            <a:r>
              <a:rPr lang="ru-RU" sz="1250" dirty="0"/>
              <a:t> мережу </a:t>
            </a:r>
            <a:r>
              <a:rPr lang="ru-RU" sz="1250" dirty="0" err="1"/>
              <a:t>підтримки</a:t>
            </a:r>
            <a:r>
              <a:rPr lang="ru-RU" sz="1250" dirty="0"/>
              <a:t>, яка </a:t>
            </a:r>
            <a:r>
              <a:rPr lang="ru-RU" sz="1250" dirty="0" err="1"/>
              <a:t>супроводжуватиме</a:t>
            </a:r>
            <a:r>
              <a:rPr lang="ru-RU" sz="1250" dirty="0"/>
              <a:t> </a:t>
            </a:r>
            <a:r>
              <a:rPr lang="ru-RU" sz="1250" dirty="0" err="1"/>
              <a:t>мігрантів</a:t>
            </a:r>
            <a:r>
              <a:rPr lang="ru-RU" sz="1250" dirty="0"/>
              <a:t> і </a:t>
            </a:r>
            <a:r>
              <a:rPr lang="ru-RU" sz="1250" dirty="0" err="1"/>
              <a:t>біженців</a:t>
            </a:r>
            <a:r>
              <a:rPr lang="ru-RU" sz="1250" dirty="0"/>
              <a:t> через </a:t>
            </a:r>
            <a:r>
              <a:rPr lang="ru-RU" sz="1250" dirty="0" err="1"/>
              <a:t>процес</a:t>
            </a:r>
            <a:r>
              <a:rPr lang="ru-RU" sz="1250" dirty="0"/>
              <a:t> </a:t>
            </a:r>
            <a:r>
              <a:rPr lang="ru-RU" sz="1250" dirty="0" err="1"/>
              <a:t>адаптації</a:t>
            </a:r>
            <a:r>
              <a:rPr lang="ru-RU" sz="1250" dirty="0"/>
              <a:t>.</a:t>
            </a:r>
            <a:endParaRPr lang="en-GB" sz="1800" dirty="0"/>
          </a:p>
        </p:txBody>
      </p:sp>
      <p:sp>
        <p:nvSpPr>
          <p:cNvPr id="48" name="Rectangle 47">
            <a:extLst>
              <a:ext uri="{FF2B5EF4-FFF2-40B4-BE49-F238E27FC236}">
                <a16:creationId xmlns:a16="http://schemas.microsoft.com/office/drawing/2014/main" id="{0CD55AA3-8830-17F5-49A4-54C2537DBFAE}"/>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3383"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Вимірювання</a:t>
            </a:r>
            <a:r>
              <a:rPr lang="ru-RU" sz="2200" dirty="0">
                <a:solidFill>
                  <a:srgbClr val="EF3E23"/>
                </a:solidFill>
              </a:rPr>
              <a:t> </a:t>
            </a:r>
            <a:r>
              <a:rPr lang="ru-RU" sz="2200" dirty="0" err="1">
                <a:solidFill>
                  <a:srgbClr val="EF3E23"/>
                </a:solidFill>
              </a:rPr>
              <a:t>прогресу</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488368" y="906408"/>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3405"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3383" y="1316881"/>
            <a:ext cx="3333080"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Проводьте</a:t>
            </a:r>
            <a:r>
              <a:rPr lang="ru-RU" sz="1250" dirty="0"/>
              <a:t> </a:t>
            </a:r>
            <a:r>
              <a:rPr lang="ru-RU" sz="1250" dirty="0" err="1"/>
              <a:t>періодичну</a:t>
            </a:r>
            <a:r>
              <a:rPr lang="ru-RU" sz="1250" dirty="0"/>
              <a:t> </a:t>
            </a:r>
            <a:r>
              <a:rPr lang="ru-RU" sz="1250" dirty="0" err="1"/>
              <a:t>оцінку</a:t>
            </a:r>
            <a:r>
              <a:rPr lang="ru-RU" sz="1250" dirty="0"/>
              <a:t> </a:t>
            </a:r>
            <a:r>
              <a:rPr lang="ru-RU" sz="1250" dirty="0" err="1"/>
              <a:t>своїх</a:t>
            </a:r>
            <a:r>
              <a:rPr lang="ru-RU" sz="1250" dirty="0"/>
              <a:t> </a:t>
            </a:r>
            <a:r>
              <a:rPr lang="ru-RU" sz="1250" dirty="0" err="1"/>
              <a:t>зусиль</a:t>
            </a:r>
            <a:r>
              <a:rPr lang="ru-RU" sz="1250" dirty="0"/>
              <a:t> з </a:t>
            </a:r>
            <a:r>
              <a:rPr lang="ru-RU" sz="1250" dirty="0" err="1"/>
              <a:t>інтеграції</a:t>
            </a:r>
            <a:r>
              <a:rPr lang="ru-RU" sz="1250" dirty="0"/>
              <a:t>, </a:t>
            </a:r>
            <a:r>
              <a:rPr lang="ru-RU" sz="1250" dirty="0" err="1"/>
              <a:t>щоб</a:t>
            </a:r>
            <a:r>
              <a:rPr lang="ru-RU" sz="1250" dirty="0"/>
              <a:t> </a:t>
            </a:r>
            <a:r>
              <a:rPr lang="ru-RU" sz="1250" dirty="0" err="1"/>
              <a:t>визначити</a:t>
            </a:r>
            <a:r>
              <a:rPr lang="ru-RU" sz="1250" dirty="0"/>
              <a:t> </a:t>
            </a:r>
            <a:r>
              <a:rPr lang="ru-RU" sz="1250" dirty="0" err="1"/>
              <a:t>успіхи</a:t>
            </a:r>
            <a:r>
              <a:rPr lang="ru-RU" sz="1250" dirty="0"/>
              <a:t> та </a:t>
            </a:r>
            <a:r>
              <a:rPr lang="ru-RU" sz="1250" dirty="0" err="1"/>
              <a:t>сфери</a:t>
            </a:r>
            <a:r>
              <a:rPr lang="ru-RU" sz="1250" dirty="0"/>
              <a:t> для </a:t>
            </a:r>
            <a:r>
              <a:rPr lang="ru-RU" sz="1250" dirty="0" err="1"/>
              <a:t>покращення</a:t>
            </a:r>
            <a:r>
              <a:rPr lang="ru-RU" sz="1250" dirty="0"/>
              <a:t>.
</a:t>
            </a:r>
            <a:r>
              <a:rPr lang="ru-RU" sz="1250" dirty="0" err="1"/>
              <a:t>Використовуйте</a:t>
            </a:r>
            <a:r>
              <a:rPr lang="ru-RU" sz="1250" dirty="0"/>
              <a:t> </a:t>
            </a:r>
            <a:r>
              <a:rPr lang="ru-RU" sz="1250" dirty="0" err="1"/>
              <a:t>опитування</a:t>
            </a:r>
            <a:r>
              <a:rPr lang="ru-RU" sz="1250" dirty="0"/>
              <a:t> </a:t>
            </a:r>
            <a:r>
              <a:rPr lang="ru-RU" sz="1250" dirty="0" err="1"/>
              <a:t>працівників</a:t>
            </a:r>
            <a:r>
              <a:rPr lang="ru-RU" sz="1250" dirty="0"/>
              <a:t> </a:t>
            </a:r>
            <a:r>
              <a:rPr lang="ru-RU" sz="1250" dirty="0" err="1"/>
              <a:t>або</a:t>
            </a:r>
            <a:r>
              <a:rPr lang="ru-RU" sz="1250" dirty="0"/>
              <a:t> фокус-групи для </a:t>
            </a:r>
            <a:r>
              <a:rPr lang="ru-RU" sz="1250" dirty="0" err="1"/>
              <a:t>збору</a:t>
            </a:r>
            <a:r>
              <a:rPr lang="ru-RU" sz="1250" dirty="0"/>
              <a:t> </a:t>
            </a:r>
            <a:r>
              <a:rPr lang="ru-RU" sz="1250" dirty="0" err="1"/>
              <a:t>відгуків</a:t>
            </a:r>
            <a:r>
              <a:rPr lang="ru-RU" sz="1250" dirty="0"/>
              <a:t> і </a:t>
            </a:r>
            <a:r>
              <a:rPr lang="ru-RU" sz="1250" dirty="0" err="1"/>
              <a:t>вдосконалення</a:t>
            </a:r>
            <a:r>
              <a:rPr lang="ru-RU" sz="1250" dirty="0"/>
              <a:t> </a:t>
            </a:r>
            <a:r>
              <a:rPr lang="ru-RU" sz="1250" dirty="0" err="1"/>
              <a:t>підходу</a:t>
            </a:r>
            <a:r>
              <a:rPr lang="ru-RU" sz="1250" dirty="0"/>
              <a:t>.
</a:t>
            </a:r>
            <a:r>
              <a:rPr lang="ru-RU" sz="1250" dirty="0" err="1"/>
              <a:t>Відправляйте</a:t>
            </a:r>
            <a:r>
              <a:rPr lang="ru-RU" sz="1250" dirty="0"/>
              <a:t> </a:t>
            </a:r>
            <a:r>
              <a:rPr lang="ru-RU" sz="1250" dirty="0" err="1"/>
              <a:t>працівників</a:t>
            </a:r>
            <a:r>
              <a:rPr lang="ru-RU" sz="1250" dirty="0"/>
              <a:t> на </a:t>
            </a:r>
            <a:r>
              <a:rPr lang="ru-RU" sz="1250" dirty="0" err="1"/>
              <a:t>навчання</a:t>
            </a:r>
            <a:r>
              <a:rPr lang="ru-RU" sz="1250" dirty="0"/>
              <a:t>, яке </a:t>
            </a:r>
            <a:r>
              <a:rPr lang="ru-RU" sz="1250" dirty="0" err="1"/>
              <a:t>покращує</a:t>
            </a:r>
            <a:r>
              <a:rPr lang="ru-RU" sz="1250" dirty="0"/>
              <a:t> </a:t>
            </a:r>
            <a:r>
              <a:rPr lang="ru-RU" sz="1250" dirty="0" err="1"/>
              <a:t>інклюзивність</a:t>
            </a:r>
            <a:r>
              <a:rPr lang="ru-RU" sz="1250" dirty="0"/>
              <a:t> на </a:t>
            </a:r>
            <a:r>
              <a:rPr lang="ru-RU" sz="1250" dirty="0" err="1"/>
              <a:t>робочому</a:t>
            </a:r>
            <a:r>
              <a:rPr lang="ru-RU" sz="1250" dirty="0"/>
              <a:t> </a:t>
            </a:r>
            <a:r>
              <a:rPr lang="ru-RU" sz="1250" dirty="0" err="1"/>
              <a:t>місці</a:t>
            </a:r>
            <a:r>
              <a:rPr lang="ru-RU" sz="1250" dirty="0"/>
              <a:t>.</a:t>
            </a:r>
            <a:endParaRPr lang="en-GB" sz="1800"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 name="Text Placeholder 7">
            <a:extLst>
              <a:ext uri="{FF2B5EF4-FFF2-40B4-BE49-F238E27FC236}">
                <a16:creationId xmlns:a16="http://schemas.microsoft.com/office/drawing/2014/main" id="{0ADAF512-9323-0A92-B8A4-73BF181F7B3A}"/>
              </a:ext>
            </a:extLst>
          </p:cNvPr>
          <p:cNvSpPr txBox="1">
            <a:spLocks/>
          </p:cNvSpPr>
          <p:nvPr/>
        </p:nvSpPr>
        <p:spPr>
          <a:xfrm>
            <a:off x="3513383" y="3398330"/>
            <a:ext cx="3760888"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Розробка</a:t>
            </a:r>
            <a:r>
              <a:rPr lang="ru-RU" sz="2200" dirty="0">
                <a:solidFill>
                  <a:srgbClr val="EF3E23"/>
                </a:solidFill>
              </a:rPr>
              <a:t> </a:t>
            </a:r>
            <a:r>
              <a:rPr lang="ru-RU" sz="2200" dirty="0" err="1">
                <a:solidFill>
                  <a:srgbClr val="EF3E23"/>
                </a:solidFill>
              </a:rPr>
              <a:t>універсальних</a:t>
            </a:r>
            <a:r>
              <a:rPr lang="ru-RU" sz="2200" dirty="0">
                <a:solidFill>
                  <a:srgbClr val="EF3E23"/>
                </a:solidFill>
              </a:rPr>
              <a:t> </a:t>
            </a:r>
            <a:r>
              <a:rPr lang="ru-RU" sz="2200" dirty="0" err="1">
                <a:solidFill>
                  <a:srgbClr val="EF3E23"/>
                </a:solidFill>
              </a:rPr>
              <a:t>політик</a:t>
            </a:r>
            <a:endParaRPr lang="en-GB" sz="2200" dirty="0">
              <a:solidFill>
                <a:srgbClr val="EF3E23"/>
              </a:solidFill>
            </a:endParaRPr>
          </a:p>
        </p:txBody>
      </p:sp>
      <p:cxnSp>
        <p:nvCxnSpPr>
          <p:cNvPr id="12" name="Straight Connector 11">
            <a:extLst>
              <a:ext uri="{FF2B5EF4-FFF2-40B4-BE49-F238E27FC236}">
                <a16:creationId xmlns:a16="http://schemas.microsoft.com/office/drawing/2014/main" id="{AD218684-4D02-9D22-AE75-547BD2E4D543}"/>
              </a:ext>
            </a:extLst>
          </p:cNvPr>
          <p:cNvCxnSpPr>
            <a:cxnSpLocks/>
          </p:cNvCxnSpPr>
          <p:nvPr/>
        </p:nvCxnSpPr>
        <p:spPr>
          <a:xfrm flipH="1">
            <a:off x="2490866" y="3562165"/>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4209AD6-05B6-95B8-78AC-AEFE90D07D57}"/>
              </a:ext>
            </a:extLst>
          </p:cNvPr>
          <p:cNvGrpSpPr/>
          <p:nvPr/>
        </p:nvGrpSpPr>
        <p:grpSpPr>
          <a:xfrm>
            <a:off x="2903405" y="3282942"/>
            <a:ext cx="780507" cy="533005"/>
            <a:chOff x="558011" y="5595711"/>
            <a:chExt cx="824234" cy="562866"/>
          </a:xfrm>
        </p:grpSpPr>
        <p:sp>
          <p:nvSpPr>
            <p:cNvPr id="14" name="Oval 13">
              <a:extLst>
                <a:ext uri="{FF2B5EF4-FFF2-40B4-BE49-F238E27FC236}">
                  <a16:creationId xmlns:a16="http://schemas.microsoft.com/office/drawing/2014/main" id="{FFF5FF0B-13B5-FDDD-EFAD-89E82BDBF17D}"/>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E2EF268-5C9A-01C7-58C9-E79FA4ABD942}"/>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sp>
        <p:nvSpPr>
          <p:cNvPr id="16" name="Text Placeholder 3">
            <a:extLst>
              <a:ext uri="{FF2B5EF4-FFF2-40B4-BE49-F238E27FC236}">
                <a16:creationId xmlns:a16="http://schemas.microsoft.com/office/drawing/2014/main" id="{40AE9623-D1BD-0AB4-109D-C7B7845587FB}"/>
              </a:ext>
            </a:extLst>
          </p:cNvPr>
          <p:cNvSpPr txBox="1">
            <a:spLocks/>
          </p:cNvSpPr>
          <p:nvPr/>
        </p:nvSpPr>
        <p:spPr>
          <a:xfrm>
            <a:off x="3513383" y="3972638"/>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Розробити</a:t>
            </a:r>
            <a:r>
              <a:rPr lang="ru-RU" sz="1250" dirty="0"/>
              <a:t> </a:t>
            </a:r>
            <a:r>
              <a:rPr lang="ru-RU" sz="1250" dirty="0" err="1"/>
              <a:t>політику</a:t>
            </a:r>
            <a:r>
              <a:rPr lang="ru-RU" sz="1250" dirty="0"/>
              <a:t> </a:t>
            </a:r>
            <a:r>
              <a:rPr lang="ru-RU" sz="1250" dirty="0" err="1"/>
              <a:t>протидії</a:t>
            </a:r>
            <a:r>
              <a:rPr lang="ru-RU" sz="1250" dirty="0"/>
              <a:t> </a:t>
            </a:r>
            <a:r>
              <a:rPr lang="ru-RU" sz="1250" dirty="0" err="1"/>
              <a:t>дискримінації</a:t>
            </a:r>
            <a:r>
              <a:rPr lang="ru-RU" sz="1250" dirty="0"/>
              <a:t> та </a:t>
            </a:r>
            <a:r>
              <a:rPr lang="ru-RU" sz="1250" dirty="0" err="1"/>
              <a:t>інклюзії</a:t>
            </a:r>
            <a:r>
              <a:rPr lang="ru-RU" sz="1250" dirty="0"/>
              <a:t> в </a:t>
            </a:r>
            <a:r>
              <a:rPr lang="ru-RU" sz="1250" dirty="0" err="1"/>
              <a:t>компанії</a:t>
            </a:r>
            <a:r>
              <a:rPr lang="ru-RU" sz="1250" dirty="0"/>
              <a:t>.
</a:t>
            </a:r>
            <a:r>
              <a:rPr lang="ru-RU" sz="1250" dirty="0" err="1"/>
              <a:t>Поширюйте</a:t>
            </a:r>
            <a:r>
              <a:rPr lang="ru-RU" sz="1250" dirty="0"/>
              <a:t> кодекс </a:t>
            </a:r>
            <a:r>
              <a:rPr lang="ru-RU" sz="1250" dirty="0" err="1"/>
              <a:t>поведінки</a:t>
            </a:r>
            <a:r>
              <a:rPr lang="ru-RU" sz="1250" dirty="0"/>
              <a:t>, </a:t>
            </a:r>
            <a:r>
              <a:rPr lang="ru-RU" sz="1250" dirty="0" err="1"/>
              <a:t>який</a:t>
            </a:r>
            <a:r>
              <a:rPr lang="ru-RU" sz="1250" dirty="0"/>
              <a:t> </a:t>
            </a:r>
            <a:r>
              <a:rPr lang="ru-RU" sz="1250" dirty="0" err="1"/>
              <a:t>зосереджується</a:t>
            </a:r>
            <a:r>
              <a:rPr lang="ru-RU" sz="1250" dirty="0"/>
              <a:t> на </a:t>
            </a:r>
            <a:r>
              <a:rPr lang="ru-RU" sz="1250" dirty="0" err="1"/>
              <a:t>повазі</a:t>
            </a:r>
            <a:r>
              <a:rPr lang="ru-RU" sz="1250" dirty="0"/>
              <a:t> та </a:t>
            </a:r>
            <a:r>
              <a:rPr lang="ru-RU" sz="1250" dirty="0" err="1"/>
              <a:t>інклюзивності</a:t>
            </a:r>
            <a:r>
              <a:rPr lang="ru-RU" sz="1250" dirty="0"/>
              <a:t> до </a:t>
            </a:r>
            <a:r>
              <a:rPr lang="ru-RU" sz="1250" dirty="0" err="1"/>
              <a:t>іншої</a:t>
            </a:r>
            <a:r>
              <a:rPr lang="ru-RU" sz="1250" dirty="0"/>
              <a:t> </a:t>
            </a:r>
            <a:r>
              <a:rPr lang="ru-RU" sz="1250" dirty="0" err="1"/>
              <a:t>людини</a:t>
            </a:r>
            <a:r>
              <a:rPr lang="ru-RU" sz="1250" dirty="0"/>
              <a:t>.
</a:t>
            </a:r>
            <a:r>
              <a:rPr lang="ru-RU" sz="1250" dirty="0" err="1"/>
              <a:t>Розробити</a:t>
            </a:r>
            <a:r>
              <a:rPr lang="ru-RU" sz="1250" dirty="0"/>
              <a:t> </a:t>
            </a:r>
            <a:r>
              <a:rPr lang="ru-RU" sz="1250" dirty="0" err="1"/>
              <a:t>політику</a:t>
            </a:r>
            <a:r>
              <a:rPr lang="ru-RU" sz="1250" dirty="0"/>
              <a:t> найму, яка </a:t>
            </a:r>
            <a:r>
              <a:rPr lang="ru-RU" sz="1250" dirty="0" err="1"/>
              <a:t>сприяє</a:t>
            </a:r>
            <a:r>
              <a:rPr lang="ru-RU" sz="1250" dirty="0"/>
              <a:t> </a:t>
            </a:r>
            <a:r>
              <a:rPr lang="ru-RU" sz="1250" dirty="0" err="1"/>
              <a:t>різноманітності</a:t>
            </a:r>
            <a:r>
              <a:rPr lang="ru-RU" sz="1250" dirty="0"/>
              <a:t> та </a:t>
            </a:r>
            <a:r>
              <a:rPr lang="ru-RU" sz="1250" dirty="0" err="1"/>
              <a:t>працевлаштуванні</a:t>
            </a:r>
            <a:r>
              <a:rPr lang="ru-RU" sz="1250" dirty="0"/>
              <a:t> </a:t>
            </a:r>
            <a:r>
              <a:rPr lang="ru-RU" sz="1250" dirty="0" err="1"/>
              <a:t>мігрантів</a:t>
            </a:r>
            <a:r>
              <a:rPr lang="ru-RU" sz="1250" dirty="0"/>
              <a:t> </a:t>
            </a:r>
            <a:r>
              <a:rPr lang="ru-RU" sz="1250" dirty="0" err="1"/>
              <a:t>або</a:t>
            </a:r>
            <a:r>
              <a:rPr lang="ru-RU" sz="1250" dirty="0"/>
              <a:t> </a:t>
            </a:r>
            <a:r>
              <a:rPr lang="ru-RU" sz="1250" dirty="0" err="1"/>
              <a:t>біженців</a:t>
            </a:r>
            <a:r>
              <a:rPr lang="ru-RU" sz="1250" dirty="0"/>
              <a:t>.</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sp>
        <p:nvSpPr>
          <p:cNvPr id="19" name="Text Placeholder 7">
            <a:extLst>
              <a:ext uri="{FF2B5EF4-FFF2-40B4-BE49-F238E27FC236}">
                <a16:creationId xmlns:a16="http://schemas.microsoft.com/office/drawing/2014/main" id="{BAFE5771-FCC5-46A8-588F-7E64CF931170}"/>
              </a:ext>
            </a:extLst>
          </p:cNvPr>
          <p:cNvSpPr txBox="1">
            <a:spLocks/>
          </p:cNvSpPr>
          <p:nvPr/>
        </p:nvSpPr>
        <p:spPr>
          <a:xfrm>
            <a:off x="3513383" y="5692029"/>
            <a:ext cx="3810436"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Просвітницькі</a:t>
            </a:r>
            <a:r>
              <a:rPr lang="ru-RU" sz="2200" dirty="0">
                <a:solidFill>
                  <a:srgbClr val="EF3E23"/>
                </a:solidFill>
              </a:rPr>
              <a:t> заходи для </a:t>
            </a:r>
            <a:r>
              <a:rPr lang="ru-RU" sz="2200" dirty="0" err="1">
                <a:solidFill>
                  <a:srgbClr val="EF3E23"/>
                </a:solidFill>
              </a:rPr>
              <a:t>мігрантських</a:t>
            </a:r>
            <a:r>
              <a:rPr lang="ru-RU" sz="2200" dirty="0">
                <a:solidFill>
                  <a:srgbClr val="EF3E23"/>
                </a:solidFill>
              </a:rPr>
              <a:t> та </a:t>
            </a:r>
            <a:r>
              <a:rPr lang="ru-RU" sz="2200" dirty="0" err="1">
                <a:solidFill>
                  <a:srgbClr val="EF3E23"/>
                </a:solidFill>
              </a:rPr>
              <a:t>біженських</a:t>
            </a:r>
            <a:r>
              <a:rPr lang="ru-RU" sz="2200" dirty="0">
                <a:solidFill>
                  <a:srgbClr val="EF3E23"/>
                </a:solidFill>
              </a:rPr>
              <a:t> </a:t>
            </a:r>
            <a:r>
              <a:rPr lang="ru-RU" sz="2200" dirty="0" err="1">
                <a:solidFill>
                  <a:srgbClr val="EF3E23"/>
                </a:solidFill>
              </a:rPr>
              <a:t>спільнот</a:t>
            </a:r>
            <a:endParaRPr lang="en-GB" sz="2200" dirty="0">
              <a:solidFill>
                <a:srgbClr val="EF3E23"/>
              </a:solidFill>
            </a:endParaRPr>
          </a:p>
        </p:txBody>
      </p:sp>
      <p:cxnSp>
        <p:nvCxnSpPr>
          <p:cNvPr id="20" name="Straight Connector 19">
            <a:extLst>
              <a:ext uri="{FF2B5EF4-FFF2-40B4-BE49-F238E27FC236}">
                <a16:creationId xmlns:a16="http://schemas.microsoft.com/office/drawing/2014/main" id="{F5C1EBE9-DB6E-4954-6A12-B59D3E074936}"/>
              </a:ext>
            </a:extLst>
          </p:cNvPr>
          <p:cNvCxnSpPr>
            <a:cxnSpLocks/>
          </p:cNvCxnSpPr>
          <p:nvPr/>
        </p:nvCxnSpPr>
        <p:spPr>
          <a:xfrm flipH="1">
            <a:off x="2463384" y="6079346"/>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3DA98021-3C17-D45E-049D-0BA42866960A}"/>
              </a:ext>
            </a:extLst>
          </p:cNvPr>
          <p:cNvGrpSpPr/>
          <p:nvPr/>
        </p:nvGrpSpPr>
        <p:grpSpPr>
          <a:xfrm>
            <a:off x="2903405" y="5800123"/>
            <a:ext cx="780507" cy="533005"/>
            <a:chOff x="558011" y="5595711"/>
            <a:chExt cx="824234" cy="562866"/>
          </a:xfrm>
        </p:grpSpPr>
        <p:sp>
          <p:nvSpPr>
            <p:cNvPr id="22" name="Oval 21">
              <a:extLst>
                <a:ext uri="{FF2B5EF4-FFF2-40B4-BE49-F238E27FC236}">
                  <a16:creationId xmlns:a16="http://schemas.microsoft.com/office/drawing/2014/main" id="{D924F771-7EC3-EEF0-E957-D09D5C0B4870}"/>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4158EAE8-1BD8-C0C5-AC11-F882AAB5880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sp>
        <p:nvSpPr>
          <p:cNvPr id="24" name="Text Placeholder 3">
            <a:extLst>
              <a:ext uri="{FF2B5EF4-FFF2-40B4-BE49-F238E27FC236}">
                <a16:creationId xmlns:a16="http://schemas.microsoft.com/office/drawing/2014/main" id="{0053FBF8-0053-C2E7-03F2-7DD15496FD21}"/>
              </a:ext>
            </a:extLst>
          </p:cNvPr>
          <p:cNvSpPr txBox="1">
            <a:spLocks/>
          </p:cNvSpPr>
          <p:nvPr/>
        </p:nvSpPr>
        <p:spPr>
          <a:xfrm>
            <a:off x="3473365" y="6620504"/>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latin typeface="Calibri"/>
                <a:ea typeface="Open Sans"/>
                <a:cs typeface="Calibri"/>
              </a:rPr>
              <a:t>Залучення</a:t>
            </a:r>
            <a:r>
              <a:rPr lang="ru-RU" sz="1250" dirty="0">
                <a:latin typeface="Calibri"/>
                <a:ea typeface="Open Sans"/>
                <a:cs typeface="Calibri"/>
              </a:rPr>
              <a:t> </a:t>
            </a:r>
            <a:r>
              <a:rPr lang="ru-RU" sz="1250" dirty="0" err="1">
                <a:latin typeface="Calibri"/>
                <a:ea typeface="Open Sans"/>
                <a:cs typeface="Calibri"/>
              </a:rPr>
              <a:t>місцевої</a:t>
            </a:r>
            <a:r>
              <a:rPr lang="ru-RU" sz="1250" dirty="0">
                <a:latin typeface="Calibri"/>
                <a:ea typeface="Open Sans"/>
                <a:cs typeface="Calibri"/>
              </a:rPr>
              <a:t> </a:t>
            </a:r>
            <a:r>
              <a:rPr lang="ru-RU" sz="1250" dirty="0" err="1">
                <a:latin typeface="Calibri"/>
                <a:ea typeface="Open Sans"/>
                <a:cs typeface="Calibri"/>
              </a:rPr>
              <a:t>громади</a:t>
            </a:r>
            <a:r>
              <a:rPr lang="ru-RU" sz="1250" dirty="0">
                <a:latin typeface="Calibri"/>
                <a:ea typeface="Open Sans"/>
                <a:cs typeface="Calibri"/>
              </a:rPr>
              <a:t> до </a:t>
            </a:r>
            <a:r>
              <a:rPr lang="ru-RU" sz="1250" dirty="0" err="1">
                <a:latin typeface="Calibri"/>
                <a:ea typeface="Open Sans"/>
                <a:cs typeface="Calibri"/>
              </a:rPr>
              <a:t>проєктів</a:t>
            </a:r>
            <a:r>
              <a:rPr lang="ru-RU" sz="1250" dirty="0">
                <a:latin typeface="Calibri"/>
                <a:ea typeface="Open Sans"/>
                <a:cs typeface="Calibri"/>
              </a:rPr>
              <a:t>, </a:t>
            </a:r>
            <a:r>
              <a:rPr lang="ru-RU" sz="1250" dirty="0" err="1">
                <a:latin typeface="Calibri"/>
                <a:ea typeface="Open Sans"/>
                <a:cs typeface="Calibri"/>
              </a:rPr>
              <a:t>що</a:t>
            </a:r>
            <a:r>
              <a:rPr lang="ru-RU" sz="1250" dirty="0">
                <a:latin typeface="Calibri"/>
                <a:ea typeface="Open Sans"/>
                <a:cs typeface="Calibri"/>
              </a:rPr>
              <a:t> </a:t>
            </a:r>
            <a:r>
              <a:rPr lang="ru-RU" sz="1250" dirty="0" err="1">
                <a:latin typeface="Calibri"/>
                <a:ea typeface="Open Sans"/>
                <a:cs typeface="Calibri"/>
              </a:rPr>
              <a:t>включають</a:t>
            </a:r>
            <a:r>
              <a:rPr lang="ru-RU" sz="1250" dirty="0">
                <a:latin typeface="Calibri"/>
                <a:ea typeface="Open Sans"/>
                <a:cs typeface="Calibri"/>
              </a:rPr>
              <a:t> </a:t>
            </a:r>
            <a:r>
              <a:rPr lang="ru-RU" sz="1250" dirty="0" err="1">
                <a:latin typeface="Calibri"/>
                <a:ea typeface="Open Sans"/>
                <a:cs typeface="Calibri"/>
              </a:rPr>
              <a:t>мігрантів</a:t>
            </a:r>
            <a:r>
              <a:rPr lang="ru-RU" sz="1250" dirty="0">
                <a:latin typeface="Calibri"/>
                <a:ea typeface="Open Sans"/>
                <a:cs typeface="Calibri"/>
              </a:rPr>
              <a:t> і </a:t>
            </a:r>
            <a:r>
              <a:rPr lang="ru-RU" sz="1250" dirty="0" err="1">
                <a:latin typeface="Calibri"/>
                <a:ea typeface="Open Sans"/>
                <a:cs typeface="Calibri"/>
              </a:rPr>
              <a:t>біженців</a:t>
            </a:r>
            <a:r>
              <a:rPr lang="ru-RU" sz="1250" dirty="0">
                <a:latin typeface="Calibri"/>
                <a:ea typeface="Open Sans"/>
                <a:cs typeface="Calibri"/>
              </a:rPr>
              <a:t>.
</a:t>
            </a:r>
            <a:r>
              <a:rPr lang="ru-RU" sz="1250" dirty="0" err="1">
                <a:latin typeface="Calibri"/>
                <a:ea typeface="Open Sans"/>
                <a:cs typeface="Calibri"/>
              </a:rPr>
              <a:t>Поширювати</a:t>
            </a:r>
            <a:r>
              <a:rPr lang="ru-RU" sz="1250" dirty="0">
                <a:latin typeface="Calibri"/>
                <a:ea typeface="Open Sans"/>
                <a:cs typeface="Calibri"/>
              </a:rPr>
              <a:t> </a:t>
            </a:r>
            <a:r>
              <a:rPr lang="ru-RU" sz="1250" dirty="0" err="1">
                <a:latin typeface="Calibri"/>
                <a:ea typeface="Open Sans"/>
                <a:cs typeface="Calibri"/>
              </a:rPr>
              <a:t>знання</a:t>
            </a:r>
            <a:r>
              <a:rPr lang="ru-RU" sz="1250" dirty="0">
                <a:latin typeface="Calibri"/>
                <a:ea typeface="Open Sans"/>
                <a:cs typeface="Calibri"/>
              </a:rPr>
              <a:t> про </a:t>
            </a:r>
            <a:r>
              <a:rPr lang="ru-RU" sz="1250" dirty="0" err="1">
                <a:latin typeface="Calibri"/>
                <a:ea typeface="Open Sans"/>
                <a:cs typeface="Calibri"/>
              </a:rPr>
              <a:t>будівельні</a:t>
            </a:r>
            <a:r>
              <a:rPr lang="ru-RU" sz="1250" dirty="0">
                <a:latin typeface="Calibri"/>
                <a:ea typeface="Open Sans"/>
                <a:cs typeface="Calibri"/>
              </a:rPr>
              <a:t> </a:t>
            </a:r>
            <a:r>
              <a:rPr lang="ru-RU" sz="1250" dirty="0" err="1">
                <a:latin typeface="Calibri"/>
                <a:ea typeface="Open Sans"/>
                <a:cs typeface="Calibri"/>
              </a:rPr>
              <a:t>проєкти</a:t>
            </a:r>
            <a:r>
              <a:rPr lang="ru-RU" sz="1250" dirty="0">
                <a:latin typeface="Calibri"/>
                <a:ea typeface="Open Sans"/>
                <a:cs typeface="Calibri"/>
              </a:rPr>
              <a:t> </a:t>
            </a:r>
            <a:r>
              <a:rPr lang="ru-RU" sz="1250" dirty="0" err="1">
                <a:latin typeface="Calibri"/>
                <a:ea typeface="Open Sans"/>
                <a:cs typeface="Calibri"/>
              </a:rPr>
              <a:t>серед</a:t>
            </a:r>
            <a:r>
              <a:rPr lang="ru-RU" sz="1250" dirty="0">
                <a:latin typeface="Calibri"/>
                <a:ea typeface="Open Sans"/>
                <a:cs typeface="Calibri"/>
              </a:rPr>
              <a:t> </a:t>
            </a:r>
            <a:r>
              <a:rPr lang="ru-RU" sz="1250" dirty="0" err="1">
                <a:latin typeface="Calibri"/>
                <a:ea typeface="Open Sans"/>
                <a:cs typeface="Calibri"/>
              </a:rPr>
              <a:t>мігрантів</a:t>
            </a:r>
            <a:r>
              <a:rPr lang="ru-RU" sz="1250" dirty="0">
                <a:latin typeface="Calibri"/>
                <a:ea typeface="Open Sans"/>
                <a:cs typeface="Calibri"/>
              </a:rPr>
              <a:t> і </a:t>
            </a:r>
            <a:r>
              <a:rPr lang="ru-RU" sz="1250" dirty="0" err="1">
                <a:latin typeface="Calibri"/>
                <a:ea typeface="Open Sans"/>
                <a:cs typeface="Calibri"/>
              </a:rPr>
              <a:t>біженців</a:t>
            </a:r>
            <a:r>
              <a:rPr lang="ru-RU" sz="1250" dirty="0">
                <a:latin typeface="Calibri"/>
                <a:ea typeface="Open Sans"/>
                <a:cs typeface="Calibri"/>
              </a:rPr>
              <a:t>.
</a:t>
            </a:r>
            <a:r>
              <a:rPr lang="ru-RU" sz="1250" dirty="0" err="1">
                <a:latin typeface="Calibri"/>
                <a:ea typeface="Open Sans"/>
                <a:cs typeface="Calibri"/>
              </a:rPr>
              <a:t>Проводіть</a:t>
            </a:r>
            <a:r>
              <a:rPr lang="ru-RU" sz="1250" dirty="0">
                <a:latin typeface="Calibri"/>
                <a:ea typeface="Open Sans"/>
                <a:cs typeface="Calibri"/>
              </a:rPr>
              <a:t> </a:t>
            </a:r>
            <a:r>
              <a:rPr lang="ru-RU" sz="1250" dirty="0" err="1">
                <a:latin typeface="Calibri"/>
                <a:ea typeface="Open Sans"/>
                <a:cs typeface="Calibri"/>
              </a:rPr>
              <a:t>дні</a:t>
            </a:r>
            <a:r>
              <a:rPr lang="ru-RU" sz="1250" dirty="0">
                <a:latin typeface="Calibri"/>
                <a:ea typeface="Open Sans"/>
                <a:cs typeface="Calibri"/>
              </a:rPr>
              <a:t> </a:t>
            </a:r>
            <a:r>
              <a:rPr lang="ru-RU" sz="1250" dirty="0" err="1">
                <a:latin typeface="Calibri"/>
                <a:ea typeface="Open Sans"/>
                <a:cs typeface="Calibri"/>
              </a:rPr>
              <a:t>відкритих</a:t>
            </a:r>
            <a:r>
              <a:rPr lang="ru-RU" sz="1250" dirty="0">
                <a:latin typeface="Calibri"/>
                <a:ea typeface="Open Sans"/>
                <a:cs typeface="Calibri"/>
              </a:rPr>
              <a:t> дверей та </a:t>
            </a:r>
            <a:r>
              <a:rPr lang="ru-RU" sz="1250" dirty="0" err="1">
                <a:latin typeface="Calibri"/>
                <a:ea typeface="Open Sans"/>
                <a:cs typeface="Calibri"/>
              </a:rPr>
              <a:t>інформаційні</a:t>
            </a:r>
            <a:r>
              <a:rPr lang="ru-RU" sz="1250" dirty="0">
                <a:latin typeface="Calibri"/>
                <a:ea typeface="Open Sans"/>
                <a:cs typeface="Calibri"/>
              </a:rPr>
              <a:t> </a:t>
            </a:r>
            <a:r>
              <a:rPr lang="ru-RU" sz="1250" dirty="0" err="1">
                <a:latin typeface="Calibri"/>
                <a:ea typeface="Open Sans"/>
                <a:cs typeface="Calibri"/>
              </a:rPr>
              <a:t>сесії</a:t>
            </a:r>
            <a:r>
              <a:rPr lang="ru-RU" sz="1250" dirty="0">
                <a:latin typeface="Calibri"/>
                <a:ea typeface="Open Sans"/>
                <a:cs typeface="Calibri"/>
              </a:rPr>
              <a:t> для </a:t>
            </a:r>
            <a:r>
              <a:rPr lang="ru-RU" sz="1250" dirty="0" err="1">
                <a:latin typeface="Calibri"/>
                <a:ea typeface="Open Sans"/>
                <a:cs typeface="Calibri"/>
              </a:rPr>
              <a:t>залучення</a:t>
            </a:r>
            <a:r>
              <a:rPr lang="ru-RU" sz="1250" dirty="0">
                <a:latin typeface="Calibri"/>
                <a:ea typeface="Open Sans"/>
                <a:cs typeface="Calibri"/>
              </a:rPr>
              <a:t> </a:t>
            </a:r>
            <a:r>
              <a:rPr lang="ru-RU" sz="1250" dirty="0" err="1">
                <a:latin typeface="Calibri"/>
                <a:ea typeface="Open Sans"/>
                <a:cs typeface="Calibri"/>
              </a:rPr>
              <a:t>всіх</a:t>
            </a:r>
            <a:r>
              <a:rPr lang="ru-RU" sz="1250" dirty="0">
                <a:latin typeface="Calibri"/>
                <a:ea typeface="Open Sans"/>
                <a:cs typeface="Calibri"/>
              </a:rPr>
              <a:t> </a:t>
            </a:r>
            <a:r>
              <a:rPr lang="ru-RU" sz="1250" dirty="0" err="1">
                <a:latin typeface="Calibri"/>
                <a:ea typeface="Open Sans"/>
                <a:cs typeface="Calibri"/>
              </a:rPr>
              <a:t>членів</a:t>
            </a:r>
            <a:r>
              <a:rPr lang="ru-RU" sz="1250" dirty="0">
                <a:latin typeface="Calibri"/>
                <a:ea typeface="Open Sans"/>
                <a:cs typeface="Calibri"/>
              </a:rPr>
              <a:t> </a:t>
            </a:r>
            <a:r>
              <a:rPr lang="ru-RU" sz="1250" dirty="0" err="1">
                <a:latin typeface="Calibri"/>
                <a:ea typeface="Open Sans"/>
                <a:cs typeface="Calibri"/>
              </a:rPr>
              <a:t>громади</a:t>
            </a:r>
            <a:r>
              <a:rPr lang="pl-PL" sz="1250" dirty="0">
                <a:latin typeface="Calibri"/>
                <a:ea typeface="Open Sans"/>
                <a:cs typeface="Calibri"/>
              </a:rPr>
              <a:t>.</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grpSp>
        <p:nvGrpSpPr>
          <p:cNvPr id="25" name="Graphic 761">
            <a:extLst>
              <a:ext uri="{FF2B5EF4-FFF2-40B4-BE49-F238E27FC236}">
                <a16:creationId xmlns:a16="http://schemas.microsoft.com/office/drawing/2014/main" id="{4EB7DD5F-A5BC-BB9F-EB78-EE213F1E236C}"/>
              </a:ext>
            </a:extLst>
          </p:cNvPr>
          <p:cNvGrpSpPr/>
          <p:nvPr/>
        </p:nvGrpSpPr>
        <p:grpSpPr>
          <a:xfrm>
            <a:off x="5410107" y="8448095"/>
            <a:ext cx="1073350" cy="1073692"/>
            <a:chOff x="8373884" y="6441172"/>
            <a:chExt cx="356285" cy="356398"/>
          </a:xfrm>
          <a:solidFill>
            <a:srgbClr val="404040"/>
          </a:solidFill>
        </p:grpSpPr>
        <p:grpSp>
          <p:nvGrpSpPr>
            <p:cNvPr id="26" name="Graphic 761">
              <a:extLst>
                <a:ext uri="{FF2B5EF4-FFF2-40B4-BE49-F238E27FC236}">
                  <a16:creationId xmlns:a16="http://schemas.microsoft.com/office/drawing/2014/main" id="{4CA388C9-F105-9004-511C-1268F9E06F16}"/>
                </a:ext>
              </a:extLst>
            </p:cNvPr>
            <p:cNvGrpSpPr/>
            <p:nvPr/>
          </p:nvGrpSpPr>
          <p:grpSpPr>
            <a:xfrm>
              <a:off x="8373884" y="6441172"/>
              <a:ext cx="356285" cy="356398"/>
              <a:chOff x="8373884" y="6441172"/>
              <a:chExt cx="356285" cy="356398"/>
            </a:xfrm>
            <a:grpFill/>
          </p:grpSpPr>
          <p:grpSp>
            <p:nvGrpSpPr>
              <p:cNvPr id="33" name="Graphic 761">
                <a:extLst>
                  <a:ext uri="{FF2B5EF4-FFF2-40B4-BE49-F238E27FC236}">
                    <a16:creationId xmlns:a16="http://schemas.microsoft.com/office/drawing/2014/main" id="{4D90E05B-00E4-66BE-1CEE-D6E223630539}"/>
                  </a:ext>
                </a:extLst>
              </p:cNvPr>
              <p:cNvGrpSpPr/>
              <p:nvPr/>
            </p:nvGrpSpPr>
            <p:grpSpPr>
              <a:xfrm>
                <a:off x="8671485" y="6525486"/>
                <a:ext cx="58684" cy="272084"/>
                <a:chOff x="8671485" y="6525486"/>
                <a:chExt cx="58684" cy="272084"/>
              </a:xfrm>
              <a:grpFill/>
            </p:grpSpPr>
            <p:sp>
              <p:nvSpPr>
                <p:cNvPr id="36" name="Freeform 35">
                  <a:extLst>
                    <a:ext uri="{FF2B5EF4-FFF2-40B4-BE49-F238E27FC236}">
                      <a16:creationId xmlns:a16="http://schemas.microsoft.com/office/drawing/2014/main" id="{A939B15F-DD3A-2FE6-8ACD-6EA7F951B354}"/>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6C4EAD8A-533A-0E08-3684-F6F8A8D4706F}"/>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F690DF57-9C73-3EC8-1839-B21A8B49837E}"/>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9326393D-A5B5-3E81-85A6-7EF0501C6E4D}"/>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B8821E2D-30F3-B0C1-912E-16B27732144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43263A46-C6FE-693E-A0B8-E5FFB61EAE5D}"/>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34" name="Freeform 33">
                <a:extLst>
                  <a:ext uri="{FF2B5EF4-FFF2-40B4-BE49-F238E27FC236}">
                    <a16:creationId xmlns:a16="http://schemas.microsoft.com/office/drawing/2014/main" id="{8EB6C8A8-042C-7426-F96C-673E2920A65B}"/>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E10EDEE7-1B66-BC80-B3C6-446ED8780733}"/>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27" name="Graphic 761">
              <a:extLst>
                <a:ext uri="{FF2B5EF4-FFF2-40B4-BE49-F238E27FC236}">
                  <a16:creationId xmlns:a16="http://schemas.microsoft.com/office/drawing/2014/main" id="{28A5E041-9ADD-DA11-BC97-7FB1FEAAE918}"/>
                </a:ext>
              </a:extLst>
            </p:cNvPr>
            <p:cNvGrpSpPr/>
            <p:nvPr/>
          </p:nvGrpSpPr>
          <p:grpSpPr>
            <a:xfrm>
              <a:off x="8451150" y="6441194"/>
              <a:ext cx="65086" cy="319032"/>
              <a:chOff x="8451150" y="6441194"/>
              <a:chExt cx="65086" cy="319032"/>
            </a:xfrm>
            <a:grpFill/>
          </p:grpSpPr>
          <p:grpSp>
            <p:nvGrpSpPr>
              <p:cNvPr id="28" name="Graphic 761">
                <a:extLst>
                  <a:ext uri="{FF2B5EF4-FFF2-40B4-BE49-F238E27FC236}">
                    <a16:creationId xmlns:a16="http://schemas.microsoft.com/office/drawing/2014/main" id="{D94A6AEB-137A-09DF-F0B3-1A006FCE21FB}"/>
                  </a:ext>
                </a:extLst>
              </p:cNvPr>
              <p:cNvGrpSpPr/>
              <p:nvPr/>
            </p:nvGrpSpPr>
            <p:grpSpPr>
              <a:xfrm>
                <a:off x="8451150" y="6441194"/>
                <a:ext cx="65086" cy="319032"/>
                <a:chOff x="8451150" y="6441194"/>
                <a:chExt cx="65086" cy="319032"/>
              </a:xfrm>
              <a:grpFill/>
            </p:grpSpPr>
            <p:sp>
              <p:nvSpPr>
                <p:cNvPr id="30" name="Freeform 29">
                  <a:extLst>
                    <a:ext uri="{FF2B5EF4-FFF2-40B4-BE49-F238E27FC236}">
                      <a16:creationId xmlns:a16="http://schemas.microsoft.com/office/drawing/2014/main" id="{1F0ED6A4-1F06-8962-6DD4-720FF14D318E}"/>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F14C415A-7D0A-3B3B-57C3-CA3739D1C819}"/>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654569AC-91F0-5C8D-F000-DC462D23F3D8}"/>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29" name="Freeform 28">
                <a:extLst>
                  <a:ext uri="{FF2B5EF4-FFF2-40B4-BE49-F238E27FC236}">
                    <a16:creationId xmlns:a16="http://schemas.microsoft.com/office/drawing/2014/main" id="{CC434A39-94ED-3C56-148F-F106B66369B9}"/>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4967253" cy="428623"/>
          </a:xfrm>
        </p:spPr>
        <p:txBody>
          <a:bodyPr/>
          <a:lstStyle/>
          <a:p>
            <a:pPr>
              <a:lnSpc>
                <a:spcPts val="2340"/>
              </a:lnSpc>
              <a:spcBef>
                <a:spcPts val="0"/>
              </a:spcBef>
            </a:pPr>
            <a:r>
              <a:rPr lang="ru-RU" sz="2200" dirty="0" err="1">
                <a:solidFill>
                  <a:srgbClr val="EF3E23"/>
                </a:solidFill>
              </a:rPr>
              <a:t>Ініціативи</a:t>
            </a:r>
            <a:r>
              <a:rPr lang="ru-RU" sz="2200" dirty="0">
                <a:solidFill>
                  <a:srgbClr val="EF3E23"/>
                </a:solidFill>
              </a:rPr>
              <a:t> </a:t>
            </a:r>
            <a:r>
              <a:rPr lang="ru-RU" sz="2200" dirty="0" err="1">
                <a:solidFill>
                  <a:srgbClr val="EF3E23"/>
                </a:solidFill>
              </a:rPr>
              <a:t>підтримки</a:t>
            </a:r>
            <a:r>
              <a:rPr lang="ru-RU" sz="2200" dirty="0">
                <a:solidFill>
                  <a:srgbClr val="EF3E23"/>
                </a:solidFill>
              </a:rPr>
              <a:t> </a:t>
            </a:r>
            <a:r>
              <a:rPr lang="ru-RU" sz="2200" dirty="0" err="1">
                <a:solidFill>
                  <a:srgbClr val="EF3E23"/>
                </a:solidFill>
              </a:rPr>
              <a:t>мігрантів</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11</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274852" y="1064871"/>
            <a:ext cx="5806267" cy="44372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dirty="0" err="1"/>
              <a:t>Workindenmark</a:t>
            </a:r>
            <a:r>
              <a:rPr lang="pl-PL" sz="1250" dirty="0"/>
              <a:t> </a:t>
            </a:r>
            <a:r>
              <a:rPr lang="ru-RU" sz="1250" dirty="0" err="1"/>
              <a:t>підтримує</a:t>
            </a:r>
            <a:r>
              <a:rPr lang="ru-RU" sz="1250" dirty="0"/>
              <a:t> рекрутинг у таких секторах, як </a:t>
            </a:r>
            <a:r>
              <a:rPr lang="ru-RU" sz="1250" dirty="0" err="1"/>
              <a:t>будівництво</a:t>
            </a:r>
            <a:r>
              <a:rPr lang="ru-RU" sz="1250" dirty="0"/>
              <a:t>. Вони </a:t>
            </a:r>
            <a:r>
              <a:rPr lang="ru-RU" sz="1250" dirty="0" err="1"/>
              <a:t>зосереджені</a:t>
            </a:r>
            <a:r>
              <a:rPr lang="ru-RU" sz="1250" dirty="0"/>
              <a:t> на </a:t>
            </a:r>
            <a:r>
              <a:rPr lang="ru-RU" sz="1250" dirty="0" err="1"/>
              <a:t>міжнародних</a:t>
            </a:r>
            <a:r>
              <a:rPr lang="ru-RU" sz="1250" dirty="0"/>
              <a:t> </a:t>
            </a:r>
            <a:r>
              <a:rPr lang="ru-RU" sz="1250" dirty="0" err="1"/>
              <a:t>шукачах</a:t>
            </a:r>
            <a:r>
              <a:rPr lang="ru-RU" sz="1250" dirty="0"/>
              <a:t> </a:t>
            </a:r>
            <a:r>
              <a:rPr lang="ru-RU" sz="1250" dirty="0" err="1"/>
              <a:t>роботи</a:t>
            </a:r>
            <a:r>
              <a:rPr lang="ru-RU" sz="1250" dirty="0"/>
              <a:t>, </a:t>
            </a:r>
            <a:r>
              <a:rPr lang="ru-RU" sz="1250" dirty="0" err="1"/>
              <a:t>включно</a:t>
            </a:r>
            <a:r>
              <a:rPr lang="ru-RU" sz="1250" dirty="0"/>
              <a:t> з </a:t>
            </a:r>
            <a:r>
              <a:rPr lang="ru-RU" sz="1250" dirty="0" err="1"/>
              <a:t>мігрантами</a:t>
            </a:r>
            <a:r>
              <a:rPr lang="ru-RU" sz="1250" dirty="0"/>
              <a:t> та </a:t>
            </a:r>
            <a:r>
              <a:rPr lang="ru-RU" sz="1250" dirty="0" err="1"/>
              <a:t>біженцями</a:t>
            </a:r>
            <a:r>
              <a:rPr lang="ru-RU" sz="1250" dirty="0"/>
              <a:t>, </a:t>
            </a:r>
            <a:r>
              <a:rPr lang="ru-RU" sz="1250" dirty="0" err="1"/>
              <a:t>пропонуючи</a:t>
            </a:r>
            <a:r>
              <a:rPr lang="ru-RU" sz="1250" dirty="0"/>
              <a:t> </a:t>
            </a:r>
            <a:r>
              <a:rPr lang="ru-RU" sz="1250" dirty="0" err="1"/>
              <a:t>пропозиції</a:t>
            </a:r>
            <a:r>
              <a:rPr lang="ru-RU" sz="1250" dirty="0"/>
              <a:t> </a:t>
            </a:r>
            <a:r>
              <a:rPr lang="ru-RU" sz="1250" dirty="0" err="1"/>
              <a:t>роботи</a:t>
            </a:r>
            <a:r>
              <a:rPr lang="ru-RU" sz="1250" dirty="0"/>
              <a:t> та </a:t>
            </a:r>
            <a:r>
              <a:rPr lang="ru-RU" sz="1250" dirty="0" err="1"/>
              <a:t>поради</a:t>
            </a:r>
            <a:r>
              <a:rPr lang="ru-RU" sz="1250" dirty="0"/>
              <a:t> </a:t>
            </a:r>
            <a:r>
              <a:rPr lang="ru-RU" sz="1250" dirty="0" err="1"/>
              <a:t>щодо</a:t>
            </a:r>
            <a:r>
              <a:rPr lang="ru-RU" sz="1250" dirty="0"/>
              <a:t> </a:t>
            </a:r>
            <a:r>
              <a:rPr lang="ru-RU" sz="1250" dirty="0" err="1"/>
              <a:t>переїзду</a:t>
            </a:r>
            <a:r>
              <a:rPr lang="ru-RU" sz="1250" dirty="0"/>
              <a:t> до </a:t>
            </a:r>
            <a:r>
              <a:rPr lang="ru-RU" sz="1250" dirty="0" err="1"/>
              <a:t>Данії</a:t>
            </a:r>
            <a:r>
              <a:rPr lang="ru-RU" sz="1250" dirty="0"/>
              <a:t>.</a:t>
            </a:r>
            <a:r>
              <a:rPr lang="en-GB" sz="1250" dirty="0">
                <a:hlinkClick r:id="rId2"/>
              </a:rPr>
              <a:t>https://www.workindenmark.dk/working-in-denmark/sectors-with-high-demand/construction</a:t>
            </a:r>
            <a:endParaRPr lang="en-GB" sz="1250" dirty="0"/>
          </a:p>
          <a:p>
            <a:pPr>
              <a:buClr>
                <a:srgbClr val="5DC7D0"/>
              </a:buClr>
            </a:pPr>
            <a:r>
              <a:rPr lang="en-GB" sz="1250" dirty="0"/>
              <a:t> </a:t>
            </a:r>
          </a:p>
          <a:p>
            <a:pPr>
              <a:buClr>
                <a:srgbClr val="5DC7D0"/>
              </a:buClr>
            </a:pPr>
            <a:r>
              <a:rPr lang="ru-RU" sz="1250" dirty="0" err="1"/>
              <a:t>Constructys</a:t>
            </a:r>
            <a:r>
              <a:rPr lang="ru-RU" sz="1250" dirty="0"/>
              <a:t> є одним </a:t>
            </a:r>
            <a:r>
              <a:rPr lang="ru-RU" sz="1250" dirty="0" err="1"/>
              <a:t>із</a:t>
            </a:r>
            <a:r>
              <a:rPr lang="ru-RU" sz="1250" dirty="0"/>
              <a:t> </a:t>
            </a:r>
            <a:r>
              <a:rPr lang="ru-RU" sz="1250" dirty="0" err="1"/>
              <a:t>основних</a:t>
            </a:r>
            <a:r>
              <a:rPr lang="ru-RU" sz="1250" dirty="0"/>
              <a:t> </a:t>
            </a:r>
            <a:r>
              <a:rPr lang="ru-RU" sz="1250" dirty="0" err="1"/>
              <a:t>будівельних</a:t>
            </a:r>
            <a:r>
              <a:rPr lang="ru-RU" sz="1250" dirty="0"/>
              <a:t> </a:t>
            </a:r>
            <a:r>
              <a:rPr lang="ru-RU" sz="1250" dirty="0" err="1"/>
              <a:t>операторів</a:t>
            </a:r>
            <a:r>
              <a:rPr lang="ru-RU" sz="1250" dirty="0"/>
              <a:t> у </a:t>
            </a:r>
            <a:r>
              <a:rPr lang="ru-RU" sz="1250" dirty="0" err="1"/>
              <a:t>Франції</a:t>
            </a:r>
            <a:r>
              <a:rPr lang="ru-RU" sz="1250" dirty="0"/>
              <a:t>. </a:t>
            </a:r>
            <a:r>
              <a:rPr lang="ru-RU" sz="1250" dirty="0" err="1"/>
              <a:t>Підтримує</a:t>
            </a:r>
            <a:r>
              <a:rPr lang="ru-RU" sz="1250" dirty="0"/>
              <a:t> </a:t>
            </a:r>
            <a:r>
              <a:rPr lang="ru-RU" sz="1250" dirty="0" err="1"/>
              <a:t>компанії</a:t>
            </a:r>
            <a:r>
              <a:rPr lang="ru-RU" sz="1250" dirty="0"/>
              <a:t> у </a:t>
            </a:r>
            <a:r>
              <a:rPr lang="ru-RU" sz="1250" dirty="0" err="1"/>
              <a:t>стратегіях</a:t>
            </a:r>
            <a:r>
              <a:rPr lang="ru-RU" sz="1250" dirty="0"/>
              <a:t> </a:t>
            </a:r>
            <a:r>
              <a:rPr lang="ru-RU" sz="1250" dirty="0" err="1"/>
              <a:t>навчання</a:t>
            </a:r>
            <a:r>
              <a:rPr lang="ru-RU" sz="1250" dirty="0"/>
              <a:t> та рекрутингу</a:t>
            </a:r>
            <a:r>
              <a:rPr lang="en-GB" sz="1250" dirty="0"/>
              <a:t>. </a:t>
            </a:r>
          </a:p>
          <a:p>
            <a:pPr>
              <a:buClr>
                <a:srgbClr val="5DC7D0"/>
              </a:buClr>
            </a:pPr>
            <a:r>
              <a:rPr lang="en-GB" sz="1250" dirty="0">
                <a:hlinkClick r:id="rId3"/>
              </a:rPr>
              <a:t>https://www.constructys.fr</a:t>
            </a:r>
            <a:endParaRPr lang="pl-PL" sz="1250" dirty="0"/>
          </a:p>
          <a:p>
            <a:pPr>
              <a:buClr>
                <a:srgbClr val="5DC7D0"/>
              </a:buClr>
            </a:pPr>
            <a:r>
              <a:rPr lang="ru-RU" sz="1250" dirty="0"/>
              <a:t>Ward </a:t>
            </a:r>
            <a:r>
              <a:rPr lang="ru-RU" sz="1250" dirty="0" err="1"/>
              <a:t>Personnel</a:t>
            </a:r>
            <a:r>
              <a:rPr lang="ru-RU" sz="1250" dirty="0"/>
              <a:t> є </a:t>
            </a:r>
            <a:r>
              <a:rPr lang="ru-RU" sz="1250" dirty="0" err="1"/>
              <a:t>провідним</a:t>
            </a:r>
            <a:r>
              <a:rPr lang="ru-RU" sz="1250" dirty="0"/>
              <a:t> </a:t>
            </a:r>
            <a:r>
              <a:rPr lang="ru-RU" sz="1250" dirty="0" err="1"/>
              <a:t>постачальником</a:t>
            </a:r>
            <a:r>
              <a:rPr lang="ru-RU" sz="1250" dirty="0"/>
              <a:t> </a:t>
            </a:r>
            <a:r>
              <a:rPr lang="ru-RU" sz="1250" dirty="0" err="1"/>
              <a:t>послуг</a:t>
            </a:r>
            <a:r>
              <a:rPr lang="ru-RU" sz="1250" dirty="0"/>
              <a:t> з рекрутингу в </a:t>
            </a:r>
            <a:r>
              <a:rPr lang="ru-RU" sz="1250" dirty="0" err="1"/>
              <a:t>будівельному</a:t>
            </a:r>
            <a:r>
              <a:rPr lang="ru-RU" sz="1250" dirty="0"/>
              <a:t> </a:t>
            </a:r>
            <a:r>
              <a:rPr lang="ru-RU" sz="1250" dirty="0" err="1"/>
              <a:t>секторі</a:t>
            </a:r>
            <a:r>
              <a:rPr lang="ru-RU" sz="1250" dirty="0"/>
              <a:t> та </a:t>
            </a:r>
            <a:r>
              <a:rPr lang="ru-RU" sz="1250" dirty="0" err="1"/>
              <a:t>міжнародному</a:t>
            </a:r>
            <a:r>
              <a:rPr lang="ru-RU" sz="1250" dirty="0"/>
              <a:t> </a:t>
            </a:r>
            <a:r>
              <a:rPr lang="ru-RU" sz="1250" dirty="0" err="1"/>
              <a:t>закупівлі</a:t>
            </a:r>
            <a:r>
              <a:rPr lang="ru-RU" sz="1250" dirty="0"/>
              <a:t> в </a:t>
            </a:r>
            <a:r>
              <a:rPr lang="ru-RU" sz="1250" dirty="0" err="1"/>
              <a:t>Ірландії</a:t>
            </a:r>
            <a:r>
              <a:rPr lang="ru-RU" sz="1250" dirty="0"/>
              <a:t> з 2010 року</a:t>
            </a:r>
            <a:r>
              <a:rPr lang="pl-PL" sz="1250" dirty="0"/>
              <a:t>.</a:t>
            </a:r>
            <a:r>
              <a:rPr lang="en-GB" sz="1250" dirty="0">
                <a:hlinkClick r:id="rId4"/>
              </a:rPr>
              <a:t>https://wardpersonnel.com/our-divisions</a:t>
            </a:r>
            <a:endParaRPr lang="pl-PL" sz="1250" dirty="0"/>
          </a:p>
          <a:p>
            <a:pPr>
              <a:buClr>
                <a:srgbClr val="5DC7D0"/>
              </a:buClr>
            </a:pPr>
            <a:endParaRPr lang="en-GB" sz="1250" dirty="0"/>
          </a:p>
          <a:p>
            <a:pPr>
              <a:buClr>
                <a:srgbClr val="5DC7D0"/>
              </a:buClr>
            </a:pPr>
            <a:r>
              <a:rPr lang="ru-RU" b="1" dirty="0" err="1"/>
              <a:t>Міграційний</a:t>
            </a:r>
            <a:r>
              <a:rPr lang="ru-RU" b="1" dirty="0"/>
              <a:t> </a:t>
            </a:r>
            <a:r>
              <a:rPr lang="ru-RU" b="1" dirty="0" err="1"/>
              <a:t>консорціум</a:t>
            </a:r>
            <a:r>
              <a:rPr lang="ru-RU" b="1" dirty="0"/>
              <a:t>
</a:t>
            </a:r>
            <a:r>
              <a:rPr lang="ru-RU" b="1" dirty="0" err="1"/>
              <a:t>Консорціум</a:t>
            </a:r>
            <a:r>
              <a:rPr lang="ru-RU" b="1" dirty="0"/>
              <a:t> </a:t>
            </a:r>
            <a:r>
              <a:rPr lang="ru-RU" b="1" dirty="0" err="1"/>
              <a:t>забезпечує</a:t>
            </a:r>
            <a:r>
              <a:rPr lang="ru-RU" b="1" dirty="0"/>
              <a:t> </a:t>
            </a:r>
            <a:r>
              <a:rPr lang="ru-RU" b="1" dirty="0" err="1"/>
              <a:t>демократичну</a:t>
            </a:r>
            <a:r>
              <a:rPr lang="ru-RU" b="1" dirty="0"/>
              <a:t> платформу для </a:t>
            </a:r>
            <a:r>
              <a:rPr lang="ru-RU" b="1" dirty="0" err="1"/>
              <a:t>співпраці</a:t>
            </a:r>
            <a:r>
              <a:rPr lang="ru-RU" b="1" dirty="0"/>
              <a:t>, через яку </a:t>
            </a:r>
            <a:r>
              <a:rPr lang="ru-RU" b="1" dirty="0" err="1"/>
              <a:t>координується</a:t>
            </a:r>
            <a:r>
              <a:rPr lang="ru-RU" b="1" dirty="0"/>
              <a:t> </a:t>
            </a:r>
            <a:r>
              <a:rPr lang="ru-RU" b="1" dirty="0" err="1"/>
              <a:t>діяльність</a:t>
            </a:r>
            <a:r>
              <a:rPr lang="ru-RU" b="1" dirty="0"/>
              <a:t> </a:t>
            </a:r>
            <a:r>
              <a:rPr lang="ru-RU" b="1" dirty="0" err="1"/>
              <a:t>його</a:t>
            </a:r>
            <a:r>
              <a:rPr lang="ru-RU" b="1" dirty="0"/>
              <a:t> </a:t>
            </a:r>
            <a:r>
              <a:rPr lang="ru-RU" b="1" dirty="0" err="1"/>
              <a:t>організацій</a:t>
            </a:r>
            <a:r>
              <a:rPr lang="ru-RU" b="1" dirty="0"/>
              <a:t>, </a:t>
            </a:r>
            <a:r>
              <a:rPr lang="ru-RU" b="1" dirty="0" err="1"/>
              <a:t>щоб</a:t>
            </a:r>
            <a:r>
              <a:rPr lang="ru-RU" b="1" dirty="0"/>
              <a:t> </a:t>
            </a:r>
            <a:r>
              <a:rPr lang="ru-RU" b="1" dirty="0" err="1"/>
              <a:t>повніше</a:t>
            </a:r>
            <a:r>
              <a:rPr lang="ru-RU" b="1" dirty="0"/>
              <a:t> </a:t>
            </a:r>
            <a:r>
              <a:rPr lang="ru-RU" b="1" dirty="0" err="1"/>
              <a:t>використовувати</a:t>
            </a:r>
            <a:r>
              <a:rPr lang="ru-RU" b="1" dirty="0"/>
              <a:t> </a:t>
            </a:r>
            <a:r>
              <a:rPr lang="ru-RU" b="1" dirty="0" err="1"/>
              <a:t>ресурси</a:t>
            </a:r>
            <a:r>
              <a:rPr lang="ru-RU" b="1" dirty="0"/>
              <a:t>, </a:t>
            </a:r>
            <a:r>
              <a:rPr lang="ru-RU" b="1" dirty="0" err="1"/>
              <a:t>доступні</a:t>
            </a:r>
            <a:r>
              <a:rPr lang="ru-RU" b="1" dirty="0"/>
              <a:t> в </a:t>
            </a:r>
            <a:r>
              <a:rPr lang="ru-RU" b="1" dirty="0" err="1"/>
              <a:t>кожній</a:t>
            </a:r>
            <a:r>
              <a:rPr lang="ru-RU" b="1" dirty="0"/>
              <a:t> </a:t>
            </a:r>
            <a:r>
              <a:rPr lang="ru-RU" b="1" dirty="0" err="1"/>
              <a:t>організації</a:t>
            </a:r>
            <a:r>
              <a:rPr lang="ru-RU" b="1" dirty="0"/>
              <a:t>, та </a:t>
            </a:r>
            <a:r>
              <a:rPr lang="ru-RU" b="1" dirty="0" err="1"/>
              <a:t>ділитися</a:t>
            </a:r>
            <a:r>
              <a:rPr lang="ru-RU" b="1" dirty="0"/>
              <a:t> ними з </a:t>
            </a:r>
            <a:r>
              <a:rPr lang="ru-RU" b="1" dirty="0" err="1"/>
              <a:t>іншими</a:t>
            </a:r>
            <a:r>
              <a:rPr lang="ru-RU" b="1" dirty="0"/>
              <a:t> </a:t>
            </a:r>
            <a:r>
              <a:rPr lang="ru-RU" b="1" dirty="0" err="1"/>
              <a:t>учасниками</a:t>
            </a:r>
            <a:r>
              <a:rPr lang="ru-RU" b="1" dirty="0"/>
              <a:t>. </a:t>
            </a:r>
            <a:r>
              <a:rPr lang="ru-RU" b="1" dirty="0" err="1"/>
              <a:t>Діяльність</a:t>
            </a:r>
            <a:r>
              <a:rPr lang="ru-RU" b="1" dirty="0"/>
              <a:t> </a:t>
            </a:r>
            <a:r>
              <a:rPr lang="ru-RU" b="1" dirty="0" err="1"/>
              <a:t>включає</a:t>
            </a:r>
            <a:r>
              <a:rPr lang="ru-RU" b="1" dirty="0"/>
              <a:t>: </a:t>
            </a:r>
            <a:r>
              <a:rPr lang="pl-PL" b="1" dirty="0"/>
              <a:t>m.in: </a:t>
            </a:r>
            <a:r>
              <a:rPr lang="ru-RU" b="1" dirty="0" err="1"/>
              <a:t>консультування</a:t>
            </a:r>
            <a:r>
              <a:rPr lang="ru-RU" b="1" dirty="0"/>
              <a:t> та </a:t>
            </a:r>
            <a:r>
              <a:rPr lang="ru-RU" b="1" dirty="0" err="1"/>
              <a:t>підтримку</a:t>
            </a:r>
            <a:r>
              <a:rPr lang="ru-RU" b="1" dirty="0"/>
              <a:t> </a:t>
            </a:r>
            <a:r>
              <a:rPr lang="ru-RU" b="1" dirty="0" err="1"/>
              <a:t>мігрантів</a:t>
            </a:r>
            <a:r>
              <a:rPr lang="ru-RU" b="1" dirty="0"/>
              <a:t> (</a:t>
            </a:r>
            <a:r>
              <a:rPr lang="ru-RU" b="1" dirty="0" err="1"/>
              <a:t>юридичної</a:t>
            </a:r>
            <a:r>
              <a:rPr lang="ru-RU" b="1" dirty="0"/>
              <a:t>, </a:t>
            </a:r>
            <a:r>
              <a:rPr lang="ru-RU" b="1" dirty="0" err="1"/>
              <a:t>психологічної</a:t>
            </a:r>
            <a:r>
              <a:rPr lang="ru-RU" b="1" dirty="0"/>
              <a:t>, </a:t>
            </a:r>
            <a:r>
              <a:rPr lang="ru-RU" b="1" dirty="0" err="1"/>
              <a:t>соціальної</a:t>
            </a:r>
            <a:r>
              <a:rPr lang="ru-RU" b="1" dirty="0"/>
              <a:t>, </a:t>
            </a:r>
            <a:r>
              <a:rPr lang="ru-RU" b="1" dirty="0" err="1"/>
              <a:t>професійної</a:t>
            </a:r>
            <a:r>
              <a:rPr lang="ru-RU" b="1" dirty="0"/>
              <a:t>); </a:t>
            </a:r>
            <a:r>
              <a:rPr lang="ru-RU" b="1" dirty="0" err="1"/>
              <a:t>інтеграційні</a:t>
            </a:r>
            <a:r>
              <a:rPr lang="ru-RU" b="1" dirty="0"/>
              <a:t> та </a:t>
            </a:r>
            <a:r>
              <a:rPr lang="ru-RU" b="1" dirty="0" err="1"/>
              <a:t>інформаційні</a:t>
            </a:r>
            <a:r>
              <a:rPr lang="ru-RU" b="1" dirty="0"/>
              <a:t> заходи, </a:t>
            </a:r>
            <a:r>
              <a:rPr lang="ru-RU" b="1" dirty="0" err="1"/>
              <a:t>орієнтовані</a:t>
            </a:r>
            <a:r>
              <a:rPr lang="ru-RU" b="1" dirty="0"/>
              <a:t> на </a:t>
            </a:r>
            <a:r>
              <a:rPr lang="ru-RU" b="1" dirty="0" err="1"/>
              <a:t>поляків</a:t>
            </a:r>
            <a:r>
              <a:rPr lang="ru-RU" b="1" dirty="0"/>
              <a:t> і </a:t>
            </a:r>
            <a:r>
              <a:rPr lang="ru-RU" b="1" dirty="0" err="1"/>
              <a:t>мігрантів</a:t>
            </a:r>
            <a:r>
              <a:rPr lang="ru-RU" b="1" dirty="0"/>
              <a:t>; </a:t>
            </a:r>
            <a:r>
              <a:rPr lang="ru-RU" b="1" dirty="0" err="1"/>
              <a:t>курси</a:t>
            </a:r>
            <a:r>
              <a:rPr lang="ru-RU" b="1" dirty="0"/>
              <a:t> </a:t>
            </a:r>
            <a:r>
              <a:rPr lang="ru-RU" b="1" dirty="0" err="1"/>
              <a:t>польської</a:t>
            </a:r>
            <a:r>
              <a:rPr lang="ru-RU" b="1" dirty="0"/>
              <a:t> </a:t>
            </a:r>
            <a:r>
              <a:rPr lang="ru-RU" b="1" dirty="0" err="1"/>
              <a:t>мови</a:t>
            </a:r>
            <a:r>
              <a:rPr lang="ru-RU" b="1" dirty="0"/>
              <a:t>; </a:t>
            </a:r>
            <a:r>
              <a:rPr lang="ru-RU" b="1" dirty="0" err="1"/>
              <a:t>моніторинг</a:t>
            </a:r>
            <a:r>
              <a:rPr lang="ru-RU" b="1" dirty="0"/>
              <a:t> </a:t>
            </a:r>
            <a:r>
              <a:rPr lang="ru-RU" b="1" dirty="0" err="1"/>
              <a:t>соціально-політичної</a:t>
            </a:r>
            <a:r>
              <a:rPr lang="ru-RU" b="1" dirty="0"/>
              <a:t> </a:t>
            </a:r>
            <a:r>
              <a:rPr lang="ru-RU" b="1" dirty="0" err="1"/>
              <a:t>ситуації</a:t>
            </a:r>
            <a:r>
              <a:rPr lang="ru-RU" b="1" dirty="0"/>
              <a:t> у </a:t>
            </a:r>
            <a:r>
              <a:rPr lang="ru-RU" b="1" dirty="0" err="1"/>
              <a:t>сфері</a:t>
            </a:r>
            <a:r>
              <a:rPr lang="ru-RU" b="1" dirty="0"/>
              <a:t> </a:t>
            </a:r>
            <a:r>
              <a:rPr lang="ru-RU" b="1" dirty="0" err="1"/>
              <a:t>міграції</a:t>
            </a:r>
            <a:r>
              <a:rPr lang="ru-RU" b="1" dirty="0"/>
              <a:t>, </a:t>
            </a:r>
            <a:r>
              <a:rPr lang="ru-RU" b="1" dirty="0" err="1"/>
              <a:t>розробка</a:t>
            </a:r>
            <a:r>
              <a:rPr lang="ru-RU" b="1" dirty="0"/>
              <a:t> </a:t>
            </a:r>
            <a:r>
              <a:rPr lang="ru-RU" b="1" dirty="0" err="1"/>
              <a:t>далекоглядних</a:t>
            </a:r>
            <a:r>
              <a:rPr lang="ru-RU" b="1" dirty="0"/>
              <a:t> і </a:t>
            </a:r>
            <a:r>
              <a:rPr lang="ru-RU" b="1" dirty="0" err="1"/>
              <a:t>стратегічних</a:t>
            </a:r>
            <a:r>
              <a:rPr lang="ru-RU" b="1" dirty="0"/>
              <a:t> </a:t>
            </a:r>
            <a:r>
              <a:rPr lang="ru-RU" b="1" dirty="0" err="1"/>
              <a:t>політичних</a:t>
            </a:r>
            <a:r>
              <a:rPr lang="ru-RU" b="1" dirty="0"/>
              <a:t> </a:t>
            </a:r>
            <a:r>
              <a:rPr lang="ru-RU" b="1" dirty="0" err="1"/>
              <a:t>документів</a:t>
            </a:r>
            <a:r>
              <a:rPr lang="pl-PL" dirty="0"/>
              <a:t>.</a:t>
            </a:r>
            <a:r>
              <a:rPr lang="pl-PL" u="sng" dirty="0">
                <a:hlinkClick r:id="rId5"/>
              </a:rPr>
              <a:t> https://konsorcjum.org.pl/</a:t>
            </a:r>
            <a:r>
              <a:rPr lang="pl-PL" dirty="0"/>
              <a:t> </a:t>
            </a:r>
          </a:p>
          <a:p>
            <a:pPr>
              <a:buClr>
                <a:srgbClr val="5DC7D0"/>
              </a:buClr>
            </a:pPr>
            <a:endParaRPr lang="en-GB" sz="1250" dirty="0"/>
          </a:p>
          <a:p>
            <a:pPr>
              <a:buClr>
                <a:srgbClr val="5DC7D0"/>
              </a:buClr>
            </a:pPr>
            <a:r>
              <a:rPr lang="pl-PL" sz="1250" b="1" dirty="0" err="1"/>
              <a:t>Guía</a:t>
            </a:r>
            <a:r>
              <a:rPr lang="pl-PL" sz="1250" b="1" dirty="0"/>
              <a:t> Para La </a:t>
            </a:r>
            <a:r>
              <a:rPr lang="pl-PL" sz="1250" b="1" dirty="0" err="1"/>
              <a:t>Contratación</a:t>
            </a:r>
            <a:r>
              <a:rPr lang="pl-PL" sz="1250" b="1" dirty="0"/>
              <a:t> de </a:t>
            </a:r>
            <a:r>
              <a:rPr lang="pl-PL" sz="1250" b="1" dirty="0" err="1"/>
              <a:t>Personas</a:t>
            </a:r>
            <a:r>
              <a:rPr lang="pl-PL" sz="1250" b="1" dirty="0"/>
              <a:t> </a:t>
            </a:r>
            <a:r>
              <a:rPr lang="pl-PL" sz="1250" b="1" dirty="0" err="1"/>
              <a:t>Refugiadas</a:t>
            </a:r>
            <a:r>
              <a:rPr lang="pl-PL" sz="1250" b="1" dirty="0"/>
              <a:t> — </a:t>
            </a:r>
            <a:r>
              <a:rPr lang="ru-RU" sz="1250" b="1" dirty="0" err="1"/>
              <a:t>це</a:t>
            </a:r>
            <a:r>
              <a:rPr lang="ru-RU" sz="1250" b="1" dirty="0"/>
              <a:t> </a:t>
            </a:r>
            <a:r>
              <a:rPr lang="ru-RU" sz="1250" b="1" dirty="0" err="1"/>
              <a:t>практичний</a:t>
            </a:r>
            <a:r>
              <a:rPr lang="ru-RU" sz="1250" b="1" dirty="0"/>
              <a:t> ресурс, </a:t>
            </a:r>
            <a:r>
              <a:rPr lang="ru-RU" sz="1250" b="1" dirty="0" err="1"/>
              <a:t>який</a:t>
            </a:r>
            <a:r>
              <a:rPr lang="ru-RU" sz="1250" b="1" dirty="0"/>
              <a:t> </a:t>
            </a:r>
            <a:r>
              <a:rPr lang="ru-RU" sz="1250" b="1" dirty="0" err="1"/>
              <a:t>допомагає</a:t>
            </a:r>
            <a:r>
              <a:rPr lang="ru-RU" sz="1250" b="1" dirty="0"/>
              <a:t> </a:t>
            </a:r>
            <a:r>
              <a:rPr lang="ru-RU" sz="1250" b="1" dirty="0" err="1"/>
              <a:t>бізнесу</a:t>
            </a:r>
            <a:r>
              <a:rPr lang="ru-RU" sz="1250" b="1" dirty="0"/>
              <a:t> в </a:t>
            </a:r>
            <a:r>
              <a:rPr lang="ru-RU" sz="1250" b="1" dirty="0" err="1"/>
              <a:t>Іспанії</a:t>
            </a:r>
            <a:r>
              <a:rPr lang="ru-RU" sz="1250" b="1" dirty="0"/>
              <a:t> </a:t>
            </a:r>
            <a:r>
              <a:rPr lang="ru-RU" sz="1250" b="1" dirty="0" err="1"/>
              <a:t>залучати</a:t>
            </a:r>
            <a:r>
              <a:rPr lang="ru-RU" sz="1250" b="1" dirty="0"/>
              <a:t> та </a:t>
            </a:r>
            <a:r>
              <a:rPr lang="ru-RU" sz="1250" b="1" dirty="0" err="1"/>
              <a:t>інтегрувати</a:t>
            </a:r>
            <a:r>
              <a:rPr lang="ru-RU" sz="1250" b="1" dirty="0"/>
              <a:t> </a:t>
            </a:r>
            <a:r>
              <a:rPr lang="ru-RU" sz="1250" b="1" dirty="0" err="1"/>
              <a:t>біженців</a:t>
            </a:r>
            <a:r>
              <a:rPr lang="ru-RU" sz="1250" b="1" dirty="0"/>
              <a:t> на </a:t>
            </a:r>
            <a:r>
              <a:rPr lang="ru-RU" sz="1250" b="1" dirty="0" err="1"/>
              <a:t>іспанський</a:t>
            </a:r>
            <a:r>
              <a:rPr lang="ru-RU" sz="1250" b="1" dirty="0"/>
              <a:t> </a:t>
            </a:r>
            <a:r>
              <a:rPr lang="ru-RU" sz="1250" b="1" dirty="0" err="1"/>
              <a:t>ринок</a:t>
            </a:r>
            <a:r>
              <a:rPr lang="ru-RU" sz="1250" b="1" dirty="0"/>
              <a:t> </a:t>
            </a:r>
            <a:r>
              <a:rPr lang="ru-RU" sz="1250" b="1" dirty="0" err="1"/>
              <a:t>праці</a:t>
            </a:r>
            <a:r>
              <a:rPr lang="en-GB" sz="1250" dirty="0"/>
              <a:t>. </a:t>
            </a:r>
            <a:r>
              <a:rPr lang="en-GB" sz="1250" b="1" dirty="0">
                <a:hlinkClick r:id="rId6"/>
              </a:rPr>
              <a:t>https://www.tent.org/resources/guia-para-la-contratacion-de-refugiados-en-espana</a:t>
            </a:r>
            <a:endParaRPr lang="en-GB" sz="1250" b="1" dirty="0"/>
          </a:p>
          <a:p>
            <a:pPr>
              <a:buClr>
                <a:srgbClr val="5DC7D0"/>
              </a:buClr>
            </a:pPr>
            <a:endParaRPr lang="en-GB" sz="1250" b="1" dirty="0"/>
          </a:p>
          <a:p>
            <a:pPr>
              <a:buClr>
                <a:srgbClr val="5DC7D0"/>
              </a:buClr>
            </a:pPr>
            <a:endParaRPr lang="en-GB" sz="1250" b="1" dirty="0"/>
          </a:p>
          <a:p>
            <a:pPr>
              <a:buClr>
                <a:srgbClr val="5DC7D0"/>
              </a:buClr>
            </a:pPr>
            <a:endParaRPr lang="en-GB" sz="1250" b="1" dirty="0"/>
          </a:p>
          <a:p>
            <a:pPr>
              <a:buClr>
                <a:srgbClr val="5DC7D0"/>
              </a:buCl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96" b="1596"/>
          <a:stretch/>
        </p:blipFill>
        <p:spPr>
          <a:xfrm>
            <a:off x="-3925" y="6270128"/>
            <a:ext cx="6129517" cy="3961127"/>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7351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3820FBCF-3B81-C130-D7D6-EEB8FA2B840B}"/>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CD30FD05-138F-71BC-AE0D-8F07F307752E}"/>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2DF6A246-4C94-CC28-7A63-5B423CF502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178E62BB-9B1B-0D40-E7C2-D11E2168A709}"/>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ru-RU" sz="600" dirty="0" err="1">
                <a:solidFill>
                  <a:srgbClr val="404040"/>
                </a:solidFill>
                <a:latin typeface="Arial"/>
                <a:ea typeface="Open Sans"/>
                <a:cs typeface="Arial"/>
              </a:rPr>
              <a:t>Фінансується</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Європейським</a:t>
            </a:r>
            <a:r>
              <a:rPr lang="ru-RU" sz="600" dirty="0">
                <a:solidFill>
                  <a:srgbClr val="404040"/>
                </a:solidFill>
                <a:latin typeface="Arial"/>
                <a:ea typeface="Open Sans"/>
                <a:cs typeface="Arial"/>
              </a:rPr>
              <a:t> Союзом. </a:t>
            </a:r>
            <a:r>
              <a:rPr lang="ru-RU" sz="600" dirty="0" err="1">
                <a:solidFill>
                  <a:srgbClr val="404040"/>
                </a:solidFill>
                <a:latin typeface="Arial"/>
                <a:ea typeface="Open Sans"/>
                <a:cs typeface="Arial"/>
              </a:rPr>
              <a:t>Висловлені</a:t>
            </a:r>
            <a:r>
              <a:rPr lang="ru-RU" sz="600" dirty="0">
                <a:solidFill>
                  <a:srgbClr val="404040"/>
                </a:solidFill>
                <a:latin typeface="Arial"/>
                <a:ea typeface="Open Sans"/>
                <a:cs typeface="Arial"/>
              </a:rPr>
              <a:t> погляди та думки є </a:t>
            </a:r>
            <a:r>
              <a:rPr lang="ru-RU" sz="600" dirty="0" err="1">
                <a:solidFill>
                  <a:srgbClr val="404040"/>
                </a:solidFill>
                <a:latin typeface="Arial"/>
                <a:ea typeface="Open Sans"/>
                <a:cs typeface="Arial"/>
              </a:rPr>
              <a:t>виключно</a:t>
            </a:r>
            <a:r>
              <a:rPr lang="ru-RU" sz="600" dirty="0">
                <a:solidFill>
                  <a:srgbClr val="404040"/>
                </a:solidFill>
                <a:latin typeface="Arial"/>
                <a:ea typeface="Open Sans"/>
                <a:cs typeface="Arial"/>
              </a:rPr>
              <a:t> автором і не </a:t>
            </a:r>
            <a:r>
              <a:rPr lang="ru-RU" sz="600" dirty="0" err="1">
                <a:solidFill>
                  <a:srgbClr val="404040"/>
                </a:solidFill>
                <a:latin typeface="Arial"/>
                <a:ea typeface="Open Sans"/>
                <a:cs typeface="Arial"/>
              </a:rPr>
              <a:t>обов'язково</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відображають</a:t>
            </a:r>
            <a:r>
              <a:rPr lang="ru-RU" sz="600" dirty="0">
                <a:solidFill>
                  <a:srgbClr val="404040"/>
                </a:solidFill>
                <a:latin typeface="Arial"/>
                <a:ea typeface="Open Sans"/>
                <a:cs typeface="Arial"/>
              </a:rPr>
              <a:t> погляди та думки </a:t>
            </a:r>
            <a:r>
              <a:rPr lang="ru-RU" sz="600" dirty="0" err="1">
                <a:solidFill>
                  <a:srgbClr val="404040"/>
                </a:solidFill>
                <a:latin typeface="Arial"/>
                <a:ea typeface="Open Sans"/>
                <a:cs typeface="Arial"/>
              </a:rPr>
              <a:t>Європейського</a:t>
            </a:r>
            <a:r>
              <a:rPr lang="ru-RU" sz="600" dirty="0">
                <a:solidFill>
                  <a:srgbClr val="404040"/>
                </a:solidFill>
                <a:latin typeface="Arial"/>
                <a:ea typeface="Open Sans"/>
                <a:cs typeface="Arial"/>
              </a:rPr>
              <a:t> Союзу </a:t>
            </a:r>
            <a:r>
              <a:rPr lang="ru-RU" sz="600" dirty="0" err="1">
                <a:solidFill>
                  <a:srgbClr val="404040"/>
                </a:solidFill>
                <a:latin typeface="Arial"/>
                <a:ea typeface="Open Sans"/>
                <a:cs typeface="Arial"/>
              </a:rPr>
              <a:t>або</a:t>
            </a:r>
            <a:r>
              <a:rPr lang="ru-RU" sz="600" dirty="0">
                <a:solidFill>
                  <a:srgbClr val="404040"/>
                </a:solidFill>
                <a:latin typeface="Arial"/>
                <a:ea typeface="Open Sans"/>
                <a:cs typeface="Arial"/>
              </a:rPr>
              <a:t> Фонду </a:t>
            </a:r>
            <a:r>
              <a:rPr lang="ru-RU" sz="600" dirty="0" err="1">
                <a:solidFill>
                  <a:srgbClr val="404040"/>
                </a:solidFill>
                <a:latin typeface="Arial"/>
                <a:ea typeface="Open Sans"/>
                <a:cs typeface="Arial"/>
              </a:rPr>
              <a:t>розвитку</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системи</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освіти</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Ні</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Європейський</a:t>
            </a:r>
            <a:r>
              <a:rPr lang="ru-RU" sz="600" dirty="0">
                <a:solidFill>
                  <a:srgbClr val="404040"/>
                </a:solidFill>
                <a:latin typeface="Arial"/>
                <a:ea typeface="Open Sans"/>
                <a:cs typeface="Arial"/>
              </a:rPr>
              <a:t> Союз, </a:t>
            </a:r>
            <a:r>
              <a:rPr lang="ru-RU" sz="600" dirty="0" err="1">
                <a:solidFill>
                  <a:srgbClr val="404040"/>
                </a:solidFill>
                <a:latin typeface="Arial"/>
                <a:ea typeface="Open Sans"/>
                <a:cs typeface="Arial"/>
              </a:rPr>
              <a:t>ні</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суб'єкт</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що</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надає</a:t>
            </a:r>
            <a:r>
              <a:rPr lang="ru-RU" sz="600" dirty="0">
                <a:solidFill>
                  <a:srgbClr val="404040"/>
                </a:solidFill>
                <a:latin typeface="Arial"/>
                <a:ea typeface="Open Sans"/>
                <a:cs typeface="Arial"/>
              </a:rPr>
              <a:t> </a:t>
            </a:r>
            <a:r>
              <a:rPr lang="ru-RU" sz="600" dirty="0" err="1">
                <a:solidFill>
                  <a:srgbClr val="404040"/>
                </a:solidFill>
                <a:latin typeface="Arial"/>
                <a:ea typeface="Open Sans"/>
                <a:cs typeface="Arial"/>
              </a:rPr>
              <a:t>її</a:t>
            </a:r>
            <a:r>
              <a:rPr lang="ru-RU" sz="600" dirty="0">
                <a:solidFill>
                  <a:srgbClr val="404040"/>
                </a:solidFill>
                <a:latin typeface="Arial"/>
                <a:ea typeface="Open Sans"/>
                <a:cs typeface="Arial"/>
              </a:rPr>
              <a:t>, не </a:t>
            </a:r>
            <a:r>
              <a:rPr lang="ru-RU" sz="600" dirty="0" err="1">
                <a:solidFill>
                  <a:srgbClr val="404040"/>
                </a:solidFill>
                <a:latin typeface="Arial"/>
                <a:ea typeface="Open Sans"/>
                <a:cs typeface="Arial"/>
              </a:rPr>
              <a:t>можуть</a:t>
            </a:r>
            <a:r>
              <a:rPr lang="ru-RU" sz="600" dirty="0">
                <a:solidFill>
                  <a:srgbClr val="404040"/>
                </a:solidFill>
                <a:latin typeface="Arial"/>
                <a:ea typeface="Open Sans"/>
                <a:cs typeface="Arial"/>
              </a:rPr>
              <a:t> нести </a:t>
            </a:r>
            <a:r>
              <a:rPr lang="ru-RU" sz="600" dirty="0" err="1">
                <a:solidFill>
                  <a:srgbClr val="404040"/>
                </a:solidFill>
                <a:latin typeface="Arial"/>
                <a:ea typeface="Open Sans"/>
                <a:cs typeface="Arial"/>
              </a:rPr>
              <a:t>відповідальність</a:t>
            </a:r>
            <a:r>
              <a:rPr lang="ru-RU" sz="600" dirty="0">
                <a:solidFill>
                  <a:srgbClr val="404040"/>
                </a:solidFill>
                <a:latin typeface="Arial"/>
                <a:ea typeface="Open Sans"/>
                <a:cs typeface="Arial"/>
              </a:rPr>
              <a:t> за них.</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235CFB5D-BF02-5B66-4401-06221B6073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0BE99D6D-3B51-B5EE-ADF1-8FF09275D4B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C0B65F94-FABD-55E6-BAB6-BCDE61BBD9A0}"/>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80B5221B-FC93-4232-F08B-59CD90C2A83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A23F6DF-95FF-2855-A6E0-9F25BADFA2D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5401475-952F-708D-CE75-217FA0DD13F8}"/>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2968AA94-81C5-1332-B6C3-358296A77570}"/>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F5E16E05-FA27-8882-2AB3-C476DFEC8D5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688217D-9314-F008-60BA-E23FE72DE44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5A72BB38-6138-A0E3-2716-B5988CD1DB6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958A9FF8-3427-939D-D4EE-FB67A81BB837}"/>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AF4A1BFF-21E4-B15B-CBB2-63B916B03293}"/>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8E9A4EF8-15AD-C818-1413-268026611663}"/>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63F4E037-83C5-C285-A027-BD2032D390B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A735B40-FD88-145E-8CBB-2BD6AA614CE6}"/>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3D4F38B7-BD5D-2CBC-8423-54DC60C2A2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20568E6A-C380-86CE-F945-D5C2C554CBB4}"/>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DED3BE18-6D99-3157-FFB0-AEECF1BB868B}"/>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5B9BA900-CA55-1AA7-4327-04738086DA3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74A0706A-89A8-F88E-389F-C12A91D0EEA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074C9613-24FA-D875-2024-4B78BCBA00B4}"/>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C5550CD4-5D01-9D10-7A5A-F46F1E6CBA03}"/>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84B1825D-DC75-7D96-F5BE-10F3A8FA6FB1}"/>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97BD5D16-11A9-C643-86F0-78E494F78728}"/>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59A3B076-0ADC-6325-A69E-0A96BAC7156B}"/>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CB9DDC8-B765-6F6C-68DD-8DBC9A12A22E}"/>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DB75AF9A-5384-B685-9284-95C3F142684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purl.org/dc/elements/1.1/"/>
    <ds:schemaRef ds:uri="876de33e-aaa5-4507-9b92-b84e676ded0d"/>
    <ds:schemaRef ds:uri="http://purl.org/dc/dcmitype/"/>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schemas.microsoft.com/office/infopath/2007/PartnerControls"/>
    <ds:schemaRef ds:uri="ef88797d-310b-4d46-ad9c-0c23fa0c8d4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Magazine layout</Template>
  <TotalTime>7316</TotalTime>
  <Words>1155</Words>
  <Application>Microsoft Office PowerPoint</Application>
  <PresentationFormat>Niestandardowy</PresentationFormat>
  <Paragraphs>136</Paragraphs>
  <Slides>8</Slides>
  <Notes>4</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8</vt:i4>
      </vt:variant>
    </vt:vector>
  </HeadingPairs>
  <TitlesOfParts>
    <vt:vector size="15" baseType="lpstr">
      <vt:lpstr>Aptos</vt:lpstr>
      <vt:lpstr>Arial</vt:lpstr>
      <vt:lpstr>Calibri</vt:lpstr>
      <vt:lpstr>Century Schoolbook</vt:lpstr>
      <vt:lpstr>Montserrat</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Karyna Velychko</cp:lastModifiedBy>
  <cp:revision>534</cp:revision>
  <dcterms:created xsi:type="dcterms:W3CDTF">2021-06-15T11:45:52Z</dcterms:created>
  <dcterms:modified xsi:type="dcterms:W3CDTF">2025-11-21T10:50:51Z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