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8"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C7D0"/>
    <a:srgbClr val="FBAE1C"/>
    <a:srgbClr val="EF3E23"/>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C09A24-E2E0-4C47-84BC-64C54598BC78}" v="127" dt="2025-10-29T17:57:37.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70" autoAdjust="0"/>
    <p:restoredTop sz="93832"/>
  </p:normalViewPr>
  <p:slideViewPr>
    <p:cSldViewPr snapToGrid="0" snapToObjects="1">
      <p:cViewPr>
        <p:scale>
          <a:sx n="66" d="100"/>
          <a:sy n="66" d="100"/>
        </p:scale>
        <p:origin x="456" y="-1800"/>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11/21/2025</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11/21/2025</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93026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4843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146222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Inclusion in Construction</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hyperlink" Target="https://english.ida.dk/ida-mentoring" TargetMode="External"/><Relationship Id="rId7" Type="http://schemas.openxmlformats.org/officeDocument/2006/relationships/hyperlink" Target="https://www.arpada.net/personas/talento"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s://pzpb.com.pl/mlodzi-liderzy-budownictwa/" TargetMode="External"/><Relationship Id="rId5" Type="http://schemas.openxmlformats.org/officeDocument/2006/relationships/hyperlink" Target="https://www.ciob.org/membership/mentoring" TargetMode="External"/><Relationship Id="rId4" Type="http://schemas.openxmlformats.org/officeDocument/2006/relationships/hyperlink" Target="https://mozaikrh.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1.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6A01BE-9A9E-0512-556A-65273E7898C2}"/>
              </a:ext>
            </a:extLst>
          </p:cNvPr>
          <p:cNvPicPr>
            <a:picLocks noChangeAspect="1"/>
          </p:cNvPicPr>
          <p:nvPr/>
        </p:nvPicPr>
        <p:blipFill rotWithShape="1">
          <a:blip r:embed="rId3"/>
          <a:srcRect l="8464" t="6703" r="1761"/>
          <a:stretch/>
        </p:blipFill>
        <p:spPr>
          <a:xfrm>
            <a:off x="0" y="2314937"/>
            <a:ext cx="7559675" cy="5237385"/>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FBAE1C">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401376"/>
            <a:ext cx="4737885" cy="2776492"/>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KROK 03: </a:t>
            </a:r>
          </a:p>
          <a:p>
            <a:pPr algn="l"/>
            <a:endParaRPr lang="en-US" sz="2000" b="1" dirty="0"/>
          </a:p>
          <a:p>
            <a:pPr algn="l">
              <a:lnSpc>
                <a:spcPts val="3420"/>
              </a:lnSpc>
            </a:pPr>
            <a:r>
              <a:rPr lang="ru-RU" sz="3200" kern="100" dirty="0">
                <a:ea typeface="Aptos" panose="020B0004020202020204" pitchFamily="34" charset="0"/>
              </a:rPr>
              <a:t>Адаптація працівників та підтримка в галузях</a:t>
            </a: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677735"/>
            <a:ext cx="2701985" cy="630942"/>
          </a:xfrm>
          <a:prstGeom prst="rect">
            <a:avLst/>
          </a:prstGeom>
        </p:spPr>
        <p:txBody>
          <a:bodyPr wrap="square" lIns="91440" tIns="45720" rIns="91440" bIns="45720" anchor="t">
            <a:spAutoFit/>
          </a:bodyPr>
          <a:lstStyle/>
          <a:p>
            <a:pPr algn="just"/>
            <a:r>
              <a:rPr lang="uk-UA" sz="700">
                <a:latin typeface="Calibri" panose="020F0502020204030204" pitchFamily="34" charset="0"/>
                <a:cs typeface="Calibri" panose="020F0502020204030204" pitchFamily="34" charset="0"/>
              </a:rPr>
              <a:t>Фінансується ЄС. Висловлені погляди та думки належать виключно автору або авторам і не обов'язково відображають погляди та думки Європейського Союзу або Фонду розвитку освітньої системи. Ні Європейський Союз, ні грантор не несуть відповідальності за такі</a:t>
            </a:r>
            <a:r>
              <a:rPr lang="en-US" sz="700">
                <a:latin typeface="Calibri" panose="020F0502020204030204" pitchFamily="34" charset="0"/>
                <a:cs typeface="Calibri" panose="020F0502020204030204" pitchFamily="34" charset="0"/>
              </a:rPr>
              <a:t>.</a:t>
            </a:r>
            <a:endParaRPr lang="pl-PL" sz="7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2" name="TextBox 1">
            <a:extLst>
              <a:ext uri="{FF2B5EF4-FFF2-40B4-BE49-F238E27FC236}">
                <a16:creationId xmlns:a16="http://schemas.microsoft.com/office/drawing/2014/main" id="{1810E209-0B3D-FDC7-8CF0-6CE679430824}"/>
              </a:ext>
            </a:extLst>
          </p:cNvPr>
          <p:cNvSpPr txBox="1"/>
          <p:nvPr/>
        </p:nvSpPr>
        <p:spPr>
          <a:xfrm>
            <a:off x="5184339" y="10060028"/>
            <a:ext cx="216397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6">
                  <a:extLst>
                    <a:ext uri="{A12FA001-AC4F-418D-AE19-62706E023703}">
                      <ahyp:hlinkClr xmlns:ahyp="http://schemas.microsoft.com/office/drawing/2018/hyperlinkcolor" val="tx"/>
                    </a:ext>
                  </a:extLst>
                </a:hlinkClick>
              </a:rPr>
              <a:t>Welcome Work Step-By-Step</a:t>
            </a:r>
            <a:r>
              <a:rPr lang="en-US" sz="600">
                <a:latin typeface="Source Sans Pro"/>
              </a:rPr>
              <a:t> © 2024/2026 by </a:t>
            </a:r>
            <a:r>
              <a:rPr lang="en-US" sz="600" u="sng">
                <a:latin typeface="Source Sans Pro"/>
                <a:cs typeface="Segoe UI"/>
                <a:hlinkClick r:id="rId7">
                  <a:extLst>
                    <a:ext uri="{A12FA001-AC4F-418D-AE19-62706E023703}">
                      <ahyp:hlinkClr xmlns:ahyp="http://schemas.microsoft.com/office/drawing/2018/hyperlinkcolor" val="tx"/>
                    </a:ext>
                  </a:extLst>
                </a:hlinkClick>
              </a:rPr>
              <a:t>Welcome Work Partnership</a:t>
            </a:r>
            <a:r>
              <a:rPr lang="en-US" sz="600">
                <a:latin typeface="Source Sans Pro"/>
              </a:rPr>
              <a:t> is licensed under </a:t>
            </a:r>
            <a:r>
              <a:rPr lang="en-US" sz="600" u="sng">
                <a:solidFill>
                  <a:srgbClr val="EF3E23"/>
                </a:solidFill>
                <a:latin typeface="Source Sans Pro"/>
                <a:cs typeface="Segoe UI"/>
                <a:hlinkClick r:id="rId8">
                  <a:extLst>
                    <a:ext uri="{A12FA001-AC4F-418D-AE19-62706E023703}">
                      <ahyp:hlinkClr xmlns:ahyp="http://schemas.microsoft.com/office/drawing/2018/hyperlinkcolor" val="tx"/>
                    </a:ext>
                  </a:extLst>
                </a:hlinkClick>
              </a:rPr>
              <a:t>CC BY-SA 4.0</a:t>
            </a:r>
            <a:endParaRPr lang="en-GB"/>
          </a:p>
        </p:txBody>
      </p:sp>
      <p:pic>
        <p:nvPicPr>
          <p:cNvPr id="4" name="Picture 3" descr="A grey and black sign with two people in a circle&#10;&#10;AI-generated content may be incorrect.">
            <a:extLst>
              <a:ext uri="{FF2B5EF4-FFF2-40B4-BE49-F238E27FC236}">
                <a16:creationId xmlns:a16="http://schemas.microsoft.com/office/drawing/2014/main" id="{B6ADC95A-346C-342C-0941-B5C04EEAEC36}"/>
              </a:ext>
            </a:extLst>
          </p:cNvPr>
          <p:cNvPicPr>
            <a:picLocks noChangeAspect="1"/>
          </p:cNvPicPr>
          <p:nvPr/>
        </p:nvPicPr>
        <p:blipFill>
          <a:blip r:embed="rId9"/>
          <a:stretch>
            <a:fillRect/>
          </a:stretch>
        </p:blipFill>
        <p:spPr>
          <a:xfrm>
            <a:off x="5861630" y="9762808"/>
            <a:ext cx="819275" cy="304800"/>
          </a:xfrm>
          <a:prstGeom prst="rect">
            <a:avLst/>
          </a:prstGeom>
        </p:spPr>
      </p:pic>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2"/>
            <a:ext cx="3925055" cy="584775"/>
            <a:chOff x="-406400" y="2117978"/>
            <a:chExt cx="4065909" cy="822681"/>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3473094" cy="822681"/>
            </a:xfrm>
            <a:prstGeom prst="rect">
              <a:avLst/>
            </a:prstGeom>
            <a:noFill/>
          </p:spPr>
          <p:txBody>
            <a:bodyPr wrap="none" rtlCol="0">
              <a:spAutoFit/>
            </a:bodyPr>
            <a:lstStyle/>
            <a:p>
              <a:r>
                <a:rPr lang="uk-UA" sz="3200" b="1" dirty="0">
                  <a:solidFill>
                    <a:schemeClr val="bg1"/>
                  </a:solidFill>
                  <a:latin typeface="Calibri" panose="020F0502020204030204" pitchFamily="34" charset="0"/>
                  <a:cs typeface="Calibri" panose="020F0502020204030204" pitchFamily="34" charset="0"/>
                </a:rPr>
                <a:t>КРОК ЗА КРОКОМ</a:t>
              </a:r>
              <a:endParaRPr lang="en-US" sz="3200" b="1" dirty="0">
                <a:solidFill>
                  <a:schemeClr val="bg1"/>
                </a:solidFill>
                <a:latin typeface="Calibri" panose="020F0502020204030204" pitchFamily="34" charset="0"/>
                <a:cs typeface="Calibri" panose="020F0502020204030204" pitchFamily="34" charset="0"/>
              </a:endParaRP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84775"/>
            <a:chOff x="-406401" y="2281331"/>
            <a:chExt cx="3578363" cy="822681"/>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1921563" cy="822681"/>
            </a:xfrm>
            <a:prstGeom prst="rect">
              <a:avLst/>
            </a:prstGeom>
            <a:noFill/>
          </p:spPr>
          <p:txBody>
            <a:bodyPr wrap="none" rtlCol="0">
              <a:spAutoFit/>
            </a:bodyPr>
            <a:lstStyle/>
            <a:p>
              <a:r>
                <a:rPr lang="uk-UA" sz="3200" b="1" dirty="0">
                  <a:solidFill>
                    <a:schemeClr val="bg1"/>
                  </a:solidFill>
                  <a:latin typeface="Calibri" panose="020F0502020204030204" pitchFamily="34" charset="0"/>
                  <a:cs typeface="Calibri" panose="020F0502020204030204" pitchFamily="34" charset="0"/>
                </a:rPr>
                <a:t>ПРОШУ</a:t>
              </a:r>
              <a:r>
                <a:rPr lang="pl-PL" sz="3200" b="1" dirty="0">
                  <a:solidFill>
                    <a:schemeClr val="bg1"/>
                  </a:solidFill>
                  <a:latin typeface="Calibri" panose="020F0502020204030204" pitchFamily="34" charset="0"/>
                  <a:cs typeface="Calibri" panose="020F0502020204030204" pitchFamily="34" charset="0"/>
                </a:rPr>
                <a:t> </a:t>
              </a:r>
              <a:r>
                <a:rPr lang="uk-UA" sz="3200" b="1" dirty="0">
                  <a:solidFill>
                    <a:schemeClr val="bg1"/>
                  </a:solidFill>
                  <a:latin typeface="Calibri" panose="020F0502020204030204" pitchFamily="34" charset="0"/>
                  <a:cs typeface="Calibri" panose="020F0502020204030204" pitchFamily="34" charset="0"/>
                </a:rPr>
                <a:t>В</a:t>
              </a:r>
              <a:endParaRPr lang="en-US" sz="3200" b="1" dirty="0">
                <a:solidFill>
                  <a:schemeClr val="bg1"/>
                </a:solidFill>
                <a:latin typeface="Calibri" panose="020F0502020204030204" pitchFamily="34" charset="0"/>
                <a:cs typeface="Calibri" panose="020F0502020204030204" pitchFamily="34" charset="0"/>
              </a:endParaRP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ru-RU" sz="2000" dirty="0">
                <a:solidFill>
                  <a:schemeClr val="bg1"/>
                </a:solidFill>
                <a:latin typeface="Calibri" panose="020F0502020204030204" pitchFamily="34" charset="0"/>
                <a:cs typeface="Calibri" panose="020F0502020204030204" pitchFamily="34" charset="0"/>
              </a:rPr>
              <a:t>Ласкаво просимо до «Вітальна робота: покрокові стратегії». Завдяки практикам інтеграції ми покажемо вам, як створити процвітаюче робоче середовище для біженців.</a:t>
            </a: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220878" y="4394735"/>
            <a:ext cx="8567507" cy="6366772"/>
            <a:chOff x="330415" y="4415884"/>
            <a:chExt cx="8567507" cy="6366772"/>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5897162" y="8889558"/>
              <a:ext cx="1727046"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Сприяння культурі соціальної інклюзії</a:t>
              </a:r>
              <a:endParaRPr lang="en-US" sz="1500" b="1" kern="100" dirty="0">
                <a:solidFill>
                  <a:srgbClr val="404040"/>
                </a:solidFill>
                <a:effectLst/>
                <a:ea typeface="Aptos" panose="020B0004020202020204" pitchFamily="34" charset="0"/>
              </a:endParaRP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Розуміння 
Навички та кваліфікації</a:t>
              </a: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87063" y="4471260"/>
                <a:ext cx="732113"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a:solidFill>
                    <a:srgbClr val="404040"/>
                  </a:solidFill>
                  <a:ea typeface="Aptos" panose="020B0004020202020204" pitchFamily="34" charset="0"/>
                </a:rPr>
                <a:t>Усунення бар'єрів на робочому місці</a:t>
              </a:r>
              <a:endParaRPr lang="en-US" sz="1500" b="1" kern="100" dirty="0">
                <a:solidFill>
                  <a:srgbClr val="404040"/>
                </a:solidFill>
                <a:effectLst/>
                <a:ea typeface="Aptos" panose="020B0004020202020204" pitchFamily="34" charset="0"/>
              </a:endParaRP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Створіть доступні процеси найму</a:t>
              </a: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ru-RU" sz="1500" b="1" kern="100" dirty="0">
                  <a:solidFill>
                    <a:srgbClr val="404040"/>
                  </a:solidFill>
                  <a:ea typeface="Aptos" panose="020B0004020202020204" pitchFamily="34" charset="0"/>
                </a:rPr>
                <a:t>Адаптація працівників та підтримка в галузях</a:t>
              </a:r>
              <a:endParaRPr lang="en-US" sz="1500" b="1" kern="100" dirty="0">
                <a:solidFill>
                  <a:srgbClr val="404040"/>
                </a:solidFill>
                <a:ea typeface="Aptos" panose="020B0004020202020204" pitchFamily="34" charset="0"/>
              </a:endParaRP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63508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uk-UA" sz="1500" b="1" kern="100" dirty="0">
                  <a:solidFill>
                    <a:srgbClr val="404040"/>
                  </a:solidFill>
                  <a:ea typeface="Aptos" panose="020B0004020202020204" pitchFamily="34" charset="0"/>
                </a:rPr>
                <a:t>Пропозиція індустріального навчання</a:t>
              </a:r>
              <a:endParaRPr lang="en-US" sz="1500" b="1" kern="100" dirty="0">
                <a:solidFill>
                  <a:srgbClr val="404040"/>
                </a:solidFill>
                <a:effectLst/>
                <a:ea typeface="Aptos" panose="020B0004020202020204" pitchFamily="34" charset="0"/>
              </a:endParaRP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87064" y="4471260"/>
                <a:ext cx="732111"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128505" y="7533447"/>
              <a:ext cx="812144" cy="610749"/>
              <a:chOff x="-99160" y="4380136"/>
              <a:chExt cx="918335" cy="690610"/>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99160" y="4380136"/>
                <a:ext cx="838725" cy="690610"/>
                <a:chOff x="282152" y="5515035"/>
                <a:chExt cx="838725" cy="690610"/>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282152" y="5515035"/>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529" y="4471260"/>
                <a:ext cx="832704"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13604" y="5616894"/>
              <a:ext cx="707378" cy="591172"/>
              <a:chOff x="61159" y="4460811"/>
              <a:chExt cx="799869"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61159" y="4471260"/>
                <a:ext cx="758016"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75700" y="4471260"/>
                <a:ext cx="743475" cy="335695"/>
              </a:xfrm>
              <a:prstGeom prst="rect">
                <a:avLst/>
              </a:prstGeom>
              <a:noFill/>
            </p:spPr>
            <p:txBody>
              <a:bodyPr wrap="square">
                <a:spAutoFit/>
              </a:bodyPr>
              <a:lstStyle/>
              <a:p>
                <a:pPr marR="73025" algn="ctr">
                  <a:lnSpc>
                    <a:spcPct val="107000"/>
                  </a:lnSpc>
                  <a:spcBef>
                    <a:spcPts val="120"/>
                  </a:spcBef>
                </a:pPr>
                <a:r>
                  <a:rPr lang="en-US" sz="1300" b="1" dirty="0">
                    <a:solidFill>
                      <a:schemeClr val="bg1"/>
                    </a:solidFill>
                    <a:latin typeface="Calibri" panose="020F0502020204030204" pitchFamily="34" charset="0"/>
                    <a:ea typeface="Calibri" panose="020F0502020204030204" pitchFamily="34" charset="0"/>
                  </a:rPr>
                  <a:t>KROK</a:t>
                </a:r>
              </a:p>
            </p:txBody>
          </p:sp>
        </p:grpSp>
      </p:grpSp>
    </p:spTree>
    <p:extLst>
      <p:ext uri="{BB962C8B-B14F-4D97-AF65-F5344CB8AC3E}">
        <p14:creationId xmlns:p14="http://schemas.microsoft.com/office/powerpoint/2010/main" val="3229035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54383" y="5437079"/>
            <a:ext cx="2624008" cy="4634767"/>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ru-RU" sz="1600" b="0" dirty="0"/>
              <a:t>Розробіть реалізацію, адаптовану до ваших потреб</a:t>
            </a:r>
            <a:r>
              <a:rPr lang="pl-PL" sz="1600" b="0" dirty="0"/>
              <a:t>
</a:t>
            </a:r>
            <a:r>
              <a:rPr lang="en-GB" sz="1600" b="0" dirty="0"/>
              <a:t>	4</a:t>
            </a:r>
          </a:p>
          <a:p>
            <a:pPr>
              <a:lnSpc>
                <a:spcPts val="1640"/>
              </a:lnSpc>
              <a:spcBef>
                <a:spcPts val="0"/>
              </a:spcBef>
            </a:pPr>
            <a:endParaRPr lang="en-US" sz="1600" b="0" dirty="0"/>
          </a:p>
          <a:p>
            <a:pPr>
              <a:lnSpc>
                <a:spcPts val="1640"/>
              </a:lnSpc>
              <a:spcBef>
                <a:spcPts val="0"/>
              </a:spcBef>
            </a:pPr>
            <a:r>
              <a:rPr lang="ru-RU" sz="1600" b="0" dirty="0"/>
              <a:t>Переклад реалізаційних матеріалів та 
та інструкції з безпеки</a:t>
            </a:r>
            <a:r>
              <a:rPr lang="pl-PL" sz="1600" b="0" dirty="0"/>
              <a:t>    </a:t>
            </a:r>
            <a:r>
              <a:rPr lang="en-GB" sz="1600" b="0" dirty="0"/>
              <a:t>5</a:t>
            </a:r>
          </a:p>
          <a:p>
            <a:pPr>
              <a:spcBef>
                <a:spcPts val="0"/>
              </a:spcBef>
            </a:pPr>
            <a:endParaRPr lang="en-GB" sz="2000" b="0" dirty="0"/>
          </a:p>
          <a:p>
            <a:pPr>
              <a:lnSpc>
                <a:spcPts val="1640"/>
              </a:lnSpc>
              <a:spcBef>
                <a:spcPts val="0"/>
              </a:spcBef>
            </a:pPr>
            <a:r>
              <a:rPr lang="uk-UA" sz="1600" b="0" dirty="0"/>
              <a:t>Впровадження та 
Наставництво</a:t>
            </a:r>
            <a:r>
              <a:rPr lang="pl-PL" sz="1600" b="0" dirty="0"/>
              <a:t>                   </a:t>
            </a:r>
            <a:r>
              <a:rPr lang="en-GB" sz="1600" b="0" dirty="0"/>
              <a:t>6</a:t>
            </a:r>
          </a:p>
          <a:p>
            <a:pPr>
              <a:spcBef>
                <a:spcPts val="0"/>
              </a:spcBef>
            </a:pPr>
            <a:r>
              <a:rPr lang="en-GB" sz="1600" b="0" dirty="0"/>
              <a:t>
</a:t>
            </a:r>
            <a:r>
              <a:rPr lang="uk-UA" sz="1600" b="0" dirty="0"/>
              <a:t>Підтримка та 
розробка</a:t>
            </a:r>
            <a:r>
              <a:rPr lang="en-GB" sz="1600" b="0" dirty="0"/>
              <a:t>	7</a:t>
            </a:r>
          </a:p>
          <a:p>
            <a:pPr>
              <a:lnSpc>
                <a:spcPts val="1640"/>
              </a:lnSpc>
              <a:spcBef>
                <a:spcPts val="0"/>
              </a:spcBef>
            </a:pPr>
            <a:endParaRPr lang="en-GB" sz="1600" b="0" dirty="0"/>
          </a:p>
          <a:p>
            <a:pPr>
              <a:lnSpc>
                <a:spcPts val="1640"/>
              </a:lnSpc>
              <a:spcBef>
                <a:spcPts val="0"/>
              </a:spcBef>
            </a:pPr>
            <a:endParaRPr lang="en-GB" sz="1600" b="0" dirty="0"/>
          </a:p>
          <a:p>
            <a:pPr>
              <a:lnSpc>
                <a:spcPts val="1640"/>
              </a:lnSpc>
              <a:spcBef>
                <a:spcPts val="0"/>
              </a:spcBef>
            </a:pPr>
            <a:r>
              <a:rPr lang="uk-UA" sz="1600" b="0" dirty="0"/>
              <a:t>Програми наставництва</a:t>
            </a:r>
            <a:r>
              <a:rPr lang="en-GB" sz="1600" b="0" dirty="0"/>
              <a:t>        </a:t>
            </a:r>
            <a:endParaRPr lang="pl-PL" sz="1600" b="0" dirty="0"/>
          </a:p>
          <a:p>
            <a:pPr>
              <a:lnSpc>
                <a:spcPts val="1640"/>
              </a:lnSpc>
              <a:spcBef>
                <a:spcPts val="0"/>
              </a:spcBef>
            </a:pPr>
            <a:r>
              <a:rPr lang="pl-PL" sz="1600" b="0" dirty="0"/>
              <a:t>                                            8</a:t>
            </a: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555416"/>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89352"/>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424065"/>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8321477"/>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3</a:t>
            </a:fld>
            <a:endParaRPr lang="en-US" dirty="0"/>
          </a:p>
        </p:txBody>
      </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10193154" cy="553998"/>
            <a:chOff x="-406400" y="2137470"/>
            <a:chExt cx="8504979" cy="779383"/>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6042984"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4" y="2137470"/>
              <a:ext cx="7912165" cy="779383"/>
            </a:xfrm>
            <a:prstGeom prst="rect">
              <a:avLst/>
            </a:prstGeom>
            <a:noFill/>
          </p:spPr>
          <p:txBody>
            <a:bodyPr wrap="square" rtlCol="0">
              <a:spAutoFit/>
            </a:bodyPr>
            <a:lstStyle/>
            <a:p>
              <a:r>
                <a:rPr lang="ru-RU" sz="3000" b="1" dirty="0">
                  <a:solidFill>
                    <a:schemeClr val="bg1"/>
                  </a:solidFill>
                  <a:latin typeface="Calibri" panose="020F0502020204030204" pitchFamily="34" charset="0"/>
                  <a:cs typeface="Calibri" panose="020F0502020204030204" pitchFamily="34" charset="0"/>
                </a:rPr>
                <a:t>та підтримка, специфічна для секторів</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462014" y="3966521"/>
            <a:ext cx="12281838" cy="553998"/>
            <a:chOff x="-406402" y="2300248"/>
            <a:chExt cx="7906869"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2" y="2322376"/>
              <a:ext cx="5164246"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50" y="2300248"/>
              <a:ext cx="7299017" cy="779383"/>
            </a:xfrm>
            <a:prstGeom prst="rect">
              <a:avLst/>
            </a:prstGeom>
            <a:noFill/>
          </p:spPr>
          <p:txBody>
            <a:bodyPr wrap="square" rtlCol="0">
              <a:spAutoFit/>
            </a:bodyPr>
            <a:lstStyle/>
            <a:p>
              <a:r>
                <a:rPr lang="uk-UA" sz="3000" b="1" dirty="0">
                  <a:solidFill>
                    <a:schemeClr val="bg1"/>
                  </a:solidFill>
                  <a:latin typeface="Calibri" panose="020F0502020204030204" pitchFamily="34" charset="0"/>
                  <a:cs typeface="Calibri" panose="020F0502020204030204" pitchFamily="34" charset="0"/>
                </a:rPr>
                <a:t>КРОК 03 - Адаптація працівника</a:t>
              </a:r>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6" y="5280537"/>
            <a:ext cx="2532540" cy="1554272"/>
          </a:xfrm>
          <a:prstGeom prst="rect">
            <a:avLst/>
          </a:prstGeom>
          <a:noFill/>
        </p:spPr>
        <p:txBody>
          <a:bodyPr wrap="square">
            <a:spAutoFit/>
          </a:bodyPr>
          <a:lstStyle/>
          <a:p>
            <a:pPr>
              <a:lnSpc>
                <a:spcPts val="1860"/>
              </a:lnSpc>
              <a:buClr>
                <a:srgbClr val="000000"/>
              </a:buClr>
            </a:pPr>
            <a:r>
              <a:rPr lang="ru-RU" sz="1800" dirty="0">
                <a:solidFill>
                  <a:schemeClr val="bg1"/>
                </a:solidFill>
                <a:latin typeface="Calibri" panose="020F0502020204030204" pitchFamily="34" charset="0"/>
                <a:cs typeface="Calibri" panose="020F0502020204030204" pitchFamily="34" charset="0"/>
              </a:rPr>
              <a:t>Цей крок пропонує індивідуальні програми впровадження, які враховують унікальні виклики будівельного сектору</a:t>
            </a:r>
            <a:r>
              <a:rPr lang="pl-PL" sz="1800" dirty="0">
                <a:solidFill>
                  <a:schemeClr val="bg1"/>
                </a:solidFill>
                <a:latin typeface="Calibri" panose="020F0502020204030204" pitchFamily="34" charset="0"/>
                <a:cs typeface="Calibri" panose="020F0502020204030204" pitchFamily="34" charset="0"/>
              </a:rPr>
              <a:t>.</a:t>
            </a:r>
            <a:endParaRPr lang="en-US" sz="1800" dirty="0">
              <a:solidFill>
                <a:schemeClr val="bg1"/>
              </a:solidFill>
              <a:latin typeface="Calibri" panose="020F0502020204030204" pitchFamily="34" charset="0"/>
              <a:cs typeface="Calibri" panose="020F0502020204030204" pitchFamily="34" charset="0"/>
            </a:endParaRPr>
          </a:p>
        </p:txBody>
      </p:sp>
      <p:sp>
        <p:nvSpPr>
          <p:cNvPr id="3" name="TextBox 88">
            <a:extLst>
              <a:ext uri="{FF2B5EF4-FFF2-40B4-BE49-F238E27FC236}">
                <a16:creationId xmlns:a16="http://schemas.microsoft.com/office/drawing/2014/main" id="{6E632A79-6950-EBB6-F5B9-EE6141009664}"/>
              </a:ext>
            </a:extLst>
          </p:cNvPr>
          <p:cNvSpPr txBox="1"/>
          <p:nvPr/>
        </p:nvSpPr>
        <p:spPr>
          <a:xfrm>
            <a:off x="3881585" y="9188992"/>
            <a:ext cx="768789" cy="504631"/>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nvGrpSpPr>
          <p:cNvPr id="43" name="Group 84">
            <a:extLst>
              <a:ext uri="{FF2B5EF4-FFF2-40B4-BE49-F238E27FC236}">
                <a16:creationId xmlns:a16="http://schemas.microsoft.com/office/drawing/2014/main" id="{5CB85A68-CBD3-1292-E414-534C67644E17}"/>
              </a:ext>
            </a:extLst>
          </p:cNvPr>
          <p:cNvGrpSpPr/>
          <p:nvPr/>
        </p:nvGrpSpPr>
        <p:grpSpPr>
          <a:xfrm>
            <a:off x="3528570" y="9188992"/>
            <a:ext cx="1291994" cy="533005"/>
            <a:chOff x="3604437" y="5408752"/>
            <a:chExt cx="1291994" cy="533005"/>
          </a:xfrm>
        </p:grpSpPr>
        <p:cxnSp>
          <p:nvCxnSpPr>
            <p:cNvPr id="44"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6"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47"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362500" y="4023117"/>
            <a:ext cx="1871689" cy="1041721"/>
          </a:xfrm>
        </p:spPr>
        <p:txBody>
          <a:bodyPr numCol="1"/>
          <a:lstStyle/>
          <a:p>
            <a:pPr>
              <a:lnSpc>
                <a:spcPts val="1580"/>
              </a:lnSpc>
            </a:pPr>
            <a:r>
              <a:rPr lang="ru-RU" sz="1800" b="1" dirty="0"/>
              <a:t>Визначте ключові елементи адаптації працівників</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37754" y="3017066"/>
            <a:ext cx="5463194" cy="428623"/>
          </a:xfrm>
        </p:spPr>
        <p:txBody>
          <a:bodyPr/>
          <a:lstStyle/>
          <a:p>
            <a:pPr>
              <a:lnSpc>
                <a:spcPts val="2340"/>
              </a:lnSpc>
              <a:spcBef>
                <a:spcPts val="0"/>
              </a:spcBef>
            </a:pPr>
            <a:r>
              <a:rPr lang="ru-RU" sz="2200" dirty="0">
                <a:solidFill>
                  <a:srgbClr val="EF3E23"/>
                </a:solidFill>
              </a:rPr>
              <a:t>Розробляйте індивідуальні рішення відповідно до ваших потреб</a:t>
            </a:r>
            <a:r>
              <a:rPr lang="pl-PL" sz="2200" dirty="0">
                <a:solidFill>
                  <a:srgbClr val="EF3E23"/>
                </a:solidFill>
              </a:rPr>
              <a:t> </a:t>
            </a:r>
            <a:r>
              <a:rPr lang="uk-UA" sz="2200" dirty="0">
                <a:solidFill>
                  <a:srgbClr val="EF3E23"/>
                </a:solidFill>
              </a:rPr>
              <a:t>Програми адаптації працівників</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46892" y="3164581"/>
            <a:ext cx="884289"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48414" y="2901678"/>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32602" y="3973930"/>
            <a:ext cx="3979305" cy="171389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buFont typeface="Arial" panose="020B0604020202020204" pitchFamily="34" charset="0"/>
              <a:buChar char="•"/>
            </a:pPr>
            <a:r>
              <a:rPr lang="pl-PL" sz="1250" dirty="0">
                <a:latin typeface="Calibri"/>
                <a:ea typeface="Calibri"/>
                <a:cs typeface="Calibri"/>
              </a:rPr>
              <a:t> </a:t>
            </a:r>
            <a:r>
              <a:rPr lang="uk-UA" sz="1250" dirty="0">
                <a:latin typeface="Calibri"/>
                <a:ea typeface="Calibri"/>
                <a:cs typeface="Calibri"/>
              </a:rPr>
              <a:t>Окресліть процедури безпеки, специфічні для об'єкта, включно з обізнаністю про небезпеку, процедурами надзвичайних ситуацій та використанням засобів індивідуального захисту (</a:t>
            </a:r>
            <a:r>
              <a:rPr lang="en-GB" sz="1250" dirty="0">
                <a:latin typeface="Calibri"/>
                <a:ea typeface="Calibri"/>
                <a:cs typeface="Calibri"/>
              </a:rPr>
              <a:t>OHS).</a:t>
            </a:r>
            <a:endParaRPr lang="pl-PL" sz="1250" dirty="0">
              <a:latin typeface="Calibri"/>
              <a:ea typeface="Calibri"/>
              <a:cs typeface="Calibri"/>
            </a:endParaRPr>
          </a:p>
          <a:p>
            <a:pPr>
              <a:buClr>
                <a:srgbClr val="5DC7D0"/>
              </a:buClr>
              <a:buFont typeface="Arial" panose="020B0604020202020204" pitchFamily="34" charset="0"/>
              <a:buChar char="•"/>
            </a:pPr>
            <a:r>
              <a:rPr lang="pl-PL" sz="1250" dirty="0">
                <a:latin typeface="Calibri"/>
                <a:ea typeface="Calibri"/>
                <a:cs typeface="Calibri"/>
              </a:rPr>
              <a:t> </a:t>
            </a:r>
            <a:r>
              <a:rPr lang="ru-RU" sz="1250" dirty="0">
                <a:latin typeface="Calibri"/>
                <a:ea typeface="Calibri"/>
                <a:cs typeface="Calibri"/>
              </a:rPr>
              <a:t>Поясніть очікування на робочому місці, включно з ієрархією на місці, структурою звітності та робочими годинами.</a:t>
            </a:r>
            <a:endParaRPr lang="pl-PL" sz="1250" dirty="0">
              <a:latin typeface="Calibri"/>
              <a:ea typeface="Calibri"/>
              <a:cs typeface="Calibri"/>
            </a:endParaRPr>
          </a:p>
          <a:p>
            <a:pPr>
              <a:buClr>
                <a:srgbClr val="5DC7D0"/>
              </a:buClr>
              <a:buFont typeface="Arial" panose="020B0604020202020204" pitchFamily="34" charset="0"/>
              <a:buChar char="•"/>
            </a:pPr>
            <a:r>
              <a:rPr lang="pl-PL" sz="1250" dirty="0">
                <a:latin typeface="Calibri"/>
                <a:ea typeface="Calibri"/>
                <a:cs typeface="Calibri"/>
              </a:rPr>
              <a:t> </a:t>
            </a:r>
            <a:r>
              <a:rPr lang="ru-RU" sz="1250" dirty="0">
                <a:latin typeface="Calibri"/>
                <a:ea typeface="Calibri"/>
                <a:cs typeface="Calibri"/>
              </a:rPr>
              <a:t>Сучасна політика компанії, трудові права та культурні норми на робочому місці в Польщі.</a:t>
            </a:r>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084654" y="3974890"/>
            <a:ext cx="0" cy="149822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969" b="24733"/>
          <a:stretch/>
        </p:blipFill>
        <p:spPr>
          <a:xfrm>
            <a:off x="-1" y="-139147"/>
            <a:ext cx="7559675" cy="227274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251287" y="5867158"/>
            <a:ext cx="1983502"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uk-UA" sz="1800" b="1" dirty="0"/>
              <a:t>Розробити вступне навчання</a:t>
            </a:r>
            <a:endParaRPr lang="en-GB" sz="18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228019" y="5762084"/>
            <a:ext cx="3988380" cy="143461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Розробити стандартизовану програму адаптації, яка відповідає галузевим нормам і потребам роботодавця.</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Включайте візуальні матеріали, демонстрації та практичні демонстрації для різних стилів навчання.</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Пропонуйте гнучкі методи навчання, включно з очним навчанням, онлайн-модулями та друкованими посібниками.</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089137" y="5818931"/>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5" name="Text Placeholder 3">
            <a:extLst>
              <a:ext uri="{FF2B5EF4-FFF2-40B4-BE49-F238E27FC236}">
                <a16:creationId xmlns:a16="http://schemas.microsoft.com/office/drawing/2014/main" id="{CE583412-36AE-9700-E846-F3A6616F2DDE}"/>
              </a:ext>
            </a:extLst>
          </p:cNvPr>
          <p:cNvSpPr txBox="1">
            <a:spLocks/>
          </p:cNvSpPr>
          <p:nvPr/>
        </p:nvSpPr>
        <p:spPr>
          <a:xfrm>
            <a:off x="1356823" y="7584198"/>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Піклуйтеся про доступність 
та інклюзивність</a:t>
            </a:r>
            <a:endParaRPr lang="en-GB" sz="1800" dirty="0"/>
          </a:p>
        </p:txBody>
      </p:sp>
      <p:sp>
        <p:nvSpPr>
          <p:cNvPr id="46" name="Text Placeholder 3">
            <a:extLst>
              <a:ext uri="{FF2B5EF4-FFF2-40B4-BE49-F238E27FC236}">
                <a16:creationId xmlns:a16="http://schemas.microsoft.com/office/drawing/2014/main" id="{2BB22D12-E95B-D907-8E70-DA863852083F}"/>
              </a:ext>
            </a:extLst>
          </p:cNvPr>
          <p:cNvSpPr txBox="1">
            <a:spLocks/>
          </p:cNvSpPr>
          <p:nvPr/>
        </p:nvSpPr>
        <p:spPr>
          <a:xfrm>
            <a:off x="3215854" y="7421846"/>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Проводьте сесії адаптації у малих групах, щоб забезпечити персоналізовану взаємодію.</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Надайте перекладені матеріали мовами мігрантів, такими як українська, щоб забезпечити повне розуміння.</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Залучайте двомовних перекладачів або тренерів, де це можливо.</a:t>
            </a: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47" name="Straight Connector 46">
            <a:extLst>
              <a:ext uri="{FF2B5EF4-FFF2-40B4-BE49-F238E27FC236}">
                <a16:creationId xmlns:a16="http://schemas.microsoft.com/office/drawing/2014/main" id="{96F41F3A-504A-6700-07B0-880070083553}"/>
              </a:ext>
            </a:extLst>
          </p:cNvPr>
          <p:cNvCxnSpPr>
            <a:cxnSpLocks/>
          </p:cNvCxnSpPr>
          <p:nvPr/>
        </p:nvCxnSpPr>
        <p:spPr>
          <a:xfrm>
            <a:off x="3078977" y="7535971"/>
            <a:ext cx="0" cy="113754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8982A5E9-454F-D45C-AEF1-BB0E42AAD582}"/>
              </a:ext>
            </a:extLst>
          </p:cNvPr>
          <p:cNvGrpSpPr/>
          <p:nvPr/>
        </p:nvGrpSpPr>
        <p:grpSpPr>
          <a:xfrm>
            <a:off x="3426554" y="9154290"/>
            <a:ext cx="1190333" cy="840060"/>
            <a:chOff x="6221691" y="4043920"/>
            <a:chExt cx="1190333" cy="840060"/>
          </a:xfrm>
        </p:grpSpPr>
        <p:sp>
          <p:nvSpPr>
            <p:cNvPr id="55" name="Freeform 54">
              <a:extLst>
                <a:ext uri="{FF2B5EF4-FFF2-40B4-BE49-F238E27FC236}">
                  <a16:creationId xmlns:a16="http://schemas.microsoft.com/office/drawing/2014/main" id="{9A23C6D1-0F25-E4C6-D110-700C49F96617}"/>
                </a:ext>
              </a:extLst>
            </p:cNvPr>
            <p:cNvSpPr/>
            <p:nvPr/>
          </p:nvSpPr>
          <p:spPr>
            <a:xfrm>
              <a:off x="6610553" y="4180466"/>
              <a:ext cx="414092" cy="233020"/>
            </a:xfrm>
            <a:custGeom>
              <a:avLst/>
              <a:gdLst>
                <a:gd name="connsiteX0" fmla="*/ 0 w 414092"/>
                <a:gd name="connsiteY0" fmla="*/ 111315 h 233020"/>
                <a:gd name="connsiteX1" fmla="*/ 206304 w 414092"/>
                <a:gd name="connsiteY1" fmla="*/ 0 h 233020"/>
                <a:gd name="connsiteX2" fmla="*/ 414093 w 414092"/>
                <a:gd name="connsiteY2" fmla="*/ 112800 h 233020"/>
                <a:gd name="connsiteX3" fmla="*/ 215210 w 414092"/>
                <a:gd name="connsiteY3" fmla="*/ 233021 h 233020"/>
                <a:gd name="connsiteX4" fmla="*/ 0 w 414092"/>
                <a:gd name="connsiteY4" fmla="*/ 111315 h 233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092" h="233020">
                  <a:moveTo>
                    <a:pt x="0" y="111315"/>
                  </a:moveTo>
                  <a:lnTo>
                    <a:pt x="206304" y="0"/>
                  </a:lnTo>
                  <a:lnTo>
                    <a:pt x="414093" y="112800"/>
                  </a:lnTo>
                  <a:lnTo>
                    <a:pt x="215210" y="233021"/>
                  </a:lnTo>
                  <a:lnTo>
                    <a:pt x="0" y="111315"/>
                  </a:lnTo>
                  <a:close/>
                </a:path>
              </a:pathLst>
            </a:custGeom>
            <a:solidFill>
              <a:srgbClr val="EF3E23"/>
            </a:solidFill>
            <a:ln w="14842" cap="flat">
              <a:noFill/>
              <a:prstDash val="solid"/>
              <a:miter/>
            </a:ln>
          </p:spPr>
          <p:txBody>
            <a:bodyPr rtlCol="0" anchor="ctr"/>
            <a:lstStyle/>
            <a:p>
              <a:endParaRPr lang="en-US"/>
            </a:p>
          </p:txBody>
        </p:sp>
        <p:grpSp>
          <p:nvGrpSpPr>
            <p:cNvPr id="56" name="Graphic 311">
              <a:extLst>
                <a:ext uri="{FF2B5EF4-FFF2-40B4-BE49-F238E27FC236}">
                  <a16:creationId xmlns:a16="http://schemas.microsoft.com/office/drawing/2014/main" id="{0E1BD8C3-B8AB-2A6A-0104-03DD9D55E5BB}"/>
                </a:ext>
              </a:extLst>
            </p:cNvPr>
            <p:cNvGrpSpPr/>
            <p:nvPr/>
          </p:nvGrpSpPr>
          <p:grpSpPr>
            <a:xfrm>
              <a:off x="6221691" y="4043920"/>
              <a:ext cx="1190333" cy="840060"/>
              <a:chOff x="6221691" y="4043920"/>
              <a:chExt cx="1190333" cy="840060"/>
            </a:xfrm>
            <a:solidFill>
              <a:srgbClr val="000000"/>
            </a:solidFill>
          </p:grpSpPr>
          <p:grpSp>
            <p:nvGrpSpPr>
              <p:cNvPr id="57" name="Graphic 311">
                <a:extLst>
                  <a:ext uri="{FF2B5EF4-FFF2-40B4-BE49-F238E27FC236}">
                    <a16:creationId xmlns:a16="http://schemas.microsoft.com/office/drawing/2014/main" id="{8AA03822-F89F-C2B4-4DBE-540A42E4775C}"/>
                  </a:ext>
                </a:extLst>
              </p:cNvPr>
              <p:cNvGrpSpPr/>
              <p:nvPr/>
            </p:nvGrpSpPr>
            <p:grpSpPr>
              <a:xfrm>
                <a:off x="6582353" y="4160430"/>
                <a:ext cx="467524" cy="532087"/>
                <a:chOff x="6582353" y="4160430"/>
                <a:chExt cx="467524" cy="532087"/>
              </a:xfrm>
              <a:solidFill>
                <a:srgbClr val="000000"/>
              </a:solidFill>
            </p:grpSpPr>
            <p:sp>
              <p:nvSpPr>
                <p:cNvPr id="63" name="Freeform 62">
                  <a:extLst>
                    <a:ext uri="{FF2B5EF4-FFF2-40B4-BE49-F238E27FC236}">
                      <a16:creationId xmlns:a16="http://schemas.microsoft.com/office/drawing/2014/main" id="{B644A06C-4662-FDFB-0363-8635731B525B}"/>
                    </a:ext>
                  </a:extLst>
                </p:cNvPr>
                <p:cNvSpPr/>
                <p:nvPr/>
              </p:nvSpPr>
              <p:spPr>
                <a:xfrm>
                  <a:off x="6582353" y="4160430"/>
                  <a:ext cx="467524" cy="532087"/>
                </a:xfrm>
                <a:custGeom>
                  <a:avLst/>
                  <a:gdLst>
                    <a:gd name="connsiteX0" fmla="*/ 234504 w 467524"/>
                    <a:gd name="connsiteY0" fmla="*/ 532087 h 532087"/>
                    <a:gd name="connsiteX1" fmla="*/ 227083 w 467524"/>
                    <a:gd name="connsiteY1" fmla="*/ 530603 h 532087"/>
                    <a:gd name="connsiteX2" fmla="*/ 7421 w 467524"/>
                    <a:gd name="connsiteY2" fmla="*/ 404446 h 532087"/>
                    <a:gd name="connsiteX3" fmla="*/ 0 w 467524"/>
                    <a:gd name="connsiteY3" fmla="*/ 392572 h 532087"/>
                    <a:gd name="connsiteX4" fmla="*/ 0 w 467524"/>
                    <a:gd name="connsiteY4" fmla="*/ 140257 h 532087"/>
                    <a:gd name="connsiteX5" fmla="*/ 7421 w 467524"/>
                    <a:gd name="connsiteY5" fmla="*/ 128384 h 532087"/>
                    <a:gd name="connsiteX6" fmla="*/ 227083 w 467524"/>
                    <a:gd name="connsiteY6" fmla="*/ 2226 h 532087"/>
                    <a:gd name="connsiteX7" fmla="*/ 240442 w 467524"/>
                    <a:gd name="connsiteY7" fmla="*/ 2226 h 532087"/>
                    <a:gd name="connsiteX8" fmla="*/ 460104 w 467524"/>
                    <a:gd name="connsiteY8" fmla="*/ 128384 h 532087"/>
                    <a:gd name="connsiteX9" fmla="*/ 467525 w 467524"/>
                    <a:gd name="connsiteY9" fmla="*/ 140257 h 532087"/>
                    <a:gd name="connsiteX10" fmla="*/ 467525 w 467524"/>
                    <a:gd name="connsiteY10" fmla="*/ 392572 h 532087"/>
                    <a:gd name="connsiteX11" fmla="*/ 460104 w 467524"/>
                    <a:gd name="connsiteY11" fmla="*/ 404446 h 532087"/>
                    <a:gd name="connsiteX12" fmla="*/ 240442 w 467524"/>
                    <a:gd name="connsiteY12" fmla="*/ 530603 h 532087"/>
                    <a:gd name="connsiteX13" fmla="*/ 233021 w 467524"/>
                    <a:gd name="connsiteY13" fmla="*/ 532087 h 532087"/>
                    <a:gd name="connsiteX14" fmla="*/ 28200 w 467524"/>
                    <a:gd name="connsiteY14" fmla="*/ 383667 h 532087"/>
                    <a:gd name="connsiteX15" fmla="*/ 234504 w 467524"/>
                    <a:gd name="connsiteY15" fmla="*/ 502403 h 532087"/>
                    <a:gd name="connsiteX16" fmla="*/ 440809 w 467524"/>
                    <a:gd name="connsiteY16" fmla="*/ 383667 h 532087"/>
                    <a:gd name="connsiteX17" fmla="*/ 440809 w 467524"/>
                    <a:gd name="connsiteY17" fmla="*/ 146194 h 532087"/>
                    <a:gd name="connsiteX18" fmla="*/ 234504 w 467524"/>
                    <a:gd name="connsiteY18" fmla="*/ 27457 h 532087"/>
                    <a:gd name="connsiteX19" fmla="*/ 28200 w 467524"/>
                    <a:gd name="connsiteY19" fmla="*/ 146194 h 532087"/>
                    <a:gd name="connsiteX20" fmla="*/ 28200 w 467524"/>
                    <a:gd name="connsiteY20" fmla="*/ 383667 h 532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7524" h="532087">
                      <a:moveTo>
                        <a:pt x="234504" y="532087"/>
                      </a:moveTo>
                      <a:cubicBezTo>
                        <a:pt x="231537" y="532087"/>
                        <a:pt x="230052" y="532087"/>
                        <a:pt x="227083" y="530603"/>
                      </a:cubicBezTo>
                      <a:lnTo>
                        <a:pt x="7421" y="404446"/>
                      </a:lnTo>
                      <a:cubicBezTo>
                        <a:pt x="2969" y="401477"/>
                        <a:pt x="0" y="397025"/>
                        <a:pt x="0" y="392572"/>
                      </a:cubicBezTo>
                      <a:lnTo>
                        <a:pt x="0" y="140257"/>
                      </a:lnTo>
                      <a:cubicBezTo>
                        <a:pt x="0" y="135805"/>
                        <a:pt x="2969" y="131352"/>
                        <a:pt x="7421" y="128384"/>
                      </a:cubicBezTo>
                      <a:lnTo>
                        <a:pt x="227083" y="2226"/>
                      </a:lnTo>
                      <a:cubicBezTo>
                        <a:pt x="231537" y="-742"/>
                        <a:pt x="235989" y="-742"/>
                        <a:pt x="240442" y="2226"/>
                      </a:cubicBezTo>
                      <a:lnTo>
                        <a:pt x="460104" y="128384"/>
                      </a:lnTo>
                      <a:cubicBezTo>
                        <a:pt x="464556" y="131352"/>
                        <a:pt x="467525" y="135805"/>
                        <a:pt x="467525" y="140257"/>
                      </a:cubicBezTo>
                      <a:lnTo>
                        <a:pt x="467525" y="392572"/>
                      </a:lnTo>
                      <a:cubicBezTo>
                        <a:pt x="467525" y="397025"/>
                        <a:pt x="464556" y="401477"/>
                        <a:pt x="460104" y="404446"/>
                      </a:cubicBezTo>
                      <a:lnTo>
                        <a:pt x="240442" y="530603"/>
                      </a:lnTo>
                      <a:cubicBezTo>
                        <a:pt x="238958" y="530603"/>
                        <a:pt x="235989" y="532087"/>
                        <a:pt x="233021" y="532087"/>
                      </a:cubicBezTo>
                      <a:close/>
                      <a:moveTo>
                        <a:pt x="28200" y="383667"/>
                      </a:moveTo>
                      <a:lnTo>
                        <a:pt x="234504" y="502403"/>
                      </a:lnTo>
                      <a:lnTo>
                        <a:pt x="440809" y="383667"/>
                      </a:lnTo>
                      <a:lnTo>
                        <a:pt x="440809" y="146194"/>
                      </a:lnTo>
                      <a:lnTo>
                        <a:pt x="234504" y="27457"/>
                      </a:lnTo>
                      <a:lnTo>
                        <a:pt x="28200" y="146194"/>
                      </a:lnTo>
                      <a:lnTo>
                        <a:pt x="28200" y="383667"/>
                      </a:lnTo>
                      <a:close/>
                    </a:path>
                  </a:pathLst>
                </a:custGeom>
                <a:solidFill>
                  <a:srgbClr val="000000"/>
                </a:solidFill>
                <a:ln w="14842"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C2A5A329-A563-9878-FB12-7E60D0682DB2}"/>
                    </a:ext>
                  </a:extLst>
                </p:cNvPr>
                <p:cNvSpPr/>
                <p:nvPr/>
              </p:nvSpPr>
              <p:spPr>
                <a:xfrm>
                  <a:off x="6584662" y="4285845"/>
                  <a:ext cx="463732" cy="152873"/>
                </a:xfrm>
                <a:custGeom>
                  <a:avLst/>
                  <a:gdLst>
                    <a:gd name="connsiteX0" fmla="*/ 232196 w 463732"/>
                    <a:gd name="connsiteY0" fmla="*/ 152873 h 152873"/>
                    <a:gd name="connsiteX1" fmla="*/ 232196 w 463732"/>
                    <a:gd name="connsiteY1" fmla="*/ 152873 h 152873"/>
                    <a:gd name="connsiteX2" fmla="*/ 232196 w 463732"/>
                    <a:gd name="connsiteY2" fmla="*/ 152873 h 152873"/>
                    <a:gd name="connsiteX3" fmla="*/ 232196 w 463732"/>
                    <a:gd name="connsiteY3" fmla="*/ 152873 h 152873"/>
                    <a:gd name="connsiteX4" fmla="*/ 232196 w 463732"/>
                    <a:gd name="connsiteY4" fmla="*/ 152873 h 152873"/>
                    <a:gd name="connsiteX5" fmla="*/ 232196 w 463732"/>
                    <a:gd name="connsiteY5" fmla="*/ 152873 h 152873"/>
                    <a:gd name="connsiteX6" fmla="*/ 232196 w 463732"/>
                    <a:gd name="connsiteY6" fmla="*/ 152873 h 152873"/>
                    <a:gd name="connsiteX7" fmla="*/ 232196 w 463732"/>
                    <a:gd name="connsiteY7" fmla="*/ 152873 h 152873"/>
                    <a:gd name="connsiteX8" fmla="*/ 232196 w 463732"/>
                    <a:gd name="connsiteY8" fmla="*/ 152873 h 152873"/>
                    <a:gd name="connsiteX9" fmla="*/ 232196 w 463732"/>
                    <a:gd name="connsiteY9" fmla="*/ 152873 h 152873"/>
                    <a:gd name="connsiteX10" fmla="*/ 226259 w 463732"/>
                    <a:gd name="connsiteY10" fmla="*/ 151390 h 152873"/>
                    <a:gd name="connsiteX11" fmla="*/ 6597 w 463732"/>
                    <a:gd name="connsiteY11" fmla="*/ 25232 h 152873"/>
                    <a:gd name="connsiteX12" fmla="*/ 2144 w 463732"/>
                    <a:gd name="connsiteY12" fmla="*/ 7421 h 152873"/>
                    <a:gd name="connsiteX13" fmla="*/ 19954 w 463732"/>
                    <a:gd name="connsiteY13" fmla="*/ 2969 h 152873"/>
                    <a:gd name="connsiteX14" fmla="*/ 19954 w 463732"/>
                    <a:gd name="connsiteY14" fmla="*/ 2969 h 152873"/>
                    <a:gd name="connsiteX15" fmla="*/ 27375 w 463732"/>
                    <a:gd name="connsiteY15" fmla="*/ 4453 h 152873"/>
                    <a:gd name="connsiteX16" fmla="*/ 232196 w 463732"/>
                    <a:gd name="connsiteY16" fmla="*/ 124673 h 152873"/>
                    <a:gd name="connsiteX17" fmla="*/ 444438 w 463732"/>
                    <a:gd name="connsiteY17" fmla="*/ 1484 h 152873"/>
                    <a:gd name="connsiteX18" fmla="*/ 462248 w 463732"/>
                    <a:gd name="connsiteY18" fmla="*/ 5937 h 152873"/>
                    <a:gd name="connsiteX19" fmla="*/ 463732 w 463732"/>
                    <a:gd name="connsiteY19" fmla="*/ 13358 h 152873"/>
                    <a:gd name="connsiteX20" fmla="*/ 456311 w 463732"/>
                    <a:gd name="connsiteY20" fmla="*/ 25232 h 152873"/>
                    <a:gd name="connsiteX21" fmla="*/ 236649 w 463732"/>
                    <a:gd name="connsiteY21" fmla="*/ 151390 h 152873"/>
                    <a:gd name="connsiteX22" fmla="*/ 236649 w 463732"/>
                    <a:gd name="connsiteY22" fmla="*/ 151390 h 152873"/>
                    <a:gd name="connsiteX23" fmla="*/ 230712 w 463732"/>
                    <a:gd name="connsiteY23" fmla="*/ 152873 h 15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63732" h="152873">
                      <a:moveTo>
                        <a:pt x="232196" y="152873"/>
                      </a:move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2196" y="152873"/>
                        <a:pt x="232196" y="152873"/>
                        <a:pt x="232196" y="152873"/>
                      </a:cubicBezTo>
                      <a:lnTo>
                        <a:pt x="232196" y="152873"/>
                      </a:lnTo>
                      <a:cubicBezTo>
                        <a:pt x="230712" y="152873"/>
                        <a:pt x="227743" y="152873"/>
                        <a:pt x="226259" y="151390"/>
                      </a:cubicBezTo>
                      <a:lnTo>
                        <a:pt x="6597" y="25232"/>
                      </a:lnTo>
                      <a:cubicBezTo>
                        <a:pt x="660" y="22263"/>
                        <a:pt x="-2309" y="13358"/>
                        <a:pt x="2144" y="7421"/>
                      </a:cubicBezTo>
                      <a:cubicBezTo>
                        <a:pt x="5112" y="1484"/>
                        <a:pt x="14018" y="-1484"/>
                        <a:pt x="19954" y="2969"/>
                      </a:cubicBezTo>
                      <a:lnTo>
                        <a:pt x="19954" y="2969"/>
                      </a:lnTo>
                      <a:cubicBezTo>
                        <a:pt x="22923" y="2969"/>
                        <a:pt x="24407" y="2969"/>
                        <a:pt x="27375" y="4453"/>
                      </a:cubicBezTo>
                      <a:lnTo>
                        <a:pt x="232196" y="124673"/>
                      </a:lnTo>
                      <a:lnTo>
                        <a:pt x="444438" y="1484"/>
                      </a:lnTo>
                      <a:cubicBezTo>
                        <a:pt x="450374" y="-1484"/>
                        <a:pt x="459280" y="0"/>
                        <a:pt x="462248" y="5937"/>
                      </a:cubicBezTo>
                      <a:cubicBezTo>
                        <a:pt x="462248" y="7421"/>
                        <a:pt x="463732" y="10390"/>
                        <a:pt x="463732" y="13358"/>
                      </a:cubicBezTo>
                      <a:cubicBezTo>
                        <a:pt x="463732" y="17811"/>
                        <a:pt x="460764" y="22263"/>
                        <a:pt x="456311" y="25232"/>
                      </a:cubicBezTo>
                      <a:lnTo>
                        <a:pt x="236649" y="151390"/>
                      </a:lnTo>
                      <a:cubicBezTo>
                        <a:pt x="236649" y="151390"/>
                        <a:pt x="236649" y="151390"/>
                        <a:pt x="236649" y="151390"/>
                      </a:cubicBezTo>
                      <a:cubicBezTo>
                        <a:pt x="235164" y="151390"/>
                        <a:pt x="232196" y="152873"/>
                        <a:pt x="230712" y="152873"/>
                      </a:cubicBezTo>
                      <a:close/>
                    </a:path>
                  </a:pathLst>
                </a:custGeom>
                <a:solidFill>
                  <a:srgbClr val="000000"/>
                </a:solidFill>
                <a:ln w="1484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B20DA97C-1560-F470-73A3-29D89ADDC171}"/>
                    </a:ext>
                  </a:extLst>
                </p:cNvPr>
                <p:cNvSpPr/>
                <p:nvPr/>
              </p:nvSpPr>
              <p:spPr>
                <a:xfrm>
                  <a:off x="6584662" y="4286669"/>
                  <a:ext cx="247037" cy="405847"/>
                </a:xfrm>
                <a:custGeom>
                  <a:avLst/>
                  <a:gdLst>
                    <a:gd name="connsiteX0" fmla="*/ 232196 w 247037"/>
                    <a:gd name="connsiteY0" fmla="*/ 405848 h 405847"/>
                    <a:gd name="connsiteX1" fmla="*/ 218838 w 247037"/>
                    <a:gd name="connsiteY1" fmla="*/ 392490 h 405847"/>
                    <a:gd name="connsiteX2" fmla="*/ 218838 w 247037"/>
                    <a:gd name="connsiteY2" fmla="*/ 147596 h 405847"/>
                    <a:gd name="connsiteX3" fmla="*/ 6597 w 247037"/>
                    <a:gd name="connsiteY3" fmla="*/ 24407 h 405847"/>
                    <a:gd name="connsiteX4" fmla="*/ 2144 w 247037"/>
                    <a:gd name="connsiteY4" fmla="*/ 6597 h 405847"/>
                    <a:gd name="connsiteX5" fmla="*/ 19954 w 247037"/>
                    <a:gd name="connsiteY5" fmla="*/ 2144 h 405847"/>
                    <a:gd name="connsiteX6" fmla="*/ 239617 w 247037"/>
                    <a:gd name="connsiteY6" fmla="*/ 128302 h 405847"/>
                    <a:gd name="connsiteX7" fmla="*/ 247038 w 247037"/>
                    <a:gd name="connsiteY7" fmla="*/ 140175 h 405847"/>
                    <a:gd name="connsiteX8" fmla="*/ 247038 w 247037"/>
                    <a:gd name="connsiteY8" fmla="*/ 392490 h 405847"/>
                    <a:gd name="connsiteX9" fmla="*/ 233680 w 247037"/>
                    <a:gd name="connsiteY9" fmla="*/ 405848 h 40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037" h="405847">
                      <a:moveTo>
                        <a:pt x="232196" y="405848"/>
                      </a:moveTo>
                      <a:cubicBezTo>
                        <a:pt x="224775" y="405848"/>
                        <a:pt x="218838" y="399911"/>
                        <a:pt x="218838" y="392490"/>
                      </a:cubicBezTo>
                      <a:lnTo>
                        <a:pt x="218838" y="147596"/>
                      </a:lnTo>
                      <a:lnTo>
                        <a:pt x="6597" y="24407"/>
                      </a:lnTo>
                      <a:cubicBezTo>
                        <a:pt x="660" y="21439"/>
                        <a:pt x="-2309" y="12533"/>
                        <a:pt x="2144" y="6597"/>
                      </a:cubicBezTo>
                      <a:cubicBezTo>
                        <a:pt x="5112" y="660"/>
                        <a:pt x="14018" y="-2309"/>
                        <a:pt x="19954" y="2144"/>
                      </a:cubicBezTo>
                      <a:lnTo>
                        <a:pt x="239617" y="128302"/>
                      </a:lnTo>
                      <a:cubicBezTo>
                        <a:pt x="244070" y="131270"/>
                        <a:pt x="247038" y="135723"/>
                        <a:pt x="247038" y="140175"/>
                      </a:cubicBezTo>
                      <a:lnTo>
                        <a:pt x="247038" y="392490"/>
                      </a:lnTo>
                      <a:cubicBezTo>
                        <a:pt x="247038" y="399911"/>
                        <a:pt x="241101" y="405848"/>
                        <a:pt x="233680" y="405848"/>
                      </a:cubicBezTo>
                      <a:close/>
                    </a:path>
                  </a:pathLst>
                </a:custGeom>
                <a:solidFill>
                  <a:srgbClr val="000000"/>
                </a:solidFill>
                <a:ln w="14842" cap="flat">
                  <a:noFill/>
                  <a:prstDash val="solid"/>
                  <a:miter/>
                </a:ln>
              </p:spPr>
              <p:txBody>
                <a:bodyPr rtlCol="0" anchor="ctr"/>
                <a:lstStyle/>
                <a:p>
                  <a:endParaRPr lang="en-US"/>
                </a:p>
              </p:txBody>
            </p:sp>
          </p:grpSp>
          <p:grpSp>
            <p:nvGrpSpPr>
              <p:cNvPr id="58" name="Graphic 311">
                <a:extLst>
                  <a:ext uri="{FF2B5EF4-FFF2-40B4-BE49-F238E27FC236}">
                    <a16:creationId xmlns:a16="http://schemas.microsoft.com/office/drawing/2014/main" id="{E0071C73-BD10-AA8E-7775-8575E5D77C6B}"/>
                  </a:ext>
                </a:extLst>
              </p:cNvPr>
              <p:cNvGrpSpPr/>
              <p:nvPr/>
            </p:nvGrpSpPr>
            <p:grpSpPr>
              <a:xfrm>
                <a:off x="6221691" y="4043920"/>
                <a:ext cx="1190333" cy="840060"/>
                <a:chOff x="6221691" y="4043920"/>
                <a:chExt cx="1190333" cy="840060"/>
              </a:xfrm>
              <a:solidFill>
                <a:srgbClr val="000000"/>
              </a:solidFill>
            </p:grpSpPr>
            <p:grpSp>
              <p:nvGrpSpPr>
                <p:cNvPr id="59" name="Graphic 311">
                  <a:extLst>
                    <a:ext uri="{FF2B5EF4-FFF2-40B4-BE49-F238E27FC236}">
                      <a16:creationId xmlns:a16="http://schemas.microsoft.com/office/drawing/2014/main" id="{0B668AF4-3375-4539-822A-3304A17ABE27}"/>
                    </a:ext>
                  </a:extLst>
                </p:cNvPr>
                <p:cNvGrpSpPr/>
                <p:nvPr/>
              </p:nvGrpSpPr>
              <p:grpSpPr>
                <a:xfrm>
                  <a:off x="6221691" y="4043920"/>
                  <a:ext cx="1190333" cy="840060"/>
                  <a:chOff x="6221691" y="4043920"/>
                  <a:chExt cx="1190333" cy="840060"/>
                </a:xfrm>
                <a:solidFill>
                  <a:srgbClr val="000000"/>
                </a:solidFill>
              </p:grpSpPr>
              <p:sp>
                <p:nvSpPr>
                  <p:cNvPr id="61" name="Freeform 60">
                    <a:extLst>
                      <a:ext uri="{FF2B5EF4-FFF2-40B4-BE49-F238E27FC236}">
                        <a16:creationId xmlns:a16="http://schemas.microsoft.com/office/drawing/2014/main" id="{28EC4B15-26F4-9E3F-902E-B6643DDABCD1}"/>
                      </a:ext>
                    </a:extLst>
                  </p:cNvPr>
                  <p:cNvSpPr/>
                  <p:nvPr/>
                </p:nvSpPr>
                <p:spPr>
                  <a:xfrm>
                    <a:off x="6312227" y="4043920"/>
                    <a:ext cx="1009260" cy="749524"/>
                  </a:xfrm>
                  <a:custGeom>
                    <a:avLst/>
                    <a:gdLst>
                      <a:gd name="connsiteX0" fmla="*/ 995903 w 1009260"/>
                      <a:gd name="connsiteY0" fmla="*/ 749524 h 749524"/>
                      <a:gd name="connsiteX1" fmla="*/ 13358 w 1009260"/>
                      <a:gd name="connsiteY1" fmla="*/ 749524 h 749524"/>
                      <a:gd name="connsiteX2" fmla="*/ 0 w 1009260"/>
                      <a:gd name="connsiteY2" fmla="*/ 736166 h 749524"/>
                      <a:gd name="connsiteX3" fmla="*/ 0 w 1009260"/>
                      <a:gd name="connsiteY3" fmla="*/ 66789 h 749524"/>
                      <a:gd name="connsiteX4" fmla="*/ 66789 w 1009260"/>
                      <a:gd name="connsiteY4" fmla="*/ 0 h 749524"/>
                      <a:gd name="connsiteX5" fmla="*/ 942471 w 1009260"/>
                      <a:gd name="connsiteY5" fmla="*/ 0 h 749524"/>
                      <a:gd name="connsiteX6" fmla="*/ 1009260 w 1009260"/>
                      <a:gd name="connsiteY6" fmla="*/ 66789 h 749524"/>
                      <a:gd name="connsiteX7" fmla="*/ 1009260 w 1009260"/>
                      <a:gd name="connsiteY7" fmla="*/ 736166 h 749524"/>
                      <a:gd name="connsiteX8" fmla="*/ 995903 w 1009260"/>
                      <a:gd name="connsiteY8" fmla="*/ 749524 h 749524"/>
                      <a:gd name="connsiteX9" fmla="*/ 25232 w 1009260"/>
                      <a:gd name="connsiteY9" fmla="*/ 722808 h 749524"/>
                      <a:gd name="connsiteX10" fmla="*/ 981061 w 1009260"/>
                      <a:gd name="connsiteY10" fmla="*/ 722808 h 749524"/>
                      <a:gd name="connsiteX11" fmla="*/ 981061 w 1009260"/>
                      <a:gd name="connsiteY11" fmla="*/ 66789 h 749524"/>
                      <a:gd name="connsiteX12" fmla="*/ 940987 w 1009260"/>
                      <a:gd name="connsiteY12" fmla="*/ 26716 h 749524"/>
                      <a:gd name="connsiteX13" fmla="*/ 65305 w 1009260"/>
                      <a:gd name="connsiteY13" fmla="*/ 26716 h 749524"/>
                      <a:gd name="connsiteX14" fmla="*/ 25232 w 1009260"/>
                      <a:gd name="connsiteY14" fmla="*/ 66789 h 749524"/>
                      <a:gd name="connsiteX15" fmla="*/ 25232 w 1009260"/>
                      <a:gd name="connsiteY15" fmla="*/ 722808 h 749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9260" h="749524">
                        <a:moveTo>
                          <a:pt x="995903" y="749524"/>
                        </a:moveTo>
                        <a:lnTo>
                          <a:pt x="13358" y="749524"/>
                        </a:lnTo>
                        <a:cubicBezTo>
                          <a:pt x="5937" y="749524"/>
                          <a:pt x="0" y="743587"/>
                          <a:pt x="0" y="736166"/>
                        </a:cubicBezTo>
                        <a:lnTo>
                          <a:pt x="0" y="66789"/>
                        </a:lnTo>
                        <a:cubicBezTo>
                          <a:pt x="0" y="29684"/>
                          <a:pt x="29684" y="0"/>
                          <a:pt x="66789" y="0"/>
                        </a:cubicBezTo>
                        <a:lnTo>
                          <a:pt x="942471" y="0"/>
                        </a:lnTo>
                        <a:cubicBezTo>
                          <a:pt x="979576" y="0"/>
                          <a:pt x="1009260" y="29684"/>
                          <a:pt x="1009260" y="66789"/>
                        </a:cubicBezTo>
                        <a:lnTo>
                          <a:pt x="1009260" y="736166"/>
                        </a:lnTo>
                        <a:cubicBezTo>
                          <a:pt x="1009260" y="743587"/>
                          <a:pt x="1003324" y="749524"/>
                          <a:pt x="995903" y="749524"/>
                        </a:cubicBezTo>
                        <a:close/>
                        <a:moveTo>
                          <a:pt x="25232" y="722808"/>
                        </a:moveTo>
                        <a:lnTo>
                          <a:pt x="981061" y="722808"/>
                        </a:lnTo>
                        <a:lnTo>
                          <a:pt x="981061" y="66789"/>
                        </a:lnTo>
                        <a:cubicBezTo>
                          <a:pt x="981061" y="44526"/>
                          <a:pt x="963250" y="26716"/>
                          <a:pt x="940987" y="26716"/>
                        </a:cubicBezTo>
                        <a:lnTo>
                          <a:pt x="65305" y="26716"/>
                        </a:lnTo>
                        <a:cubicBezTo>
                          <a:pt x="43042" y="26716"/>
                          <a:pt x="25232" y="44526"/>
                          <a:pt x="25232" y="66789"/>
                        </a:cubicBezTo>
                        <a:lnTo>
                          <a:pt x="25232" y="722808"/>
                        </a:lnTo>
                        <a:close/>
                      </a:path>
                    </a:pathLst>
                  </a:custGeom>
                  <a:solidFill>
                    <a:srgbClr val="000000"/>
                  </a:solidFill>
                  <a:ln w="14842"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65CCF9A5-4EA5-7AB1-726E-E92550E9A4F4}"/>
                      </a:ext>
                    </a:extLst>
                  </p:cNvPr>
                  <p:cNvSpPr/>
                  <p:nvPr/>
                </p:nvSpPr>
                <p:spPr>
                  <a:xfrm>
                    <a:off x="6221691" y="4750372"/>
                    <a:ext cx="1190333" cy="133607"/>
                  </a:xfrm>
                  <a:custGeom>
                    <a:avLst/>
                    <a:gdLst>
                      <a:gd name="connsiteX0" fmla="*/ 1086439 w 1190333"/>
                      <a:gd name="connsiteY0" fmla="*/ 133607 h 133607"/>
                      <a:gd name="connsiteX1" fmla="*/ 103894 w 1190333"/>
                      <a:gd name="connsiteY1" fmla="*/ 133607 h 133607"/>
                      <a:gd name="connsiteX2" fmla="*/ 0 w 1190333"/>
                      <a:gd name="connsiteY2" fmla="*/ 29713 h 133607"/>
                      <a:gd name="connsiteX3" fmla="*/ 13358 w 1190333"/>
                      <a:gd name="connsiteY3" fmla="*/ 16355 h 133607"/>
                      <a:gd name="connsiteX4" fmla="*/ 26716 w 1190333"/>
                      <a:gd name="connsiteY4" fmla="*/ 29713 h 133607"/>
                      <a:gd name="connsiteX5" fmla="*/ 103894 w 1190333"/>
                      <a:gd name="connsiteY5" fmla="*/ 106892 h 133607"/>
                      <a:gd name="connsiteX6" fmla="*/ 1086439 w 1190333"/>
                      <a:gd name="connsiteY6" fmla="*/ 106892 h 133607"/>
                      <a:gd name="connsiteX7" fmla="*/ 1163618 w 1190333"/>
                      <a:gd name="connsiteY7" fmla="*/ 29713 h 133607"/>
                      <a:gd name="connsiteX8" fmla="*/ 1176975 w 1190333"/>
                      <a:gd name="connsiteY8" fmla="*/ 16355 h 133607"/>
                      <a:gd name="connsiteX9" fmla="*/ 1190334 w 1190333"/>
                      <a:gd name="connsiteY9" fmla="*/ 29713 h 133607"/>
                      <a:gd name="connsiteX10" fmla="*/ 1086439 w 1190333"/>
                      <a:gd name="connsiteY10" fmla="*/ 133607 h 133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333" h="133607">
                        <a:moveTo>
                          <a:pt x="1086439" y="133607"/>
                        </a:moveTo>
                        <a:lnTo>
                          <a:pt x="103894" y="133607"/>
                        </a:lnTo>
                        <a:cubicBezTo>
                          <a:pt x="46010" y="133607"/>
                          <a:pt x="0" y="87597"/>
                          <a:pt x="0" y="29713"/>
                        </a:cubicBezTo>
                        <a:cubicBezTo>
                          <a:pt x="0" y="-28171"/>
                          <a:pt x="5937" y="16355"/>
                          <a:pt x="13358" y="16355"/>
                        </a:cubicBezTo>
                        <a:cubicBezTo>
                          <a:pt x="20779" y="16355"/>
                          <a:pt x="26716" y="22292"/>
                          <a:pt x="26716" y="29713"/>
                        </a:cubicBezTo>
                        <a:cubicBezTo>
                          <a:pt x="26716" y="72755"/>
                          <a:pt x="60852" y="106892"/>
                          <a:pt x="103894" y="106892"/>
                        </a:cubicBezTo>
                        <a:lnTo>
                          <a:pt x="1086439" y="106892"/>
                        </a:lnTo>
                        <a:cubicBezTo>
                          <a:pt x="1129481" y="106892"/>
                          <a:pt x="1163618" y="72755"/>
                          <a:pt x="1163618" y="29713"/>
                        </a:cubicBezTo>
                        <a:cubicBezTo>
                          <a:pt x="1163618" y="-13329"/>
                          <a:pt x="1169554" y="16355"/>
                          <a:pt x="1176975" y="16355"/>
                        </a:cubicBezTo>
                        <a:cubicBezTo>
                          <a:pt x="1184396" y="16355"/>
                          <a:pt x="1190334" y="22292"/>
                          <a:pt x="1190334" y="29713"/>
                        </a:cubicBezTo>
                        <a:cubicBezTo>
                          <a:pt x="1190334" y="87597"/>
                          <a:pt x="1144323" y="133607"/>
                          <a:pt x="1086439" y="133607"/>
                        </a:cubicBezTo>
                        <a:close/>
                      </a:path>
                    </a:pathLst>
                  </a:custGeom>
                  <a:solidFill>
                    <a:srgbClr val="000000"/>
                  </a:solidFill>
                  <a:ln w="14842"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32042C64-F957-9D61-B14D-C66DB7E5B6ED}"/>
                    </a:ext>
                  </a:extLst>
                </p:cNvPr>
                <p:cNvSpPr/>
                <p:nvPr/>
              </p:nvSpPr>
              <p:spPr>
                <a:xfrm>
                  <a:off x="6751553" y="4814222"/>
                  <a:ext cx="117251" cy="26715"/>
                </a:xfrm>
                <a:custGeom>
                  <a:avLst/>
                  <a:gdLst>
                    <a:gd name="connsiteX0" fmla="*/ 103894 w 117251"/>
                    <a:gd name="connsiteY0" fmla="*/ 26716 h 26715"/>
                    <a:gd name="connsiteX1" fmla="*/ 13357 w 117251"/>
                    <a:gd name="connsiteY1" fmla="*/ 26716 h 26715"/>
                    <a:gd name="connsiteX2" fmla="*/ 0 w 117251"/>
                    <a:gd name="connsiteY2" fmla="*/ 13358 h 26715"/>
                    <a:gd name="connsiteX3" fmla="*/ 13357 w 117251"/>
                    <a:gd name="connsiteY3" fmla="*/ 0 h 26715"/>
                    <a:gd name="connsiteX4" fmla="*/ 103894 w 117251"/>
                    <a:gd name="connsiteY4" fmla="*/ 0 h 26715"/>
                    <a:gd name="connsiteX5" fmla="*/ 117252 w 117251"/>
                    <a:gd name="connsiteY5" fmla="*/ 13358 h 26715"/>
                    <a:gd name="connsiteX6" fmla="*/ 103894 w 117251"/>
                    <a:gd name="connsiteY6" fmla="*/ 26716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251" h="26715">
                      <a:moveTo>
                        <a:pt x="103894" y="26716"/>
                      </a:moveTo>
                      <a:lnTo>
                        <a:pt x="13357" y="26716"/>
                      </a:lnTo>
                      <a:cubicBezTo>
                        <a:pt x="5936" y="26716"/>
                        <a:pt x="0" y="20779"/>
                        <a:pt x="0" y="13358"/>
                      </a:cubicBezTo>
                      <a:cubicBezTo>
                        <a:pt x="0" y="5937"/>
                        <a:pt x="5936" y="0"/>
                        <a:pt x="13357" y="0"/>
                      </a:cubicBezTo>
                      <a:lnTo>
                        <a:pt x="103894" y="0"/>
                      </a:lnTo>
                      <a:cubicBezTo>
                        <a:pt x="111315" y="0"/>
                        <a:pt x="117252" y="5937"/>
                        <a:pt x="117252" y="13358"/>
                      </a:cubicBezTo>
                      <a:cubicBezTo>
                        <a:pt x="117252" y="20779"/>
                        <a:pt x="111315" y="26716"/>
                        <a:pt x="103894" y="26716"/>
                      </a:cubicBezTo>
                      <a:close/>
                    </a:path>
                  </a:pathLst>
                </a:custGeom>
                <a:solidFill>
                  <a:srgbClr val="000000"/>
                </a:solidFill>
                <a:ln w="14842"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ru-RU" sz="2200" dirty="0">
                <a:solidFill>
                  <a:srgbClr val="EF3E23"/>
                </a:solidFill>
              </a:rPr>
              <a:t>Переклад реалізаційних матеріалів
та інструкції з безпеки</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5</a:t>
            </a:fld>
            <a:endParaRPr lang="en-US" dirty="0"/>
          </a:p>
        </p:txBody>
      </p:sp>
      <p:sp>
        <p:nvSpPr>
          <p:cNvPr id="62" name="Text Placeholder 3">
            <a:extLst>
              <a:ext uri="{FF2B5EF4-FFF2-40B4-BE49-F238E27FC236}">
                <a16:creationId xmlns:a16="http://schemas.microsoft.com/office/drawing/2014/main" id="{A6874D20-4306-E810-B695-77CDF101C296}"/>
              </a:ext>
            </a:extLst>
          </p:cNvPr>
          <p:cNvSpPr txBox="1">
            <a:spLocks/>
          </p:cNvSpPr>
          <p:nvPr/>
        </p:nvSpPr>
        <p:spPr>
          <a:xfrm>
            <a:off x="1394547" y="1810490"/>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Визначте ключові документи для перекладу</a:t>
            </a:r>
            <a:endParaRPr lang="en-GB" sz="1800" dirty="0"/>
          </a:p>
        </p:txBody>
      </p:sp>
      <p:sp>
        <p:nvSpPr>
          <p:cNvPr id="63" name="Text Placeholder 3">
            <a:extLst>
              <a:ext uri="{FF2B5EF4-FFF2-40B4-BE49-F238E27FC236}">
                <a16:creationId xmlns:a16="http://schemas.microsoft.com/office/drawing/2014/main" id="{6A313E4C-6B7B-0F53-5334-47954F4F7FF2}"/>
              </a:ext>
            </a:extLst>
          </p:cNvPr>
          <p:cNvSpPr txBox="1">
            <a:spLocks/>
          </p:cNvSpPr>
          <p:nvPr/>
        </p:nvSpPr>
        <p:spPr>
          <a:xfrm>
            <a:off x="3246516" y="1691732"/>
            <a:ext cx="4003232" cy="12908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285750" indent="-285750">
              <a:buClr>
                <a:srgbClr val="5DC7D0"/>
              </a:buClr>
              <a:buChar char="•"/>
            </a:pPr>
            <a:r>
              <a:rPr lang="ru-RU" sz="1250" dirty="0">
                <a:latin typeface="Calibri"/>
                <a:ea typeface="Open Sans"/>
                <a:cs typeface="Calibri"/>
              </a:rPr>
              <a:t>Правила будівельного майданчика, оцінка ризиків і декларації методів.</a:t>
            </a:r>
            <a:endParaRPr lang="pl-PL" sz="1250" dirty="0">
              <a:latin typeface="Calibri"/>
              <a:ea typeface="Open Sans"/>
              <a:cs typeface="Calibri"/>
            </a:endParaRPr>
          </a:p>
          <a:p>
            <a:pPr marL="285750" indent="-285750">
              <a:buClr>
                <a:srgbClr val="5DC7D0"/>
              </a:buClr>
              <a:buChar char="•"/>
            </a:pPr>
            <a:r>
              <a:rPr lang="ru-RU" sz="1250" dirty="0">
                <a:latin typeface="Calibri"/>
                <a:ea typeface="Open Sans"/>
                <a:cs typeface="Calibri"/>
              </a:rPr>
              <a:t>Інструкції до машини та керівництва з експлуатації обладнання</a:t>
            </a:r>
            <a:r>
              <a:rPr lang="pl-PL" sz="1250" dirty="0">
                <a:latin typeface="Calibri"/>
                <a:ea typeface="Open Sans"/>
                <a:cs typeface="Calibri"/>
              </a:rPr>
              <a:t>.</a:t>
            </a:r>
            <a:endParaRPr lang="en-GB" sz="1250" dirty="0">
              <a:latin typeface="Calibri"/>
              <a:ea typeface="Open Sans"/>
              <a:cs typeface="Calibri"/>
            </a:endParaRPr>
          </a:p>
          <a:p>
            <a:pPr marL="285750" indent="-285750">
              <a:buClr>
                <a:srgbClr val="5DC7D0"/>
              </a:buClr>
              <a:buChar char="•"/>
            </a:pPr>
            <a:r>
              <a:rPr lang="ru-RU" sz="1250" dirty="0">
                <a:latin typeface="Calibri"/>
                <a:ea typeface="Open Sans"/>
                <a:cs typeface="Calibri"/>
              </a:rPr>
              <a:t>Інструкції для працівників, контракти та процедури розгляду скарг</a:t>
            </a:r>
            <a:r>
              <a:rPr lang="pl-PL" sz="1250" dirty="0">
                <a:latin typeface="Calibri"/>
                <a:ea typeface="Open Sans"/>
                <a:cs typeface="Calibri"/>
              </a:rPr>
              <a:t>.</a:t>
            </a:r>
            <a:endParaRPr lang="en-GB" sz="1250" dirty="0">
              <a:latin typeface="Calibri"/>
              <a:ea typeface="Open Sans"/>
              <a:cs typeface="Calibri"/>
            </a:endParaRPr>
          </a:p>
        </p:txBody>
      </p:sp>
      <p:cxnSp>
        <p:nvCxnSpPr>
          <p:cNvPr id="65" name="Straight Connector 64">
            <a:extLst>
              <a:ext uri="{FF2B5EF4-FFF2-40B4-BE49-F238E27FC236}">
                <a16:creationId xmlns:a16="http://schemas.microsoft.com/office/drawing/2014/main" id="{A61A0F98-E7B8-825B-EBFD-21161FF748CA}"/>
              </a:ext>
            </a:extLst>
          </p:cNvPr>
          <p:cNvCxnSpPr>
            <a:cxnSpLocks/>
          </p:cNvCxnSpPr>
          <p:nvPr/>
        </p:nvCxnSpPr>
        <p:spPr>
          <a:xfrm>
            <a:off x="3131546" y="1673204"/>
            <a:ext cx="0" cy="1315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Text Placeholder 3">
            <a:extLst>
              <a:ext uri="{FF2B5EF4-FFF2-40B4-BE49-F238E27FC236}">
                <a16:creationId xmlns:a16="http://schemas.microsoft.com/office/drawing/2014/main" id="{536DD1DE-E6BF-37C9-0E16-B5219242CF77}"/>
              </a:ext>
            </a:extLst>
          </p:cNvPr>
          <p:cNvSpPr txBox="1">
            <a:spLocks/>
          </p:cNvSpPr>
          <p:nvPr/>
        </p:nvSpPr>
        <p:spPr>
          <a:xfrm>
            <a:off x="1413875" y="343188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Переконайтеся в точності ваших перекладів</a:t>
            </a:r>
            <a:endParaRPr lang="en-GB" sz="1800" dirty="0"/>
          </a:p>
        </p:txBody>
      </p:sp>
      <p:sp>
        <p:nvSpPr>
          <p:cNvPr id="67" name="Text Placeholder 3">
            <a:extLst>
              <a:ext uri="{FF2B5EF4-FFF2-40B4-BE49-F238E27FC236}">
                <a16:creationId xmlns:a16="http://schemas.microsoft.com/office/drawing/2014/main" id="{6C5A88AD-3885-289D-2A28-07222864602A}"/>
              </a:ext>
            </a:extLst>
          </p:cNvPr>
          <p:cNvSpPr txBox="1">
            <a:spLocks/>
          </p:cNvSpPr>
          <p:nvPr/>
        </p:nvSpPr>
        <p:spPr>
          <a:xfrm>
            <a:off x="3265844" y="3224080"/>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Користуйтеся професійними перекладацькими послугами компаній із досвідом у будівельній термінології.</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Працюйте з двомовними будівельниками для перевірки технічної коректності.</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Регулярно оновлюйте свої перекладені матеріали, щоб відобразити будь-які зміни в нормативних актах</a:t>
            </a:r>
            <a:r>
              <a:rPr lang="pl-PL" sz="1250" dirty="0">
                <a:latin typeface="Calibri"/>
                <a:ea typeface="Open Sans"/>
                <a:cs typeface="Calibri"/>
              </a:rPr>
              <a:t>.</a:t>
            </a:r>
            <a:endParaRPr lang="en-GB" dirty="0">
              <a:latin typeface="Calibri"/>
              <a:ea typeface="Open Sans"/>
              <a:cs typeface="Calibri"/>
            </a:endParaRPr>
          </a:p>
        </p:txBody>
      </p:sp>
      <p:cxnSp>
        <p:nvCxnSpPr>
          <p:cNvPr id="68" name="Straight Connector 67">
            <a:extLst>
              <a:ext uri="{FF2B5EF4-FFF2-40B4-BE49-F238E27FC236}">
                <a16:creationId xmlns:a16="http://schemas.microsoft.com/office/drawing/2014/main" id="{713A82BA-E89C-AFBD-282B-CCA0C7A06A9C}"/>
              </a:ext>
            </a:extLst>
          </p:cNvPr>
          <p:cNvCxnSpPr>
            <a:cxnSpLocks/>
          </p:cNvCxnSpPr>
          <p:nvPr/>
        </p:nvCxnSpPr>
        <p:spPr>
          <a:xfrm>
            <a:off x="3136029" y="3383657"/>
            <a:ext cx="0" cy="1320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9" name="Text Placeholder 3">
            <a:extLst>
              <a:ext uri="{FF2B5EF4-FFF2-40B4-BE49-F238E27FC236}">
                <a16:creationId xmlns:a16="http://schemas.microsoft.com/office/drawing/2014/main" id="{81403468-402E-143A-F531-ECD1AF4D76FE}"/>
              </a:ext>
            </a:extLst>
          </p:cNvPr>
          <p:cNvSpPr txBox="1">
            <a:spLocks/>
          </p:cNvSpPr>
          <p:nvPr/>
        </p:nvSpPr>
        <p:spPr>
          <a:xfrm>
            <a:off x="1403715" y="5189564"/>
            <a:ext cx="186780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Підготуйте багатомовні посібники з безпеки</a:t>
            </a:r>
            <a:endParaRPr lang="en-GB" sz="1800" dirty="0"/>
          </a:p>
        </p:txBody>
      </p:sp>
      <p:sp>
        <p:nvSpPr>
          <p:cNvPr id="70" name="Text Placeholder 3">
            <a:extLst>
              <a:ext uri="{FF2B5EF4-FFF2-40B4-BE49-F238E27FC236}">
                <a16:creationId xmlns:a16="http://schemas.microsoft.com/office/drawing/2014/main" id="{BC4B8566-7FFB-86E7-22D0-3D364442F564}"/>
              </a:ext>
            </a:extLst>
          </p:cNvPr>
          <p:cNvSpPr txBox="1">
            <a:spLocks/>
          </p:cNvSpPr>
          <p:nvPr/>
        </p:nvSpPr>
        <p:spPr>
          <a:xfrm>
            <a:off x="3270529" y="5070819"/>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Проводити інструктажі з безпеки як польською, так і мовою мігрантів, наприклад, українською.</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Використовуйте піктограми та візуальні посібники для зміцнення розуміння.</a:t>
            </a:r>
            <a:endParaRPr lang="pl-PL" sz="1250" dirty="0">
              <a:latin typeface="Calibri"/>
              <a:ea typeface="Open Sans"/>
              <a:cs typeface="Calibri"/>
            </a:endParaRPr>
          </a:p>
          <a:p>
            <a:pPr marL="171450" indent="-171450">
              <a:buClr>
                <a:srgbClr val="5DC7D0"/>
              </a:buClr>
              <a:buFont typeface="Arial" panose="020B0604020202020204" pitchFamily="34" charset="0"/>
              <a:buChar char="•"/>
            </a:pPr>
            <a:r>
              <a:rPr lang="ru-RU" sz="1250" dirty="0">
                <a:latin typeface="Calibri"/>
                <a:ea typeface="Open Sans"/>
                <a:cs typeface="Calibri"/>
              </a:rPr>
              <a:t>Заохочуйте інтерактивні дискусії, де працівники можуть ставити запитання та уточнювати питання.</a:t>
            </a:r>
            <a:endParaRPr lang="en-GB" dirty="0"/>
          </a:p>
        </p:txBody>
      </p:sp>
      <p:cxnSp>
        <p:nvCxnSpPr>
          <p:cNvPr id="71" name="Straight Connector 70">
            <a:extLst>
              <a:ext uri="{FF2B5EF4-FFF2-40B4-BE49-F238E27FC236}">
                <a16:creationId xmlns:a16="http://schemas.microsoft.com/office/drawing/2014/main" id="{CAD799E4-AB13-BCB8-7C55-3D3F564149B2}"/>
              </a:ext>
            </a:extLst>
          </p:cNvPr>
          <p:cNvCxnSpPr>
            <a:cxnSpLocks/>
          </p:cNvCxnSpPr>
          <p:nvPr/>
        </p:nvCxnSpPr>
        <p:spPr>
          <a:xfrm>
            <a:off x="3125869" y="5141337"/>
            <a:ext cx="0" cy="12188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85" name="Picture 84">
            <a:extLst>
              <a:ext uri="{FF2B5EF4-FFF2-40B4-BE49-F238E27FC236}">
                <a16:creationId xmlns:a16="http://schemas.microsoft.com/office/drawing/2014/main" id="{B9164439-629F-B183-9264-346AFEFE9724}"/>
              </a:ext>
            </a:extLst>
          </p:cNvPr>
          <p:cNvPicPr>
            <a:picLocks noChangeAspect="1"/>
          </p:cNvPicPr>
          <p:nvPr/>
        </p:nvPicPr>
        <p:blipFill>
          <a:blip r:embed="rId2"/>
          <a:stretch>
            <a:fillRect/>
          </a:stretch>
        </p:blipFill>
        <p:spPr>
          <a:xfrm>
            <a:off x="0" y="6940063"/>
            <a:ext cx="7682570" cy="3048452"/>
          </a:xfrm>
          <a:prstGeom prst="rect">
            <a:avLst/>
          </a:prstGeom>
        </p:spPr>
      </p:pic>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3836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uk-UA" sz="2200" dirty="0">
                <a:solidFill>
                  <a:srgbClr val="EF3E23"/>
                </a:solidFill>
              </a:rPr>
              <a:t>Впровадження програми наставництва</a:t>
            </a: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03349" y="1593189"/>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Поєднуйте нових працівників із досвідченими будівельниками</a:t>
            </a:r>
            <a:endParaRPr lang="en-GB" sz="1800" dirty="0"/>
          </a:p>
        </p:txBody>
      </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538367" y="2424624"/>
            <a:ext cx="346187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Призначте наставника (досвідченого майстра або кваліфікованого працівника) кожному новому працівнику.</a:t>
            </a:r>
            <a:r>
              <a:rPr lang="pl-PL" sz="1250" dirty="0"/>
              <a:t>
</a:t>
            </a:r>
            <a:r>
              <a:rPr lang="ru-RU" sz="1250" dirty="0"/>
              <a:t>Переконайтеся, що наставники надають практичні поради щодо щоденних завдань, процедур на місці та найкращих практик.</a:t>
            </a:r>
            <a:r>
              <a:rPr lang="pl-PL" sz="1250" dirty="0"/>
              <a:t>
</a:t>
            </a:r>
            <a:r>
              <a:rPr lang="ru-RU" sz="1250" dirty="0"/>
              <a:t>Заохочуйте структуровані брифінги для відстеження прогресу та вирішення проблем.</a:t>
            </a: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448273" y="234716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3" name="Text Placeholder 3">
            <a:extLst>
              <a:ext uri="{FF2B5EF4-FFF2-40B4-BE49-F238E27FC236}">
                <a16:creationId xmlns:a16="http://schemas.microsoft.com/office/drawing/2014/main" id="{0CC1B120-A44A-9172-E535-059506EAFB31}"/>
              </a:ext>
            </a:extLst>
          </p:cNvPr>
          <p:cNvSpPr txBox="1">
            <a:spLocks/>
          </p:cNvSpPr>
          <p:nvPr/>
        </p:nvSpPr>
        <p:spPr>
          <a:xfrm>
            <a:off x="3538367" y="4188171"/>
            <a:ext cx="2740513" cy="55190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ru-RU" sz="1800" b="1" dirty="0"/>
              <a:t>Сприяння взаємному навчанню та інтеграції</a:t>
            </a:r>
            <a:endParaRPr lang="en-GB" sz="1800" b="1" dirty="0"/>
          </a:p>
        </p:txBody>
      </p:sp>
      <p:sp>
        <p:nvSpPr>
          <p:cNvPr id="94" name="Text Placeholder 3">
            <a:extLst>
              <a:ext uri="{FF2B5EF4-FFF2-40B4-BE49-F238E27FC236}">
                <a16:creationId xmlns:a16="http://schemas.microsoft.com/office/drawing/2014/main" id="{52520EB0-8F4A-7D04-48BD-B8350A0CC14E}"/>
              </a:ext>
            </a:extLst>
          </p:cNvPr>
          <p:cNvSpPr txBox="1">
            <a:spLocks/>
          </p:cNvSpPr>
          <p:nvPr/>
        </p:nvSpPr>
        <p:spPr>
          <a:xfrm>
            <a:off x="3538367" y="4910653"/>
            <a:ext cx="3492353"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latin typeface="Calibri"/>
                <a:ea typeface="Open Sans"/>
                <a:cs typeface="Calibri"/>
              </a:rPr>
              <a:t>Створити системи рівних для зв'язку мігрантів і працівників-біженців із працівниками країни-господаря.</a:t>
            </a:r>
            <a:r>
              <a:rPr lang="pl-PL" sz="1250" dirty="0">
                <a:latin typeface="Calibri"/>
                <a:ea typeface="Open Sans"/>
                <a:cs typeface="Calibri"/>
              </a:rPr>
              <a:t>
</a:t>
            </a:r>
            <a:r>
              <a:rPr lang="ru-RU" sz="1250" dirty="0">
                <a:latin typeface="Calibri"/>
                <a:ea typeface="Open Sans"/>
                <a:cs typeface="Calibri"/>
              </a:rPr>
              <a:t>Організація навчання на робочому місці, де нові працівники можуть спостерігати та практикувати ключові навички.</a:t>
            </a:r>
            <a:r>
              <a:rPr lang="pl-PL" sz="1250" dirty="0">
                <a:latin typeface="Calibri"/>
                <a:ea typeface="Open Sans"/>
                <a:cs typeface="Calibri"/>
              </a:rPr>
              <a:t>
</a:t>
            </a:r>
            <a:r>
              <a:rPr lang="uk-UA" sz="1250" dirty="0">
                <a:latin typeface="Calibri"/>
                <a:ea typeface="Open Sans"/>
                <a:cs typeface="Calibri"/>
              </a:rPr>
              <a:t>Створіть підтримуюче середовище, яке сприяє командній роботі та відкритому спілкуванню</a:t>
            </a:r>
            <a:endParaRPr lang="en-GB" dirty="0"/>
          </a:p>
        </p:txBody>
      </p:sp>
      <p:cxnSp>
        <p:nvCxnSpPr>
          <p:cNvPr id="95" name="Straight Connector 94">
            <a:extLst>
              <a:ext uri="{FF2B5EF4-FFF2-40B4-BE49-F238E27FC236}">
                <a16:creationId xmlns:a16="http://schemas.microsoft.com/office/drawing/2014/main" id="{0FFAF4EA-8A83-306E-F738-C999F732FC99}"/>
              </a:ext>
            </a:extLst>
          </p:cNvPr>
          <p:cNvCxnSpPr>
            <a:cxnSpLocks/>
          </p:cNvCxnSpPr>
          <p:nvPr/>
        </p:nvCxnSpPr>
        <p:spPr>
          <a:xfrm flipH="1">
            <a:off x="3441074" y="4751765"/>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96" name="Text Placeholder 3">
            <a:extLst>
              <a:ext uri="{FF2B5EF4-FFF2-40B4-BE49-F238E27FC236}">
                <a16:creationId xmlns:a16="http://schemas.microsoft.com/office/drawing/2014/main" id="{118621FC-72A3-3E8B-3FE6-479E17891171}"/>
              </a:ext>
            </a:extLst>
          </p:cNvPr>
          <p:cNvSpPr txBox="1">
            <a:spLocks/>
          </p:cNvSpPr>
          <p:nvPr/>
        </p:nvSpPr>
        <p:spPr>
          <a:xfrm>
            <a:off x="3538367" y="6793773"/>
            <a:ext cx="3389259" cy="57222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uk-UA" sz="1800" b="1" dirty="0"/>
              <a:t>Моніторинг і оцінка продуктивності</a:t>
            </a:r>
            <a:endParaRPr lang="en-GB" sz="1800" b="1" dirty="0"/>
          </a:p>
        </p:txBody>
      </p:sp>
      <p:sp>
        <p:nvSpPr>
          <p:cNvPr id="97" name="Text Placeholder 3">
            <a:extLst>
              <a:ext uri="{FF2B5EF4-FFF2-40B4-BE49-F238E27FC236}">
                <a16:creationId xmlns:a16="http://schemas.microsoft.com/office/drawing/2014/main" id="{152B8B8F-F63F-1376-E455-250AE9ADB978}"/>
              </a:ext>
            </a:extLst>
          </p:cNvPr>
          <p:cNvSpPr txBox="1">
            <a:spLocks/>
          </p:cNvSpPr>
          <p:nvPr/>
        </p:nvSpPr>
        <p:spPr>
          <a:xfrm>
            <a:off x="3538367" y="7474144"/>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Збирайте відгуки як від наставників, так і від нових співробітників, щоб удосконалити програму.</a:t>
            </a:r>
            <a:r>
              <a:rPr lang="pl-PL" sz="1250" dirty="0"/>
              <a:t>
</a:t>
            </a:r>
            <a:r>
              <a:rPr lang="ru-RU" sz="1250" dirty="0"/>
              <a:t>Адаптуйте підходи до наставництва відповідно до вимог галузі та потреб працівників</a:t>
            </a:r>
            <a:r>
              <a:rPr lang="pl-PL" sz="1250" dirty="0"/>
              <a:t>.
</a:t>
            </a:r>
            <a:r>
              <a:rPr lang="ru-RU" sz="1250" dirty="0"/>
              <a:t>Цінуйте успішні наставницькі заходи для залучення до участі</a:t>
            </a:r>
            <a:r>
              <a:rPr lang="pl-PL" sz="1250" dirty="0"/>
              <a:t>.</a:t>
            </a:r>
            <a:endParaRPr lang="en-GB" dirty="0"/>
          </a:p>
        </p:txBody>
      </p:sp>
      <p:cxnSp>
        <p:nvCxnSpPr>
          <p:cNvPr id="98" name="Straight Connector 97">
            <a:extLst>
              <a:ext uri="{FF2B5EF4-FFF2-40B4-BE49-F238E27FC236}">
                <a16:creationId xmlns:a16="http://schemas.microsoft.com/office/drawing/2014/main" id="{33C452BD-FAA3-53C2-CD55-8410AACB9AD1}"/>
              </a:ext>
            </a:extLst>
          </p:cNvPr>
          <p:cNvCxnSpPr>
            <a:cxnSpLocks/>
          </p:cNvCxnSpPr>
          <p:nvPr/>
        </p:nvCxnSpPr>
        <p:spPr>
          <a:xfrm flipH="1">
            <a:off x="3448273" y="7396682"/>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uk-UA" sz="2200" dirty="0">
                <a:solidFill>
                  <a:srgbClr val="EF3E23"/>
                </a:solidFill>
              </a:rPr>
              <a:t>Постійна підтримка та розвиток</a:t>
            </a: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7</a:t>
            </a:fld>
            <a:endParaRPr lang="en-US" dirty="0"/>
          </a:p>
        </p:txBody>
      </p: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329" b="5329"/>
          <a:stretch/>
        </p:blipFill>
        <p:spPr>
          <a:xfrm>
            <a:off x="0" y="5369170"/>
            <a:ext cx="7559675" cy="4508624"/>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7" name="Text Placeholder 3">
            <a:extLst>
              <a:ext uri="{FF2B5EF4-FFF2-40B4-BE49-F238E27FC236}">
                <a16:creationId xmlns:a16="http://schemas.microsoft.com/office/drawing/2014/main" id="{F8A04E92-7204-394F-A77D-491B0233CA0D}"/>
              </a:ext>
            </a:extLst>
          </p:cNvPr>
          <p:cNvSpPr txBox="1">
            <a:spLocks/>
          </p:cNvSpPr>
          <p:nvPr/>
        </p:nvSpPr>
        <p:spPr>
          <a:xfrm>
            <a:off x="1409392" y="1587843"/>
            <a:ext cx="187168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uk-UA" sz="1800" b="1" dirty="0"/>
              <a:t>Оцінити продуктивність</a:t>
            </a:r>
            <a:r>
              <a:rPr lang="en-GB" sz="1800" b="1" dirty="0"/>
              <a:t>:</a:t>
            </a:r>
            <a:endParaRPr lang="en-GB" sz="1800" dirty="0"/>
          </a:p>
        </p:txBody>
      </p:sp>
      <p:sp>
        <p:nvSpPr>
          <p:cNvPr id="58" name="Text Placeholder 3">
            <a:extLst>
              <a:ext uri="{FF2B5EF4-FFF2-40B4-BE49-F238E27FC236}">
                <a16:creationId xmlns:a16="http://schemas.microsoft.com/office/drawing/2014/main" id="{9BF4E103-9193-338D-9B6B-E3C1BAC85987}"/>
              </a:ext>
            </a:extLst>
          </p:cNvPr>
          <p:cNvSpPr txBox="1">
            <a:spLocks/>
          </p:cNvSpPr>
          <p:nvPr/>
        </p:nvSpPr>
        <p:spPr>
          <a:xfrm>
            <a:off x="3261361" y="1587843"/>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Проводьте подальші оцінки, щоб переконатися, що працівники впевнені у робочих процедурах і правилах безпеки.</a:t>
            </a:r>
            <a:r>
              <a:rPr lang="pl-PL" sz="1250" dirty="0"/>
              <a:t>
</a:t>
            </a:r>
            <a:r>
              <a:rPr lang="ru-RU" sz="1250" dirty="0"/>
              <a:t>Використовуйте опитування та інтерв'ю для виявлення прогалин у розумінні та сфер для покращення</a:t>
            </a:r>
            <a:r>
              <a:rPr lang="en-GB" sz="1250" dirty="0"/>
              <a: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dirty="0"/>
          </a:p>
        </p:txBody>
      </p:sp>
      <p:cxnSp>
        <p:nvCxnSpPr>
          <p:cNvPr id="59" name="Straight Connector 58">
            <a:extLst>
              <a:ext uri="{FF2B5EF4-FFF2-40B4-BE49-F238E27FC236}">
                <a16:creationId xmlns:a16="http://schemas.microsoft.com/office/drawing/2014/main" id="{C03D6B94-5904-41AA-9D71-3F60336D0939}"/>
              </a:ext>
            </a:extLst>
          </p:cNvPr>
          <p:cNvCxnSpPr>
            <a:cxnSpLocks/>
          </p:cNvCxnSpPr>
          <p:nvPr/>
        </p:nvCxnSpPr>
        <p:spPr>
          <a:xfrm>
            <a:off x="3131546" y="1539616"/>
            <a:ext cx="0" cy="106134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0" name="Text Placeholder 3">
            <a:extLst>
              <a:ext uri="{FF2B5EF4-FFF2-40B4-BE49-F238E27FC236}">
                <a16:creationId xmlns:a16="http://schemas.microsoft.com/office/drawing/2014/main" id="{E4B8DFE2-BEE4-164D-E908-C30BE589EA0A}"/>
              </a:ext>
            </a:extLst>
          </p:cNvPr>
          <p:cNvSpPr txBox="1">
            <a:spLocks/>
          </p:cNvSpPr>
          <p:nvPr/>
        </p:nvSpPr>
        <p:spPr>
          <a:xfrm>
            <a:off x="1413875" y="3157564"/>
            <a:ext cx="1583325"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uk-UA" sz="1800" b="1" dirty="0"/>
              <a:t>Розширюйте свої тренувальні можливості:</a:t>
            </a:r>
            <a:endParaRPr lang="en-GB" sz="1800" dirty="0"/>
          </a:p>
        </p:txBody>
      </p:sp>
      <p:sp>
        <p:nvSpPr>
          <p:cNvPr id="62" name="Text Placeholder 3">
            <a:extLst>
              <a:ext uri="{FF2B5EF4-FFF2-40B4-BE49-F238E27FC236}">
                <a16:creationId xmlns:a16="http://schemas.microsoft.com/office/drawing/2014/main" id="{AE939E1E-8611-A521-FE52-721AEE538320}"/>
              </a:ext>
            </a:extLst>
          </p:cNvPr>
          <p:cNvSpPr txBox="1">
            <a:spLocks/>
          </p:cNvSpPr>
          <p:nvPr/>
        </p:nvSpPr>
        <p:spPr>
          <a:xfrm>
            <a:off x="3265844" y="3157564"/>
            <a:ext cx="3988380"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ru-RU" sz="1250" dirty="0"/>
              <a:t>Пропонуйте курси підвищення кваліфікації з просунутих практик безпеки та технічних навичок</a:t>
            </a:r>
            <a:endParaRPr lang="en-GB" dirty="0"/>
          </a:p>
        </p:txBody>
      </p:sp>
      <p:cxnSp>
        <p:nvCxnSpPr>
          <p:cNvPr id="73" name="Straight Connector 72">
            <a:extLst>
              <a:ext uri="{FF2B5EF4-FFF2-40B4-BE49-F238E27FC236}">
                <a16:creationId xmlns:a16="http://schemas.microsoft.com/office/drawing/2014/main" id="{FB962CB3-CE64-F1B9-09D8-C89CD05A7310}"/>
              </a:ext>
            </a:extLst>
          </p:cNvPr>
          <p:cNvCxnSpPr>
            <a:cxnSpLocks/>
          </p:cNvCxnSpPr>
          <p:nvPr/>
        </p:nvCxnSpPr>
        <p:spPr>
          <a:xfrm>
            <a:off x="3136029" y="3109337"/>
            <a:ext cx="0" cy="81242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6" name="Graphic 761">
            <a:extLst>
              <a:ext uri="{FF2B5EF4-FFF2-40B4-BE49-F238E27FC236}">
                <a16:creationId xmlns:a16="http://schemas.microsoft.com/office/drawing/2014/main" id="{B90213F1-2040-8CEF-1265-79D3CD3513CA}"/>
              </a:ext>
            </a:extLst>
          </p:cNvPr>
          <p:cNvGrpSpPr/>
          <p:nvPr/>
        </p:nvGrpSpPr>
        <p:grpSpPr>
          <a:xfrm>
            <a:off x="5674976" y="3966827"/>
            <a:ext cx="983622" cy="1073627"/>
            <a:chOff x="8434078" y="7773340"/>
            <a:chExt cx="326500" cy="356376"/>
          </a:xfrm>
          <a:solidFill>
            <a:srgbClr val="404040"/>
          </a:solidFill>
        </p:grpSpPr>
        <p:sp>
          <p:nvSpPr>
            <p:cNvPr id="77" name="Freeform 76">
              <a:extLst>
                <a:ext uri="{FF2B5EF4-FFF2-40B4-BE49-F238E27FC236}">
                  <a16:creationId xmlns:a16="http://schemas.microsoft.com/office/drawing/2014/main" id="{27516631-94F6-8CED-902A-78F46CCE417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45B160DE-F543-D6B6-E99A-B39372B3DD28}"/>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79" name="Graphic 761">
              <a:extLst>
                <a:ext uri="{FF2B5EF4-FFF2-40B4-BE49-F238E27FC236}">
                  <a16:creationId xmlns:a16="http://schemas.microsoft.com/office/drawing/2014/main" id="{2E329A57-1686-AABB-19E3-3C461BEEC6F1}"/>
                </a:ext>
              </a:extLst>
            </p:cNvPr>
            <p:cNvGrpSpPr/>
            <p:nvPr/>
          </p:nvGrpSpPr>
          <p:grpSpPr>
            <a:xfrm>
              <a:off x="8495431" y="7985462"/>
              <a:ext cx="201662" cy="144253"/>
              <a:chOff x="8495431" y="7985462"/>
              <a:chExt cx="201662" cy="144253"/>
            </a:xfrm>
            <a:grpFill/>
          </p:grpSpPr>
          <p:sp>
            <p:nvSpPr>
              <p:cNvPr id="87" name="Freeform 86">
                <a:extLst>
                  <a:ext uri="{FF2B5EF4-FFF2-40B4-BE49-F238E27FC236}">
                    <a16:creationId xmlns:a16="http://schemas.microsoft.com/office/drawing/2014/main" id="{282D1433-FB38-ADA3-7262-21BF9492D93F}"/>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F19E8F4-1283-F8E2-5836-22F06124B90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80" name="Freeform 79">
              <a:extLst>
                <a:ext uri="{FF2B5EF4-FFF2-40B4-BE49-F238E27FC236}">
                  <a16:creationId xmlns:a16="http://schemas.microsoft.com/office/drawing/2014/main" id="{9DDE1752-CA05-725F-02D8-4AA4086BEB8F}"/>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09C00D0-8310-72F9-2896-640F3C9D973E}"/>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B215F73B-084C-1DFF-A415-A4152DD8356F}"/>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04C12158-81B0-59EB-8842-5E6E7BF50EB4}"/>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C7D35218-FF8E-5126-048D-B9A638820E39}"/>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6CDFC87B-8C5C-01BA-B028-7D4DE17FA8BD}"/>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86FC1554-9619-0226-DE8B-2133AC2395A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727989"/>
            <a:ext cx="2308122" cy="1041721"/>
          </a:xfrm>
        </p:spPr>
        <p:txBody>
          <a:bodyPr numCol="1"/>
          <a:lstStyle/>
          <a:p>
            <a:pPr>
              <a:lnSpc>
                <a:spcPts val="1580"/>
              </a:lnSpc>
            </a:pPr>
            <a:endParaRPr lang="en-GB" sz="1800" b="1" dirty="0"/>
          </a:p>
          <a:p>
            <a:pPr>
              <a:lnSpc>
                <a:spcPts val="1580"/>
              </a:lnSpc>
            </a:pP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742573"/>
            <a:ext cx="3539483" cy="428623"/>
          </a:xfrm>
        </p:spPr>
        <p:txBody>
          <a:bodyPr/>
          <a:lstStyle/>
          <a:p>
            <a:pPr>
              <a:lnSpc>
                <a:spcPts val="2340"/>
              </a:lnSpc>
              <a:spcBef>
                <a:spcPts val="0"/>
              </a:spcBef>
            </a:pPr>
            <a:r>
              <a:rPr lang="uk-UA" sz="2200" dirty="0">
                <a:solidFill>
                  <a:srgbClr val="EF3E23"/>
                </a:solidFill>
              </a:rPr>
              <a:t>Програми наставництва</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269823" y="1362740"/>
            <a:ext cx="3354241" cy="7251074"/>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pl-PL" sz="1250" b="1" dirty="0"/>
              <a:t>IDA (</a:t>
            </a:r>
            <a:r>
              <a:rPr lang="uk-UA" sz="1250" b="1" dirty="0"/>
              <a:t>Данська асоціація інженерів) проводить програму наставництва, яка об'єднує досвідчених професіоналів із молодшими або міжнародними членами, які хочуть будувати кар'єру в Данії.</a:t>
            </a:r>
            <a:endParaRPr lang="en-GB" sz="1250" dirty="0"/>
          </a:p>
          <a:p>
            <a:pPr>
              <a:buClr>
                <a:srgbClr val="5DC7D0"/>
              </a:buClr>
            </a:pPr>
            <a:r>
              <a:rPr lang="en-GB" sz="1250" dirty="0">
                <a:hlinkClick r:id="rId3"/>
              </a:rPr>
              <a:t>https://english.ida.dk/ida-mentoring</a:t>
            </a:r>
            <a:endParaRPr lang="en-GB" sz="1250" dirty="0"/>
          </a:p>
          <a:p>
            <a:pPr>
              <a:buClr>
                <a:srgbClr val="5DC7D0"/>
              </a:buClr>
            </a:pPr>
            <a:r>
              <a:rPr lang="en-GB" sz="1250" dirty="0"/>
              <a:t> </a:t>
            </a:r>
            <a:endParaRPr lang="en-GB" sz="1250" b="1" dirty="0"/>
          </a:p>
          <a:p>
            <a:pPr>
              <a:buClr>
                <a:srgbClr val="5DC7D0"/>
              </a:buClr>
            </a:pPr>
            <a:r>
              <a:rPr lang="ru-RU" sz="1250" b="1" dirty="0"/>
              <a:t>Mozaïk RH – Програма наставництва сприяє різноманіттю у працевлаштуванні та надає програми наставництва, особливо для молоді та недостатньо представлених груп</a:t>
            </a:r>
            <a:r>
              <a:rPr lang="pl-PL" sz="1250" b="1" dirty="0"/>
              <a:t>.</a:t>
            </a:r>
            <a:r>
              <a:rPr lang="en-GB" sz="1250" dirty="0">
                <a:hlinkClick r:id="rId4"/>
              </a:rPr>
              <a:t>https://mozaikrh.com</a:t>
            </a:r>
            <a:endParaRPr lang="en-GB" sz="1250" dirty="0"/>
          </a:p>
          <a:p>
            <a:pPr>
              <a:buClr>
                <a:srgbClr val="5DC7D0"/>
              </a:buClr>
            </a:pPr>
            <a:r>
              <a:rPr lang="uk-UA" sz="1250" dirty="0"/>
              <a:t>Служба наставництва </a:t>
            </a:r>
            <a:r>
              <a:rPr lang="pl-PL" sz="1250" dirty="0"/>
              <a:t>CIOB — </a:t>
            </a:r>
            <a:r>
              <a:rPr lang="uk-UA" sz="1250" dirty="0"/>
              <a:t>це онлайн-платформа наставництва, сервіс, який з'єднує Сертифікованих членів і стипендіатів, які добровільно стали наставниками, з членами, які шукають підтримки у отриманні Чартерного або Чартерного членства</a:t>
            </a:r>
            <a:endParaRPr lang="pl-PL" sz="1250" dirty="0"/>
          </a:p>
          <a:p>
            <a:pPr>
              <a:buClr>
                <a:srgbClr val="5DC7D0"/>
              </a:buClr>
            </a:pPr>
            <a:r>
              <a:rPr lang="uk-UA" sz="1250" dirty="0"/>
              <a:t>Екологи</a:t>
            </a:r>
            <a:r>
              <a:rPr lang="pl-PL" sz="1250" dirty="0"/>
              <a:t>.</a:t>
            </a:r>
            <a:r>
              <a:rPr lang="en-GB" sz="1250" dirty="0">
                <a:hlinkClick r:id="rId5"/>
              </a:rPr>
              <a:t>https://www.ciob.org/membership/mentoring</a:t>
            </a:r>
            <a:endParaRPr lang="en-GB" sz="1250" dirty="0"/>
          </a:p>
          <a:p>
            <a:pPr>
              <a:buClr>
                <a:srgbClr val="5DC7D0"/>
              </a:buClr>
            </a:pPr>
            <a:endParaRPr lang="en-GB" sz="1250" dirty="0"/>
          </a:p>
          <a:p>
            <a:pPr>
              <a:buClr>
                <a:srgbClr val="5DC7D0"/>
              </a:buClr>
            </a:pPr>
            <a:r>
              <a:rPr lang="uk-UA" sz="1250" b="1" dirty="0"/>
              <a:t>Програма наставництва Польської асоціації роботодавців у будівництві (</a:t>
            </a:r>
            <a:r>
              <a:rPr lang="pl-PL" sz="1250" b="1" dirty="0"/>
              <a:t>MLB) — </a:t>
            </a:r>
            <a:r>
              <a:rPr lang="uk-UA" sz="1250" b="1" dirty="0"/>
              <a:t>це комплексний проєкт, що підтримує молодих фахівців будівельної галузі, що формує їхню професійну кар'єру, розвиває ідентичність, м'які навички та підвищує компетенції</a:t>
            </a:r>
            <a:endParaRPr lang="pl-PL" sz="1250" b="1" dirty="0"/>
          </a:p>
          <a:p>
            <a:pPr>
              <a:buClr>
                <a:srgbClr val="5DC7D0"/>
              </a:buClr>
            </a:pPr>
            <a:r>
              <a:rPr lang="uk-UA" sz="1250" dirty="0"/>
              <a:t>Керівництво</a:t>
            </a:r>
            <a:r>
              <a:rPr lang="pl-PL" sz="1250" dirty="0"/>
              <a:t>.</a:t>
            </a:r>
            <a:r>
              <a:rPr lang="en-GB" sz="1250" dirty="0">
                <a:hlinkClick r:id="rId6"/>
              </a:rPr>
              <a:t>https://pzpb.com.pl/mlodzi-liderzy-budownictwa/</a:t>
            </a:r>
            <a:endParaRPr lang="en-GB" sz="1250" dirty="0"/>
          </a:p>
          <a:p>
            <a:pPr>
              <a:buClr>
                <a:srgbClr val="5DC7D0"/>
              </a:buClr>
            </a:pPr>
            <a:endParaRPr lang="en-GB" sz="1250" dirty="0"/>
          </a:p>
          <a:p>
            <a:pPr>
              <a:buClr>
                <a:srgbClr val="5DC7D0"/>
              </a:buClr>
            </a:pPr>
            <a:r>
              <a:rPr lang="ru-RU" sz="1250" b="1" dirty="0"/>
              <a:t>Група Arpada має будівельні програми, присвячені наставництву молоді з різних соціальних верств.</a:t>
            </a:r>
            <a:r>
              <a:rPr lang="en-GB" sz="1250" dirty="0">
                <a:hlinkClick r:id="rId7"/>
              </a:rPr>
              <a:t>https://www.arpada.net/personas/talento</a:t>
            </a:r>
            <a:endParaRPr lang="en-GB" sz="1250" dirty="0"/>
          </a:p>
          <a:p>
            <a:pPr>
              <a:buClr>
                <a:srgbClr val="5DC7D0"/>
              </a:buClr>
            </a:pPr>
            <a:r>
              <a:rPr lang="en-GB" sz="1250" dirty="0"/>
              <a:t> </a:t>
            </a:r>
          </a:p>
          <a:p>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873647" y="8557221"/>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a:blip r:embed="rId8"/>
          <a:srcRect l="42690" r="42690"/>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flipV="1">
            <a:off x="3628694" y="1171196"/>
            <a:ext cx="2927069" cy="50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pPr/>
              <a:t>8</a:t>
            </a:fld>
            <a:endParaRPr lang="en-US" dirty="0"/>
          </a:p>
        </p:txBody>
      </p:sp>
    </p:spTree>
    <p:extLst>
      <p:ext uri="{BB962C8B-B14F-4D97-AF65-F5344CB8AC3E}">
        <p14:creationId xmlns:p14="http://schemas.microsoft.com/office/powerpoint/2010/main" val="1174221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0C938782-6FBC-7242-22C8-0566819C6A0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5BA78E4C-2A3F-CA0E-19E2-C993BDE349C1}"/>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B497FA92-941E-C604-5485-E2A5D7F96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B428F542-2AA2-D8A0-A8A4-F6F790C527AC}"/>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dirty="0">
                <a:solidFill>
                  <a:srgbClr val="404040"/>
                </a:solidFill>
                <a:latin typeface="Arial"/>
                <a:ea typeface="Open Sans"/>
                <a:cs typeface="Arial"/>
              </a:rPr>
              <a:t>Funded by the European Union. The views and opinions expressed are solely those of the author(s) and do not necessarily reflect the views and opinions of the European Union or the Foundation for the Development of the Education System. Neither the European Union nor the granting entity can be held responsible for them.</a:t>
            </a:r>
            <a:endParaRPr lang="en-US" sz="600" dirty="0">
              <a:latin typeface="Arial"/>
              <a:ea typeface="Open Sans"/>
              <a:cs typeface="Arial"/>
            </a:endParaRPr>
          </a:p>
        </p:txBody>
      </p:sp>
      <p:pic>
        <p:nvPicPr>
          <p:cNvPr id="34" name="Picture 33">
            <a:extLst>
              <a:ext uri="{FF2B5EF4-FFF2-40B4-BE49-F238E27FC236}">
                <a16:creationId xmlns:a16="http://schemas.microsoft.com/office/drawing/2014/main" id="{FBA3D75F-5D4D-9347-8C7F-0F4A6E76F8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5654F288-C845-0F3C-194E-0AC8A6B1D656}"/>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DD546FAD-EFB7-ABFC-5CAD-63D1E693D3B2}"/>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7B58DA37-5E7F-4CBF-5576-500816A1D91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96BBDA5-EF1A-05B0-A12E-F7B51B65A6D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A4204DF5-189E-DC37-B526-08297CA6B249}"/>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086FF869-4356-239E-7A6E-8A7E473F5867}"/>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83FA8AD-167B-98B3-9EB1-9A7732EC73E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203515F5-6365-76ED-AE5B-09EEFF3A93C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46A4CAF8-CE4D-FB86-277E-CFA8934B18CF}"/>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a:t>
            </a:r>
            <a:r>
              <a:rPr lang="en-US" sz="2400" b="1" dirty="0" err="1">
                <a:solidFill>
                  <a:schemeClr val="bg1"/>
                </a:solidFill>
                <a:latin typeface="Calibri" panose="020F0502020204030204" pitchFamily="34" charset="0"/>
                <a:cs typeface="Calibri" panose="020F0502020204030204" pitchFamily="34" charset="0"/>
              </a:rPr>
              <a:t>welcomeworkproject</a:t>
            </a:r>
            <a:r>
              <a:rPr lang="en-US" sz="2400" dirty="0" err="1">
                <a:solidFill>
                  <a:schemeClr val="bg1"/>
                </a:solidFill>
                <a:latin typeface="Calibri" panose="020F0502020204030204" pitchFamily="34" charset="0"/>
                <a:cs typeface="Calibri" panose="020F0502020204030204" pitchFamily="34" charset="0"/>
              </a:rPr>
              <a: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3155F96C-3B77-C448-8C83-28664CD9BE3A}"/>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2700" b="1" dirty="0"/>
          </a:p>
        </p:txBody>
      </p:sp>
      <p:grpSp>
        <p:nvGrpSpPr>
          <p:cNvPr id="45" name="Group 44">
            <a:extLst>
              <a:ext uri="{FF2B5EF4-FFF2-40B4-BE49-F238E27FC236}">
                <a16:creationId xmlns:a16="http://schemas.microsoft.com/office/drawing/2014/main" id="{678C309B-0B83-7878-5A57-F384A481D798}"/>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7EC7726D-C5E9-286C-43FA-042F9902A78A}"/>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AF3A79E8-550A-DB9F-B743-D7FDDB2BB4B3}"/>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633B524-F5C3-96C5-4AAE-3EFF224A0CEA}"/>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9693C6E7-03BE-678E-8312-4DDA25E0844D}"/>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5BCDD09B-D47A-4C15-A03B-89A749AE0F0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26140783-7387-A927-0BFF-BF0BD3DF3CA7}"/>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20EFCD48-BE37-1C31-3FCF-EBE754572150}"/>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106BCB64-80A7-00F1-736F-BEA929364F55}"/>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8EB2CF01-3FE8-047D-B844-845BA9B8325F}"/>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689A931-D5C8-F166-922E-38646F6F056D}"/>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9A386760-A8DF-0905-27DD-AC3FA6DA32D5}"/>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C79D61F1-6754-288F-AC95-30C9B41DDA52}"/>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9EF2217A-CF58-A13A-2D08-23DA9DC51DC2}"/>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90E03074-5F14-7D2B-486C-F538A8196DAC}"/>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01A29F6A-7950-02F4-E5E5-E034FE8F3AF4}"/>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2.xml><?xml version="1.0" encoding="utf-8"?>
<ds:datastoreItem xmlns:ds="http://schemas.openxmlformats.org/officeDocument/2006/customXml" ds:itemID="{969AD2B3-D789-4FC7-A14D-89ADA76B73A8}">
  <ds:schemaRefs>
    <ds:schemaRef ds:uri="ef88797d-310b-4d46-ad9c-0c23fa0c8d45"/>
    <ds:schemaRef ds:uri="http://schemas.microsoft.com/office/2006/documentManagement/types"/>
    <ds:schemaRef ds:uri="http://schemas.microsoft.com/office/2006/metadata/properties"/>
    <ds:schemaRef ds:uri="http://purl.org/dc/elements/1.1/"/>
    <ds:schemaRef ds:uri="http://purl.org/dc/terms/"/>
    <ds:schemaRef ds:uri="http://schemas.microsoft.com/office/infopath/2007/PartnerControls"/>
    <ds:schemaRef ds:uri="http://schemas.openxmlformats.org/package/2006/metadata/core-properties"/>
    <ds:schemaRef ds:uri="876de33e-aaa5-4507-9b92-b84e676ded0d"/>
    <ds:schemaRef ds:uri="http://www.w3.org/XML/1998/namespace"/>
    <ds:schemaRef ds:uri="http://purl.org/dc/dcmitype/"/>
  </ds:schemaRefs>
</ds:datastoreItem>
</file>

<file path=customXml/itemProps3.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Magazine layout</Template>
  <TotalTime>6394</TotalTime>
  <Words>954</Words>
  <Application>Microsoft Office PowerPoint</Application>
  <PresentationFormat>Niestandardowy</PresentationFormat>
  <Paragraphs>119</Paragraphs>
  <Slides>9</Slides>
  <Notes>5</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lastModifiedBy>Karyna Velychko</cp:lastModifiedBy>
  <cp:revision>557</cp:revision>
  <dcterms:created xsi:type="dcterms:W3CDTF">2021-06-15T11:45:52Z</dcterms:created>
  <dcterms:modified xsi:type="dcterms:W3CDTF">2025-11-21T10:25:05Z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