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0"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F96267-1DA3-4298-B2D3-63AF1AEA9B03}" v="7" dt="2025-06-24T15:44:25.8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118" autoAdjust="0"/>
    <p:restoredTop sz="93832"/>
  </p:normalViewPr>
  <p:slideViewPr>
    <p:cSldViewPr snapToGrid="0" snapToObjects="1">
      <p:cViewPr varScale="1">
        <p:scale>
          <a:sx n="39" d="100"/>
          <a:sy n="39" d="100"/>
        </p:scale>
        <p:origin x="1928"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146222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hyperlink" Target="https://english.ida.dk/ida-mentoring" TargetMode="External"/><Relationship Id="rId7" Type="http://schemas.openxmlformats.org/officeDocument/2006/relationships/hyperlink" Target="https://www.arpada.net/personas/talento"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s://pzpb.com.pl/mlodzi-liderzy-budownictwa/" TargetMode="External"/><Relationship Id="rId5" Type="http://schemas.openxmlformats.org/officeDocument/2006/relationships/hyperlink" Target="https://www.ciob.org/membership/mentoring" TargetMode="External"/><Relationship Id="rId4" Type="http://schemas.openxmlformats.org/officeDocument/2006/relationships/hyperlink" Target="https://mozaikrh.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2.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6A01BE-9A9E-0512-556A-65273E7898C2}"/>
              </a:ext>
            </a:extLst>
          </p:cNvPr>
          <p:cNvPicPr>
            <a:picLocks noChangeAspect="1"/>
          </p:cNvPicPr>
          <p:nvPr/>
        </p:nvPicPr>
        <p:blipFill rotWithShape="1">
          <a:blip r:embed="rId3"/>
          <a:srcRect l="8464" t="6703" r="1761"/>
          <a:stretch/>
        </p:blipFill>
        <p:spPr>
          <a:xfrm>
            <a:off x="0" y="2314937"/>
            <a:ext cx="7559675" cy="5237385"/>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TRIN 03: </a:t>
            </a:r>
          </a:p>
          <a:p>
            <a:pPr algn="l"/>
            <a:endParaRPr lang="en-US" sz="2000" b="1" dirty="0"/>
          </a:p>
          <a:p>
            <a:pPr algn="l">
              <a:lnSpc>
                <a:spcPts val="3420"/>
              </a:lnSpc>
            </a:pPr>
            <a:r>
              <a:rPr lang="en-IE" sz="3200" kern="100" dirty="0" err="1">
                <a:effectLst/>
                <a:ea typeface="Aptos" panose="020B0004020202020204" pitchFamily="34" charset="0"/>
              </a:rPr>
              <a:t>Tilbyde</a:t>
            </a:r>
            <a:r>
              <a:rPr lang="en-IE" sz="3200" kern="100" dirty="0">
                <a:effectLst/>
                <a:ea typeface="Aptos" panose="020B0004020202020204" pitchFamily="34" charset="0"/>
              </a:rPr>
              <a:t> </a:t>
            </a:r>
            <a:r>
              <a:rPr lang="en-IE" sz="3200" kern="100" dirty="0" err="1">
                <a:effectLst/>
                <a:ea typeface="Aptos" panose="020B0004020202020204" pitchFamily="34" charset="0"/>
              </a:rPr>
              <a:t>sektorspecifik</a:t>
            </a:r>
            <a:r>
              <a:rPr lang="en-IE" sz="3200" kern="100" dirty="0">
                <a:effectLst/>
                <a:ea typeface="Aptos" panose="020B0004020202020204" pitchFamily="34" charset="0"/>
              </a:rPr>
              <a:t> </a:t>
            </a:r>
            <a:r>
              <a:rPr lang="en-IE" sz="3200" kern="100" dirty="0" err="1">
                <a:effectLst/>
                <a:ea typeface="Aptos" panose="020B0004020202020204" pitchFamily="34" charset="0"/>
              </a:rPr>
              <a:t>introduktion</a:t>
            </a:r>
            <a:r>
              <a:rPr lang="en-IE" sz="3200" kern="100" dirty="0">
                <a:effectLst/>
                <a:ea typeface="Aptos" panose="020B0004020202020204" pitchFamily="34" charset="0"/>
              </a:rPr>
              <a:t> </a:t>
            </a:r>
            <a:r>
              <a:rPr lang="en-IE" sz="3200" kern="100" dirty="0" err="1">
                <a:effectLst/>
                <a:ea typeface="Aptos" panose="020B0004020202020204" pitchFamily="34" charset="0"/>
              </a:rPr>
              <a:t>og</a:t>
            </a:r>
            <a:r>
              <a:rPr lang="en-IE" sz="3200" kern="100" dirty="0">
                <a:effectLst/>
                <a:ea typeface="Aptos" panose="020B0004020202020204" pitchFamily="34" charset="0"/>
              </a:rPr>
              <a:t> support  </a:t>
            </a:r>
          </a:p>
          <a:p>
            <a:pPr algn="l">
              <a:lnSpc>
                <a:spcPts val="3420"/>
              </a:lnSpc>
            </a:pPr>
            <a:endParaRPr lang="en-IE" sz="3200" kern="100" dirty="0">
              <a:effectLst/>
              <a:ea typeface="Aptos" panose="020B0004020202020204" pitchFamily="34" charset="0"/>
            </a:endParaRP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2" name="TextBox 1">
            <a:extLst>
              <a:ext uri="{FF2B5EF4-FFF2-40B4-BE49-F238E27FC236}">
                <a16:creationId xmlns:a16="http://schemas.microsoft.com/office/drawing/2014/main" id="{1810E209-0B3D-FDC7-8CF0-6CE679430824}"/>
              </a:ext>
            </a:extLst>
          </p:cNvPr>
          <p:cNvSpPr txBox="1"/>
          <p:nvPr/>
        </p:nvSpPr>
        <p:spPr>
          <a:xfrm>
            <a:off x="5184339" y="10060028"/>
            <a:ext cx="216397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 </a:t>
            </a:r>
            <a:r>
              <a:rPr lang="en-US" sz="600">
                <a:latin typeface="Source Sans Pro"/>
              </a:rPr>
              <a:t>© 2024/2026 af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 </a:t>
            </a:r>
            <a:r>
              <a:rPr lang="en-US" sz="600">
                <a:latin typeface="Source Sans Pro"/>
              </a:rPr>
              <a:t>er licenseret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6ADC95A-346C-342C-0941-B5C04EEAEC36}"/>
              </a:ext>
            </a:extLst>
          </p:cNvPr>
          <p:cNvPicPr>
            <a:picLocks noChangeAspect="1"/>
          </p:cNvPicPr>
          <p:nvPr/>
        </p:nvPicPr>
        <p:blipFill>
          <a:blip r:embed="rId9"/>
          <a:stretch>
            <a:fillRect/>
          </a:stretch>
        </p:blipFill>
        <p:spPr>
          <a:xfrm>
            <a:off x="5861630" y="9762808"/>
            <a:ext cx="819275" cy="304800"/>
          </a:xfrm>
          <a:prstGeom prst="rect">
            <a:avLst/>
          </a:prstGeom>
        </p:spPr>
      </p:pic>
      <p:sp>
        <p:nvSpPr>
          <p:cNvPr id="6" name="Rectangle 5">
            <a:extLst>
              <a:ext uri="{FF2B5EF4-FFF2-40B4-BE49-F238E27FC236}">
                <a16:creationId xmlns:a16="http://schemas.microsoft.com/office/drawing/2014/main" id="{A0B1AAD1-5850-37A8-CFF0-22BDE5F76C78}"/>
              </a:ext>
            </a:extLst>
          </p:cNvPr>
          <p:cNvSpPr/>
          <p:nvPr/>
        </p:nvSpPr>
        <p:spPr>
          <a:xfrm>
            <a:off x="2124369" y="9678983"/>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4048809" cy="586492"/>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GB" sz="2000" dirty="0">
                <a:solidFill>
                  <a:schemeClr val="bg1"/>
                </a:solidFill>
                <a:latin typeface="Calibri" panose="020F0502020204030204" pitchFamily="34" charset="0"/>
                <a:cs typeface="Calibri" panose="020F0502020204030204" pitchFamily="34" charset="0"/>
              </a:rPr>
              <a:t>Velkommen til </a:t>
            </a:r>
            <a:r>
              <a:rPr lang="en-GB" sz="2000" b="1" dirty="0">
                <a:solidFill>
                  <a:schemeClr val="bg1"/>
                </a:solidFill>
                <a:latin typeface="Calibri" panose="020F0502020204030204" pitchFamily="34" charset="0"/>
                <a:cs typeface="Calibri" panose="020F0502020204030204" pitchFamily="34" charset="0"/>
              </a:rPr>
              <a:t>Welcome Work</a:t>
            </a:r>
            <a:r>
              <a:rPr lang="en-GB" sz="2000" dirty="0">
                <a:solidFill>
                  <a:schemeClr val="bg1"/>
                </a:solidFill>
                <a:latin typeface="Calibri" panose="020F0502020204030204" pitchFamily="34" charset="0"/>
                <a:cs typeface="Calibri" panose="020F0502020204030204" pitchFamily="34" charset="0"/>
              </a:rPr>
              <a:t>: </a:t>
            </a:r>
            <a:r>
              <a:rPr lang="en-GB" sz="2000" b="1" dirty="0">
                <a:solidFill>
                  <a:schemeClr val="bg1"/>
                </a:solidFill>
                <a:latin typeface="Calibri" panose="020F0502020204030204" pitchFamily="34" charset="0"/>
                <a:cs typeface="Calibri" panose="020F0502020204030204" pitchFamily="34" charset="0"/>
              </a:rPr>
              <a:t>Trin for trin</a:t>
            </a:r>
            <a:r>
              <a:rPr lang="en-GB"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highlight>
                    <a:srgbClr val="FFFFFF"/>
                  </a:highlight>
                  <a:ea typeface="Aptos" panose="020B0004020202020204" pitchFamily="34" charset="0"/>
                </a:rPr>
                <a:t>Forståelse </a:t>
              </a:r>
              <a:endParaRPr lang="en-IE" sz="1500" b="1" kern="100">
                <a:solidFill>
                  <a:srgbClr val="404040"/>
                </a:solidFill>
                <a:effectLst/>
                <a:highlight>
                  <a:srgbClr val="FFFFFF"/>
                </a:highlight>
                <a:ea typeface="Aptos" panose="020B0004020202020204" pitchFamily="34" charset="0"/>
              </a:endParaRPr>
            </a:p>
            <a:p>
              <a:pPr algn="l">
                <a:lnSpc>
                  <a:spcPts val="1380"/>
                </a:lnSpc>
              </a:pPr>
              <a:r>
                <a:rPr lang="en-US" sz="1500" b="1" kern="100">
                  <a:solidFill>
                    <a:srgbClr val="404040"/>
                  </a:solidFill>
                  <a:effectLst/>
                  <a:highlight>
                    <a:srgbClr val="FFFFFF"/>
                  </a:highlight>
                  <a:ea typeface="Aptos" panose="020B0004020202020204" pitchFamily="34" charset="0"/>
                </a:rPr>
                <a:t>Færdigheder og kvalifikationer</a:t>
              </a:r>
              <a:endParaRPr lang="en-IE" sz="1500" b="1" kern="10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 branchespecifik uddannelse</a:t>
              </a: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75569" y="5641785"/>
            <a:ext cx="2419120" cy="4430061"/>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a:t>Udvikl skræddersyede introduktionsforløb</a:t>
            </a:r>
          </a:p>
          <a:p>
            <a:pPr>
              <a:lnSpc>
                <a:spcPts val="1640"/>
              </a:lnSpc>
              <a:spcBef>
                <a:spcPts val="0"/>
              </a:spcBef>
            </a:pPr>
            <a:r>
              <a:rPr lang="en-GB" sz="1600" b="0" dirty="0"/>
              <a:t>programmer    4</a:t>
            </a:r>
          </a:p>
          <a:p>
            <a:pPr>
              <a:spcBef>
                <a:spcPts val="0"/>
              </a:spcBef>
            </a:pPr>
            <a:endParaRPr lang="en-GB" sz="2000" b="0" dirty="0"/>
          </a:p>
          <a:p>
            <a:pPr>
              <a:lnSpc>
                <a:spcPts val="1640"/>
              </a:lnSpc>
              <a:spcBef>
                <a:spcPts val="0"/>
              </a:spcBef>
            </a:pPr>
            <a:r>
              <a:rPr lang="en-GB" sz="1600" b="0" dirty="0"/>
              <a:t>Oversæt onboarding-materialer og </a:t>
            </a:r>
          </a:p>
          <a:p>
            <a:pPr>
              <a:lnSpc>
                <a:spcPts val="1640"/>
              </a:lnSpc>
              <a:spcBef>
                <a:spcPts val="0"/>
              </a:spcBef>
            </a:pPr>
            <a:r>
              <a:rPr lang="en-GB" sz="1600" b="0" dirty="0"/>
              <a:t>sikkerhedsinstruktioner    5</a:t>
            </a:r>
          </a:p>
          <a:p>
            <a:pPr>
              <a:spcBef>
                <a:spcPts val="0"/>
              </a:spcBef>
            </a:pPr>
            <a:endParaRPr lang="en-GB" sz="2000" b="0" dirty="0"/>
          </a:p>
          <a:p>
            <a:pPr>
              <a:lnSpc>
                <a:spcPts val="1640"/>
              </a:lnSpc>
              <a:spcBef>
                <a:spcPts val="0"/>
              </a:spcBef>
            </a:pPr>
            <a:r>
              <a:rPr lang="en-GB" sz="1600" b="0" dirty="0"/>
              <a:t>Implementer et </a:t>
            </a:r>
          </a:p>
          <a:p>
            <a:pPr>
              <a:lnSpc>
                <a:spcPts val="1640"/>
              </a:lnSpc>
              <a:spcBef>
                <a:spcPts val="0"/>
              </a:spcBef>
            </a:pPr>
            <a:r>
              <a:rPr lang="en-GB" sz="1600" b="0" dirty="0"/>
              <a:t>mentorprogram</a:t>
            </a:r>
          </a:p>
          <a:p>
            <a:pPr>
              <a:lnSpc>
                <a:spcPts val="1640"/>
              </a:lnSpc>
              <a:spcBef>
                <a:spcPts val="0"/>
              </a:spcBef>
            </a:pPr>
            <a:r>
              <a:rPr lang="en-GB" sz="1600" b="0" dirty="0"/>
              <a:t>program    6</a:t>
            </a:r>
          </a:p>
          <a:p>
            <a:pPr>
              <a:spcBef>
                <a:spcPts val="0"/>
              </a:spcBef>
            </a:pPr>
            <a:endParaRPr lang="en-GB" sz="2000" b="0" dirty="0"/>
          </a:p>
          <a:p>
            <a:pPr>
              <a:lnSpc>
                <a:spcPts val="1640"/>
              </a:lnSpc>
              <a:spcBef>
                <a:spcPts val="0"/>
              </a:spcBef>
            </a:pPr>
            <a:r>
              <a:rPr lang="en-GB" sz="1600" b="0" dirty="0"/>
              <a:t>Løbende </a:t>
            </a:r>
          </a:p>
          <a:p>
            <a:pPr>
              <a:lnSpc>
                <a:spcPts val="1640"/>
              </a:lnSpc>
              <a:spcBef>
                <a:spcPts val="0"/>
              </a:spcBef>
            </a:pPr>
            <a:r>
              <a:rPr lang="en-GB" sz="1600" b="0" dirty="0"/>
              <a:t>støtte og </a:t>
            </a:r>
          </a:p>
          <a:p>
            <a:pPr>
              <a:lnSpc>
                <a:spcPts val="1640"/>
              </a:lnSpc>
              <a:spcBef>
                <a:spcPts val="0"/>
              </a:spcBef>
            </a:pPr>
            <a:r>
              <a:rPr lang="en-GB" sz="1600" b="0" dirty="0"/>
              <a:t>udvikling    7</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r>
              <a:rPr lang="en-GB" sz="1600" b="0" dirty="0"/>
              <a:t>Mentorprogrammer</a:t>
            </a:r>
          </a:p>
          <a:p>
            <a:pPr>
              <a:lnSpc>
                <a:spcPts val="1640"/>
              </a:lnSpc>
              <a:spcBef>
                <a:spcPts val="0"/>
              </a:spcBef>
            </a:pPr>
            <a:r>
              <a:rPr lang="en-GB" sz="1600" b="0" dirty="0"/>
              <a:t>Programmer                      8                        </a:t>
            </a:r>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555416"/>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8935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424065"/>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73824" y="9369315"/>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6759614" cy="1015663"/>
            <a:chOff x="-406400" y="2137471"/>
            <a:chExt cx="7002185" cy="1428869"/>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604298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5" y="2137471"/>
              <a:ext cx="6409370" cy="1428869"/>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Specifik onboarding og support  </a:t>
              </a: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66521"/>
            <a:ext cx="4905026" cy="553998"/>
            <a:chOff x="-406401" y="2300249"/>
            <a:chExt cx="5081047"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6"/>
              <a:ext cx="4975871"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4473197"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TRIN 03 – Tilbyde sektor - </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1310615"/>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Dette trin tilbyder skræddersyede onboarding-programmer, der tager højde for de unikke udfordringer i byggesektoren.</a:t>
            </a:r>
          </a:p>
        </p:txBody>
      </p:sp>
      <p:pic>
        <p:nvPicPr>
          <p:cNvPr id="2" name="Picture 1">
            <a:extLst>
              <a:ext uri="{FF2B5EF4-FFF2-40B4-BE49-F238E27FC236}">
                <a16:creationId xmlns:a16="http://schemas.microsoft.com/office/drawing/2014/main" id="{2A599377-D5EF-49E5-754C-72D9C5457FA6}"/>
              </a:ext>
            </a:extLst>
          </p:cNvPr>
          <p:cNvPicPr>
            <a:picLocks noChangeAspect="1"/>
          </p:cNvPicPr>
          <p:nvPr/>
        </p:nvPicPr>
        <p:blipFill>
          <a:blip r:embed="rId3"/>
          <a:stretch>
            <a:fillRect/>
          </a:stretch>
        </p:blipFill>
        <p:spPr>
          <a:xfrm>
            <a:off x="3466713" y="8310843"/>
            <a:ext cx="1298561" cy="701101"/>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62500" y="4023117"/>
            <a:ext cx="1871689" cy="1041721"/>
          </a:xfrm>
        </p:spPr>
        <p:txBody>
          <a:bodyPr numCol="1"/>
          <a:lstStyle/>
          <a:p>
            <a:pPr>
              <a:lnSpc>
                <a:spcPts val="1580"/>
              </a:lnSpc>
            </a:pPr>
            <a:r>
              <a:rPr lang="en-GB" sz="1800" b="1" dirty="0"/>
              <a:t>Identificer de vigtigste elementer i onboarding-processen</a:t>
            </a:r>
          </a:p>
          <a:p>
            <a:pPr>
              <a:lnSpc>
                <a:spcPts val="1580"/>
              </a:lnSpc>
            </a:pP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3017066"/>
            <a:ext cx="5463194" cy="428623"/>
          </a:xfrm>
        </p:spPr>
        <p:txBody>
          <a:bodyPr/>
          <a:lstStyle/>
          <a:p>
            <a:pPr>
              <a:lnSpc>
                <a:spcPts val="2340"/>
              </a:lnSpc>
              <a:spcBef>
                <a:spcPts val="0"/>
              </a:spcBef>
            </a:pPr>
            <a:r>
              <a:rPr lang="en-GB" sz="2200" dirty="0">
                <a:solidFill>
                  <a:srgbClr val="EF3E23"/>
                </a:solidFill>
              </a:rPr>
              <a:t>Udvikl skræddersyede onboarding-programmer</a:t>
            </a: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14469" y="4023117"/>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Indfør sikkerhedsprotokoller, der er specifikke for byggepladser, og som dækker bevidsthed om farer, nødprocedurer og brug af personligt beskyttelsesudstyr (PPE).</a:t>
            </a:r>
          </a:p>
          <a:p>
            <a:pPr marL="171450" indent="-171450">
              <a:buClr>
                <a:srgbClr val="5DC7D0"/>
              </a:buClr>
              <a:buFont typeface="Arial" panose="020B0604020202020204" pitchFamily="34" charset="0"/>
              <a:buChar char="•"/>
            </a:pPr>
            <a:r>
              <a:rPr lang="en-GB" sz="1250" dirty="0"/>
              <a:t>Forklar forventningerne på arbejdspladsen, herunder hierarkiet på byggepladsen, rapporteringsstrukturer og arbejdstider.</a:t>
            </a:r>
          </a:p>
          <a:p>
            <a:pPr marL="171450" indent="-171450">
              <a:buClr>
                <a:srgbClr val="5DC7D0"/>
              </a:buClr>
              <a:buFont typeface="Arial" panose="020B0604020202020204" pitchFamily="34" charset="0"/>
              <a:buChar char="•"/>
            </a:pPr>
            <a:r>
              <a:rPr lang="en-GB" sz="1250" dirty="0"/>
              <a:t>Giv et overblik over virksomhedens politikker, ansættelsesrettigheder og kulturelle normer på arbejdspladsen i Irland.</a:t>
            </a:r>
          </a:p>
          <a:p>
            <a:pPr marL="171450" indent="-171450">
              <a:buClr>
                <a:srgbClr val="5DC7D0"/>
              </a:buClr>
              <a:buFont typeface="Arial" panose="020B0604020202020204" pitchFamily="34" charset="0"/>
              <a:buChar char="•"/>
            </a:pP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084654" y="3974890"/>
            <a:ext cx="0" cy="149822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382820" y="6000350"/>
            <a:ext cx="1572652"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Gennemfør struktureret introduktionsuddannelse</a:t>
            </a:r>
          </a:p>
          <a:p>
            <a:pPr>
              <a:lnSpc>
                <a:spcPts val="1580"/>
              </a:lnSpc>
            </a:pPr>
            <a:endParaRPr lang="en-GB" sz="18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234788" y="6000350"/>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Udvikl et standardiseret introduktionsprogram, der er i overensstemmelse med branchens regler og arbejdsgiverens behov.</a:t>
            </a:r>
          </a:p>
          <a:p>
            <a:pPr marL="171450" indent="-171450">
              <a:buClr>
                <a:srgbClr val="5DC7D0"/>
              </a:buClr>
              <a:buFont typeface="Arial" panose="020B0604020202020204" pitchFamily="34" charset="0"/>
              <a:buChar char="•"/>
            </a:pPr>
            <a:r>
              <a:rPr lang="en-GB" sz="1250" dirty="0"/>
              <a:t>Inkorporer visuelle hjælpemidler, demonstrationer og praktiske øvelser for at imødekomme forskellige læringsstile.</a:t>
            </a:r>
          </a:p>
          <a:p>
            <a:pPr marL="171450" indent="-171450">
              <a:buClr>
                <a:srgbClr val="5DC7D0"/>
              </a:buClr>
              <a:buFont typeface="Arial" panose="020B0604020202020204" pitchFamily="34" charset="0"/>
              <a:buChar char="•"/>
            </a:pPr>
            <a:r>
              <a:rPr lang="en-GB" sz="1250" dirty="0"/>
              <a:t>Tilbyd fleksible undervisningsmetoder, herunder personlig undervisning, online-moduler og trykte vejledninger.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104973" y="5952123"/>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5" name="Text Placeholder 3">
            <a:extLst>
              <a:ext uri="{FF2B5EF4-FFF2-40B4-BE49-F238E27FC236}">
                <a16:creationId xmlns:a16="http://schemas.microsoft.com/office/drawing/2014/main" id="{CE583412-36AE-9700-E846-F3A6616F2DDE}"/>
              </a:ext>
            </a:extLst>
          </p:cNvPr>
          <p:cNvSpPr txBox="1">
            <a:spLocks/>
          </p:cNvSpPr>
          <p:nvPr/>
        </p:nvSpPr>
        <p:spPr>
          <a:xfrm>
            <a:off x="1372659" y="7717390"/>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Sikre tilgængelighed </a:t>
            </a:r>
          </a:p>
          <a:p>
            <a:pPr>
              <a:lnSpc>
                <a:spcPts val="1580"/>
              </a:lnSpc>
            </a:pPr>
            <a:r>
              <a:rPr lang="en-GB" sz="1800" b="1" dirty="0"/>
              <a:t>og inklusion</a:t>
            </a:r>
          </a:p>
          <a:p>
            <a:pPr>
              <a:lnSpc>
                <a:spcPts val="1580"/>
              </a:lnSpc>
            </a:pPr>
            <a:endParaRPr lang="en-GB" sz="1800" dirty="0"/>
          </a:p>
        </p:txBody>
      </p:sp>
      <p:sp>
        <p:nvSpPr>
          <p:cNvPr id="46" name="Text Placeholder 3">
            <a:extLst>
              <a:ext uri="{FF2B5EF4-FFF2-40B4-BE49-F238E27FC236}">
                <a16:creationId xmlns:a16="http://schemas.microsoft.com/office/drawing/2014/main" id="{2BB22D12-E95B-D907-8E70-DA863852083F}"/>
              </a:ext>
            </a:extLst>
          </p:cNvPr>
          <p:cNvSpPr txBox="1">
            <a:spLocks/>
          </p:cNvSpPr>
          <p:nvPr/>
        </p:nvSpPr>
        <p:spPr>
          <a:xfrm>
            <a:off x="3224628" y="7717390"/>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Afhold introduktionssessioner i små grupper for at muliggøre personlig engagement.</a:t>
            </a:r>
          </a:p>
          <a:p>
            <a:pPr marL="171450" indent="-171450">
              <a:buClr>
                <a:srgbClr val="5DC7D0"/>
              </a:buClr>
              <a:buFont typeface="Arial" panose="020B0604020202020204" pitchFamily="34" charset="0"/>
              <a:buChar char="•"/>
            </a:pPr>
            <a:r>
              <a:rPr lang="en-GB" sz="1250" dirty="0"/>
              <a:t>Tilbyd oversatte materialer på forskellige sprog for at sikre fuld forståelse.</a:t>
            </a:r>
          </a:p>
          <a:p>
            <a:pPr marL="171450" indent="-171450">
              <a:buClr>
                <a:srgbClr val="5DC7D0"/>
              </a:buClr>
              <a:buFont typeface="Arial" panose="020B0604020202020204" pitchFamily="34" charset="0"/>
              <a:buChar char="•"/>
            </a:pPr>
            <a:r>
              <a:rPr lang="en-GB" sz="1250" dirty="0"/>
              <a:t>Inddrag tolke eller tosprogede undervisere, hvor det er muligt.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47" name="Straight Connector 46">
            <a:extLst>
              <a:ext uri="{FF2B5EF4-FFF2-40B4-BE49-F238E27FC236}">
                <a16:creationId xmlns:a16="http://schemas.microsoft.com/office/drawing/2014/main" id="{96F41F3A-504A-6700-07B0-880070083553}"/>
              </a:ext>
            </a:extLst>
          </p:cNvPr>
          <p:cNvCxnSpPr>
            <a:cxnSpLocks/>
          </p:cNvCxnSpPr>
          <p:nvPr/>
        </p:nvCxnSpPr>
        <p:spPr>
          <a:xfrm>
            <a:off x="3094813" y="7669163"/>
            <a:ext cx="0" cy="113754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8982A5E9-454F-D45C-AEF1-BB0E42AAD582}"/>
              </a:ext>
            </a:extLst>
          </p:cNvPr>
          <p:cNvGrpSpPr/>
          <p:nvPr/>
        </p:nvGrpSpPr>
        <p:grpSpPr>
          <a:xfrm>
            <a:off x="3442390" y="9287482"/>
            <a:ext cx="1190333" cy="840060"/>
            <a:chOff x="6221691" y="4043920"/>
            <a:chExt cx="1190333" cy="840060"/>
          </a:xfrm>
        </p:grpSpPr>
        <p:sp>
          <p:nvSpPr>
            <p:cNvPr id="55" name="Freeform 54">
              <a:extLst>
                <a:ext uri="{FF2B5EF4-FFF2-40B4-BE49-F238E27FC236}">
                  <a16:creationId xmlns:a16="http://schemas.microsoft.com/office/drawing/2014/main" id="{9A23C6D1-0F25-E4C6-D110-700C49F96617}"/>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56" name="Graphic 311">
              <a:extLst>
                <a:ext uri="{FF2B5EF4-FFF2-40B4-BE49-F238E27FC236}">
                  <a16:creationId xmlns:a16="http://schemas.microsoft.com/office/drawing/2014/main" id="{0E1BD8C3-B8AB-2A6A-0104-03DD9D55E5BB}"/>
                </a:ext>
              </a:extLst>
            </p:cNvPr>
            <p:cNvGrpSpPr/>
            <p:nvPr/>
          </p:nvGrpSpPr>
          <p:grpSpPr>
            <a:xfrm>
              <a:off x="6221691" y="4043920"/>
              <a:ext cx="1190333" cy="840060"/>
              <a:chOff x="6221691" y="4043920"/>
              <a:chExt cx="1190333" cy="840060"/>
            </a:xfrm>
            <a:solidFill>
              <a:srgbClr val="000000"/>
            </a:solidFill>
          </p:grpSpPr>
          <p:grpSp>
            <p:nvGrpSpPr>
              <p:cNvPr id="57" name="Graphic 311">
                <a:extLst>
                  <a:ext uri="{FF2B5EF4-FFF2-40B4-BE49-F238E27FC236}">
                    <a16:creationId xmlns:a16="http://schemas.microsoft.com/office/drawing/2014/main" id="{8AA03822-F89F-C2B4-4DBE-540A42E4775C}"/>
                  </a:ext>
                </a:extLst>
              </p:cNvPr>
              <p:cNvGrpSpPr/>
              <p:nvPr/>
            </p:nvGrpSpPr>
            <p:grpSpPr>
              <a:xfrm>
                <a:off x="6582353" y="4160430"/>
                <a:ext cx="467524" cy="532087"/>
                <a:chOff x="6582353" y="4160430"/>
                <a:chExt cx="467524" cy="532087"/>
              </a:xfrm>
              <a:solidFill>
                <a:srgbClr val="000000"/>
              </a:solidFill>
            </p:grpSpPr>
            <p:sp>
              <p:nvSpPr>
                <p:cNvPr id="63" name="Freeform 62">
                  <a:extLst>
                    <a:ext uri="{FF2B5EF4-FFF2-40B4-BE49-F238E27FC236}">
                      <a16:creationId xmlns:a16="http://schemas.microsoft.com/office/drawing/2014/main" id="{B644A06C-4662-FDFB-0363-8635731B525B}"/>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C2A5A329-A563-9878-FB12-7E60D0682DB2}"/>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B20DA97C-1560-F470-73A3-29D89ADDC171}"/>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58" name="Graphic 311">
                <a:extLst>
                  <a:ext uri="{FF2B5EF4-FFF2-40B4-BE49-F238E27FC236}">
                    <a16:creationId xmlns:a16="http://schemas.microsoft.com/office/drawing/2014/main" id="{E0071C73-BD10-AA8E-7775-8575E5D77C6B}"/>
                  </a:ext>
                </a:extLst>
              </p:cNvPr>
              <p:cNvGrpSpPr/>
              <p:nvPr/>
            </p:nvGrpSpPr>
            <p:grpSpPr>
              <a:xfrm>
                <a:off x="6221691" y="4043920"/>
                <a:ext cx="1190333" cy="840060"/>
                <a:chOff x="6221691" y="4043920"/>
                <a:chExt cx="1190333" cy="840060"/>
              </a:xfrm>
              <a:solidFill>
                <a:srgbClr val="000000"/>
              </a:solidFill>
            </p:grpSpPr>
            <p:grpSp>
              <p:nvGrpSpPr>
                <p:cNvPr id="59" name="Graphic 311">
                  <a:extLst>
                    <a:ext uri="{FF2B5EF4-FFF2-40B4-BE49-F238E27FC236}">
                      <a16:creationId xmlns:a16="http://schemas.microsoft.com/office/drawing/2014/main" id="{0B668AF4-3375-4539-822A-3304A17ABE27}"/>
                    </a:ext>
                  </a:extLst>
                </p:cNvPr>
                <p:cNvGrpSpPr/>
                <p:nvPr/>
              </p:nvGrpSpPr>
              <p:grpSpPr>
                <a:xfrm>
                  <a:off x="6221691" y="4043920"/>
                  <a:ext cx="1190333" cy="840060"/>
                  <a:chOff x="6221691" y="4043920"/>
                  <a:chExt cx="1190333" cy="840060"/>
                </a:xfrm>
                <a:solidFill>
                  <a:srgbClr val="000000"/>
                </a:solidFill>
              </p:grpSpPr>
              <p:sp>
                <p:nvSpPr>
                  <p:cNvPr id="61" name="Freeform 60">
                    <a:extLst>
                      <a:ext uri="{FF2B5EF4-FFF2-40B4-BE49-F238E27FC236}">
                        <a16:creationId xmlns:a16="http://schemas.microsoft.com/office/drawing/2014/main" id="{28EC4B15-26F4-9E3F-902E-B6643DDABCD1}"/>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65CCF9A5-4EA5-7AB1-726E-E92550E9A4F4}"/>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32042C64-F957-9D61-B14D-C66DB7E5B6E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en-GB" sz="2200" dirty="0">
                <a:solidFill>
                  <a:srgbClr val="EF3E23"/>
                </a:solidFill>
              </a:rPr>
              <a:t>Oversæt introduktionsmateriale</a:t>
            </a:r>
          </a:p>
          <a:p>
            <a:pPr>
              <a:lnSpc>
                <a:spcPts val="2340"/>
              </a:lnSpc>
              <a:spcBef>
                <a:spcPts val="0"/>
              </a:spcBef>
            </a:pPr>
            <a:r>
              <a:rPr lang="en-GB" sz="2200" dirty="0">
                <a:solidFill>
                  <a:srgbClr val="EF3E23"/>
                </a:solidFill>
              </a:rPr>
              <a:t>og sikkerhedsinstruktioner</a:t>
            </a: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
        <p:nvSpPr>
          <p:cNvPr id="62" name="Text Placeholder 3">
            <a:extLst>
              <a:ext uri="{FF2B5EF4-FFF2-40B4-BE49-F238E27FC236}">
                <a16:creationId xmlns:a16="http://schemas.microsoft.com/office/drawing/2014/main" id="{A6874D20-4306-E810-B695-77CDF101C296}"/>
              </a:ext>
            </a:extLst>
          </p:cNvPr>
          <p:cNvSpPr txBox="1">
            <a:spLocks/>
          </p:cNvSpPr>
          <p:nvPr/>
        </p:nvSpPr>
        <p:spPr>
          <a:xfrm>
            <a:off x="1409392" y="1587843"/>
            <a:ext cx="1716477"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Identificer vigtige dokumenter til oversættelse</a:t>
            </a:r>
          </a:p>
          <a:p>
            <a:pPr>
              <a:lnSpc>
                <a:spcPts val="1580"/>
              </a:lnSpc>
            </a:pPr>
            <a:endParaRPr lang="en-GB" sz="1800"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Regler for byggepladsen, risikovurderinger og metodebeskrivelser.</a:t>
            </a:r>
          </a:p>
          <a:p>
            <a:pPr marL="171450" indent="-171450">
              <a:buClr>
                <a:srgbClr val="5DC7D0"/>
              </a:buClr>
              <a:buFont typeface="Arial" panose="020B0604020202020204" pitchFamily="34" charset="0"/>
              <a:buChar char="•"/>
            </a:pPr>
            <a:r>
              <a:rPr lang="en-GB" sz="1250" dirty="0"/>
              <a:t>Brugsanvisninger til maskiner og retningslinjer for håndtering af udstyr.</a:t>
            </a:r>
          </a:p>
          <a:p>
            <a:pPr marL="171450" indent="-171450">
              <a:buClr>
                <a:srgbClr val="5DC7D0"/>
              </a:buClr>
              <a:buFont typeface="Arial" panose="020B0604020202020204" pitchFamily="34" charset="0"/>
              <a:buChar char="•"/>
            </a:pPr>
            <a:r>
              <a:rPr lang="en-GB" sz="1250" dirty="0"/>
              <a:t>Medarbejderhåndbøger, kontrakter og klageprocedurer.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65" name="Straight Connector 64">
            <a:extLst>
              <a:ext uri="{FF2B5EF4-FFF2-40B4-BE49-F238E27FC236}">
                <a16:creationId xmlns:a16="http://schemas.microsoft.com/office/drawing/2014/main" id="{A61A0F98-E7B8-825B-EBFD-21161FF748CA}"/>
              </a:ext>
            </a:extLst>
          </p:cNvPr>
          <p:cNvCxnSpPr>
            <a:cxnSpLocks/>
          </p:cNvCxnSpPr>
          <p:nvPr/>
        </p:nvCxnSpPr>
        <p:spPr>
          <a:xfrm>
            <a:off x="3131546" y="1539616"/>
            <a:ext cx="0" cy="1315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Text Placeholder 3">
            <a:extLst>
              <a:ext uri="{FF2B5EF4-FFF2-40B4-BE49-F238E27FC236}">
                <a16:creationId xmlns:a16="http://schemas.microsoft.com/office/drawing/2014/main" id="{536DD1DE-E6BF-37C9-0E16-B5219242CF77}"/>
              </a:ext>
            </a:extLst>
          </p:cNvPr>
          <p:cNvSpPr txBox="1">
            <a:spLocks/>
          </p:cNvSpPr>
          <p:nvPr/>
        </p:nvSpPr>
        <p:spPr>
          <a:xfrm>
            <a:off x="1413875" y="343188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Sørg for nøjagtighed i oversættelserne</a:t>
            </a:r>
          </a:p>
          <a:p>
            <a:pPr>
              <a:lnSpc>
                <a:spcPts val="1580"/>
              </a:lnSpc>
            </a:pPr>
            <a:endParaRPr lang="en-GB" sz="1800" dirty="0"/>
          </a:p>
        </p:txBody>
      </p:sp>
      <p:sp>
        <p:nvSpPr>
          <p:cNvPr id="67" name="Text Placeholder 3">
            <a:extLst>
              <a:ext uri="{FF2B5EF4-FFF2-40B4-BE49-F238E27FC236}">
                <a16:creationId xmlns:a16="http://schemas.microsoft.com/office/drawing/2014/main" id="{6C5A88AD-3885-289D-2A28-07222864602A}"/>
              </a:ext>
            </a:extLst>
          </p:cNvPr>
          <p:cNvSpPr txBox="1">
            <a:spLocks/>
          </p:cNvSpPr>
          <p:nvPr/>
        </p:nvSpPr>
        <p:spPr>
          <a:xfrm>
            <a:off x="3265844" y="343188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Benyt professionelle oversættelsestjenester med ekspertise inden for byggeterminologi.</a:t>
            </a:r>
          </a:p>
          <a:p>
            <a:pPr marL="171450" indent="-171450">
              <a:buClr>
                <a:srgbClr val="5DC7D0"/>
              </a:buClr>
              <a:buFont typeface="Arial" panose="020B0604020202020204" pitchFamily="34" charset="0"/>
              <a:buChar char="•"/>
            </a:pPr>
            <a:r>
              <a:rPr lang="en-GB" sz="1250" dirty="0"/>
              <a:t>Samarbejd med tosprogede bygningsarbejdere for at kontrollere den tekniske nøjagtighed.</a:t>
            </a:r>
          </a:p>
          <a:p>
            <a:pPr marL="171450" indent="-171450">
              <a:buClr>
                <a:srgbClr val="5DC7D0"/>
              </a:buClr>
              <a:buFont typeface="Arial" panose="020B0604020202020204" pitchFamily="34" charset="0"/>
              <a:buChar char="•"/>
            </a:pPr>
            <a:r>
              <a:rPr lang="en-GB" sz="1250" dirty="0"/>
              <a:t>Opdater regelmæssigt oversatte materialer for at afspejle eventuelle ændringer i lovgivningen.</a:t>
            </a:r>
          </a:p>
          <a:p>
            <a:pPr marL="171450" indent="-171450">
              <a:buClr>
                <a:srgbClr val="5DC7D0"/>
              </a:buClr>
              <a:buFont typeface="Arial" panose="020B0604020202020204" pitchFamily="34" charset="0"/>
              <a:buChar char="•"/>
            </a:pPr>
            <a:endParaRPr lang="en-GB" dirty="0"/>
          </a:p>
        </p:txBody>
      </p:sp>
      <p:cxnSp>
        <p:nvCxnSpPr>
          <p:cNvPr id="68" name="Straight Connector 67">
            <a:extLst>
              <a:ext uri="{FF2B5EF4-FFF2-40B4-BE49-F238E27FC236}">
                <a16:creationId xmlns:a16="http://schemas.microsoft.com/office/drawing/2014/main" id="{713A82BA-E89C-AFBD-282B-CCA0C7A06A9C}"/>
              </a:ext>
            </a:extLst>
          </p:cNvPr>
          <p:cNvCxnSpPr>
            <a:cxnSpLocks/>
          </p:cNvCxnSpPr>
          <p:nvPr/>
        </p:nvCxnSpPr>
        <p:spPr>
          <a:xfrm>
            <a:off x="3136029" y="3383657"/>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9" name="Text Placeholder 3">
            <a:extLst>
              <a:ext uri="{FF2B5EF4-FFF2-40B4-BE49-F238E27FC236}">
                <a16:creationId xmlns:a16="http://schemas.microsoft.com/office/drawing/2014/main" id="{81403468-402E-143A-F531-ECD1AF4D76FE}"/>
              </a:ext>
            </a:extLst>
          </p:cNvPr>
          <p:cNvSpPr txBox="1">
            <a:spLocks/>
          </p:cNvSpPr>
          <p:nvPr/>
        </p:nvSpPr>
        <p:spPr>
          <a:xfrm>
            <a:off x="1403715" y="5189564"/>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Afhold flersprogede sikkerhedsbriefinger</a:t>
            </a:r>
          </a:p>
          <a:p>
            <a:pPr>
              <a:lnSpc>
                <a:spcPts val="1580"/>
              </a:lnSpc>
            </a:pPr>
            <a:endParaRPr lang="en-GB" sz="1800" dirty="0"/>
          </a:p>
        </p:txBody>
      </p:sp>
      <p:sp>
        <p:nvSpPr>
          <p:cNvPr id="70" name="Text Placeholder 3">
            <a:extLst>
              <a:ext uri="{FF2B5EF4-FFF2-40B4-BE49-F238E27FC236}">
                <a16:creationId xmlns:a16="http://schemas.microsoft.com/office/drawing/2014/main" id="{BC4B8566-7FFB-86E7-22D0-3D364442F564}"/>
              </a:ext>
            </a:extLst>
          </p:cNvPr>
          <p:cNvSpPr txBox="1">
            <a:spLocks/>
          </p:cNvSpPr>
          <p:nvPr/>
        </p:nvSpPr>
        <p:spPr>
          <a:xfrm>
            <a:off x="3255684" y="5189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Afhold sikkerhedsbriefinger på både engelsk og andre sprog, hvis det er muligt.</a:t>
            </a:r>
          </a:p>
          <a:p>
            <a:pPr marL="171450" indent="-171450">
              <a:buClr>
                <a:srgbClr val="5DC7D0"/>
              </a:buClr>
              <a:buFont typeface="Arial" panose="020B0604020202020204" pitchFamily="34" charset="0"/>
              <a:buChar char="•"/>
            </a:pPr>
            <a:r>
              <a:rPr lang="en-GB" sz="1250" dirty="0"/>
              <a:t>Brug piktogrammer og visuelle vejledninger for at styrke forståelsen.</a:t>
            </a:r>
          </a:p>
          <a:p>
            <a:pPr marL="171450" indent="-171450">
              <a:buClr>
                <a:srgbClr val="5DC7D0"/>
              </a:buClr>
              <a:buFont typeface="Arial" panose="020B0604020202020204" pitchFamily="34" charset="0"/>
              <a:buChar char="•"/>
            </a:pPr>
            <a:r>
              <a:rPr lang="en-GB" sz="1250" dirty="0"/>
              <a:t>Tilskynd til interaktive diskussioner, hvor arbejdere kan stille spørgsmål og få afklaret tvivlsspørgsmål.</a:t>
            </a:r>
          </a:p>
          <a:p>
            <a:pPr marL="171450" indent="-171450">
              <a:buClr>
                <a:srgbClr val="5DC7D0"/>
              </a:buClr>
              <a:buFont typeface="Arial" panose="020B0604020202020204" pitchFamily="34" charset="0"/>
              <a:buChar char="•"/>
            </a:pPr>
            <a:endParaRPr lang="en-GB" sz="1250" dirty="0"/>
          </a:p>
          <a:p>
            <a:endParaRPr lang="en-GB" dirty="0"/>
          </a:p>
        </p:txBody>
      </p:sp>
      <p:cxnSp>
        <p:nvCxnSpPr>
          <p:cNvPr id="71" name="Straight Connector 70">
            <a:extLst>
              <a:ext uri="{FF2B5EF4-FFF2-40B4-BE49-F238E27FC236}">
                <a16:creationId xmlns:a16="http://schemas.microsoft.com/office/drawing/2014/main" id="{CAD799E4-AB13-BCB8-7C55-3D3F564149B2}"/>
              </a:ext>
            </a:extLst>
          </p:cNvPr>
          <p:cNvCxnSpPr>
            <a:cxnSpLocks/>
          </p:cNvCxnSpPr>
          <p:nvPr/>
        </p:nvCxnSpPr>
        <p:spPr>
          <a:xfrm>
            <a:off x="3125869" y="5141337"/>
            <a:ext cx="0" cy="12188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Indfør et mentorprogram</a:t>
            </a: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38367" y="1784893"/>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Sæt nye medarbejdere sammen med erfarne bygningsarbejdere</a:t>
            </a:r>
          </a:p>
          <a:p>
            <a:pPr>
              <a:lnSpc>
                <a:spcPts val="1580"/>
              </a:lnSpc>
            </a:pPr>
            <a:endParaRPr lang="en-GB" sz="1800" dirty="0"/>
          </a:p>
        </p:txBody>
      </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46187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Tildel hver ny medarbejder en mentor (en erfaren formand eller faglært medarbejder).</a:t>
            </a:r>
          </a:p>
          <a:p>
            <a:pPr marL="171450" indent="-171450">
              <a:buClr>
                <a:srgbClr val="5DC7D0"/>
              </a:buClr>
              <a:buFont typeface="Arial" panose="020B0604020202020204" pitchFamily="34" charset="0"/>
              <a:buChar char="•"/>
            </a:pPr>
            <a:r>
              <a:rPr lang="en-GB" sz="1250" dirty="0"/>
              <a:t>Sørg for, at mentorerne giver praktisk vejledning i daglige opgaver, procedurer på byggepladsen og bedste praksis.</a:t>
            </a:r>
          </a:p>
          <a:p>
            <a:pPr marL="171450" indent="-171450">
              <a:buClr>
                <a:srgbClr val="5DC7D0"/>
              </a:buClr>
              <a:buFont typeface="Arial" panose="020B0604020202020204" pitchFamily="34" charset="0"/>
              <a:buChar char="•"/>
            </a:pPr>
            <a:r>
              <a:rPr lang="en-GB" sz="1250" dirty="0"/>
              <a:t>Tilskynd til strukturerede statusmøder for at følge fremskridt og håndtere udfordringer.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448273" y="234716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3" name="Text Placeholder 3">
            <a:extLst>
              <a:ext uri="{FF2B5EF4-FFF2-40B4-BE49-F238E27FC236}">
                <a16:creationId xmlns:a16="http://schemas.microsoft.com/office/drawing/2014/main" id="{0CC1B120-A44A-9172-E535-059506EAFB31}"/>
              </a:ext>
            </a:extLst>
          </p:cNvPr>
          <p:cNvSpPr txBox="1">
            <a:spLocks/>
          </p:cNvSpPr>
          <p:nvPr/>
        </p:nvSpPr>
        <p:spPr>
          <a:xfrm>
            <a:off x="3538367" y="4335053"/>
            <a:ext cx="2740513" cy="5519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Fremme peer-læring og integration</a:t>
            </a:r>
          </a:p>
        </p:txBody>
      </p:sp>
      <p:sp>
        <p:nvSpPr>
          <p:cNvPr id="94" name="Text Placeholder 3">
            <a:extLst>
              <a:ext uri="{FF2B5EF4-FFF2-40B4-BE49-F238E27FC236}">
                <a16:creationId xmlns:a16="http://schemas.microsoft.com/office/drawing/2014/main" id="{52520EB0-8F4A-7D04-48BD-B8350A0CC14E}"/>
              </a:ext>
            </a:extLst>
          </p:cNvPr>
          <p:cNvSpPr txBox="1">
            <a:spLocks/>
          </p:cNvSpPr>
          <p:nvPr/>
        </p:nvSpPr>
        <p:spPr>
          <a:xfrm>
            <a:off x="3538367" y="4995104"/>
            <a:ext cx="349235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Indfør buddy-ordninger for at skabe kontakt mellem migranter og flygtninge og engelsktalende kolleger.</a:t>
            </a:r>
          </a:p>
          <a:p>
            <a:pPr marL="171450" indent="-171450">
              <a:buClr>
                <a:srgbClr val="5DC7D0"/>
              </a:buClr>
              <a:buFont typeface="Arial" panose="020B0604020202020204" pitchFamily="34" charset="0"/>
              <a:buChar char="•"/>
            </a:pPr>
            <a:r>
              <a:rPr lang="en-GB" sz="1250" dirty="0"/>
              <a:t>Organiser træningssessioner på arbejdspladsen, hvor nye medarbejdere kan observere og øve sig i nøglefærdigheder.</a:t>
            </a:r>
          </a:p>
          <a:p>
            <a:pPr marL="171450" indent="-171450">
              <a:buClr>
                <a:srgbClr val="5DC7D0"/>
              </a:buClr>
              <a:buFont typeface="Arial" panose="020B0604020202020204" pitchFamily="34" charset="0"/>
              <a:buChar char="•"/>
            </a:pPr>
            <a:r>
              <a:rPr lang="en-GB" sz="1250" dirty="0"/>
              <a:t>Skab et støttende miljø, der fremmer teamwork og åben kommunikation</a:t>
            </a:r>
            <a:endParaRPr lang="en-GB" dirty="0"/>
          </a:p>
        </p:txBody>
      </p:sp>
      <p:cxnSp>
        <p:nvCxnSpPr>
          <p:cNvPr id="95" name="Straight Connector 94">
            <a:extLst>
              <a:ext uri="{FF2B5EF4-FFF2-40B4-BE49-F238E27FC236}">
                <a16:creationId xmlns:a16="http://schemas.microsoft.com/office/drawing/2014/main" id="{0FFAF4EA-8A83-306E-F738-C999F732FC99}"/>
              </a:ext>
            </a:extLst>
          </p:cNvPr>
          <p:cNvCxnSpPr>
            <a:cxnSpLocks/>
          </p:cNvCxnSpPr>
          <p:nvPr/>
        </p:nvCxnSpPr>
        <p:spPr>
          <a:xfrm flipH="1">
            <a:off x="3448273" y="491764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96" name="Text Placeholder 3">
            <a:extLst>
              <a:ext uri="{FF2B5EF4-FFF2-40B4-BE49-F238E27FC236}">
                <a16:creationId xmlns:a16="http://schemas.microsoft.com/office/drawing/2014/main" id="{118621FC-72A3-3E8B-3FE6-479E17891171}"/>
              </a:ext>
            </a:extLst>
          </p:cNvPr>
          <p:cNvSpPr txBox="1">
            <a:spLocks/>
          </p:cNvSpPr>
          <p:nvPr/>
        </p:nvSpPr>
        <p:spPr>
          <a:xfrm>
            <a:off x="3538367" y="6793773"/>
            <a:ext cx="3389259" cy="57222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Overvåg og evaluer effektiviteten</a:t>
            </a:r>
          </a:p>
        </p:txBody>
      </p:sp>
      <p:sp>
        <p:nvSpPr>
          <p:cNvPr id="97" name="Text Placeholder 3">
            <a:extLst>
              <a:ext uri="{FF2B5EF4-FFF2-40B4-BE49-F238E27FC236}">
                <a16:creationId xmlns:a16="http://schemas.microsoft.com/office/drawing/2014/main" id="{152B8B8F-F63F-1376-E455-250AE9ADB978}"/>
              </a:ext>
            </a:extLst>
          </p:cNvPr>
          <p:cNvSpPr txBox="1">
            <a:spLocks/>
          </p:cNvSpPr>
          <p:nvPr/>
        </p:nvSpPr>
        <p:spPr>
          <a:xfrm>
            <a:off x="3538367" y="7474144"/>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Indsaml feedback fra både mentorer og nye medarbejdere for at forbedre programmet.</a:t>
            </a:r>
          </a:p>
          <a:p>
            <a:pPr marL="171450" indent="-171450">
              <a:buClr>
                <a:srgbClr val="5DC7D0"/>
              </a:buClr>
              <a:buFont typeface="Arial" panose="020B0604020202020204" pitchFamily="34" charset="0"/>
              <a:buChar char="•"/>
            </a:pPr>
            <a:r>
              <a:rPr lang="en-GB" sz="1250" dirty="0"/>
              <a:t>Tilpas mentorordninger ud fra branchens krav og medarbejdernes behov.</a:t>
            </a:r>
          </a:p>
          <a:p>
            <a:pPr marL="171450" indent="-171450">
              <a:buClr>
                <a:srgbClr val="5DC7D0"/>
              </a:buClr>
              <a:buFont typeface="Arial" panose="020B0604020202020204" pitchFamily="34" charset="0"/>
              <a:buChar char="•"/>
            </a:pPr>
            <a:r>
              <a:rPr lang="en-GB" sz="1250" dirty="0"/>
              <a:t>Anerkend vellykkede mentorindsatser for at tilskynde til deltagelse.</a:t>
            </a:r>
          </a:p>
          <a:p>
            <a:pPr marL="171450" indent="-171450">
              <a:buClr>
                <a:srgbClr val="5DC7D0"/>
              </a:buClr>
              <a:buFont typeface="Arial" panose="020B0604020202020204" pitchFamily="34" charset="0"/>
              <a:buChar char="•"/>
            </a:pPr>
            <a:endParaRPr lang="en-GB" dirty="0"/>
          </a:p>
        </p:txBody>
      </p:sp>
      <p:cxnSp>
        <p:nvCxnSpPr>
          <p:cNvPr id="98" name="Straight Connector 97">
            <a:extLst>
              <a:ext uri="{FF2B5EF4-FFF2-40B4-BE49-F238E27FC236}">
                <a16:creationId xmlns:a16="http://schemas.microsoft.com/office/drawing/2014/main" id="{33C452BD-FAA3-53C2-CD55-8410AACB9AD1}"/>
              </a:ext>
            </a:extLst>
          </p:cNvPr>
          <p:cNvCxnSpPr>
            <a:cxnSpLocks/>
          </p:cNvCxnSpPr>
          <p:nvPr/>
        </p:nvCxnSpPr>
        <p:spPr>
          <a:xfrm flipH="1">
            <a:off x="3448273" y="739668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a:solidFill>
                  <a:srgbClr val="EF3E23"/>
                </a:solidFill>
              </a:rPr>
              <a:t>Løbende support og udvikling</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29" b="5329"/>
          <a:stretch/>
        </p:blipFill>
        <p:spPr>
          <a:xfrm>
            <a:off x="0" y="5369170"/>
            <a:ext cx="7559675" cy="4508624"/>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7" name="Text Placeholder 3">
            <a:extLst>
              <a:ext uri="{FF2B5EF4-FFF2-40B4-BE49-F238E27FC236}">
                <a16:creationId xmlns:a16="http://schemas.microsoft.com/office/drawing/2014/main" id="{F8A04E92-7204-394F-A77D-491B0233CA0D}"/>
              </a:ext>
            </a:extLst>
          </p:cNvPr>
          <p:cNvSpPr txBox="1">
            <a:spLocks/>
          </p:cNvSpPr>
          <p:nvPr/>
        </p:nvSpPr>
        <p:spPr>
          <a:xfrm>
            <a:off x="1409392" y="1587843"/>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Evaluer effektiviteten:</a:t>
            </a:r>
          </a:p>
          <a:p>
            <a:pPr>
              <a:lnSpc>
                <a:spcPts val="1580"/>
              </a:lnSpc>
            </a:pPr>
            <a:endParaRPr lang="en-GB" sz="1800" dirty="0"/>
          </a:p>
        </p:txBody>
      </p:sp>
      <p:sp>
        <p:nvSpPr>
          <p:cNvPr id="58" name="Text Placeholder 3">
            <a:extLst>
              <a:ext uri="{FF2B5EF4-FFF2-40B4-BE49-F238E27FC236}">
                <a16:creationId xmlns:a16="http://schemas.microsoft.com/office/drawing/2014/main" id="{9BF4E103-9193-338D-9B6B-E3C1BAC85987}"/>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Gennemfør opfølgende vurderinger for at sikre, at medarbejderne er fortrolige med procedurerne på arbejdspladsen og overholdelsen af sikkerhedsreglerne.</a:t>
            </a:r>
          </a:p>
          <a:p>
            <a:pPr marL="171450" indent="-171450">
              <a:buClr>
                <a:srgbClr val="5DC7D0"/>
              </a:buClr>
              <a:buFont typeface="Arial" panose="020B0604020202020204" pitchFamily="34" charset="0"/>
              <a:buChar char="•"/>
            </a:pPr>
            <a:r>
              <a:rPr lang="en-GB" sz="1250" dirty="0"/>
              <a:t>Brug spørgeundersøgelser og interviews til at identificere mangler i forståelsen og områder, der kan forbedres.</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59" name="Straight Connector 58">
            <a:extLst>
              <a:ext uri="{FF2B5EF4-FFF2-40B4-BE49-F238E27FC236}">
                <a16:creationId xmlns:a16="http://schemas.microsoft.com/office/drawing/2014/main" id="{C03D6B94-5904-41AA-9D71-3F60336D0939}"/>
              </a:ext>
            </a:extLst>
          </p:cNvPr>
          <p:cNvCxnSpPr>
            <a:cxnSpLocks/>
          </p:cNvCxnSpPr>
          <p:nvPr/>
        </p:nvCxnSpPr>
        <p:spPr>
          <a:xfrm>
            <a:off x="3131546" y="1539616"/>
            <a:ext cx="0" cy="1061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0" name="Text Placeholder 3">
            <a:extLst>
              <a:ext uri="{FF2B5EF4-FFF2-40B4-BE49-F238E27FC236}">
                <a16:creationId xmlns:a16="http://schemas.microsoft.com/office/drawing/2014/main" id="{E4B8DFE2-BEE4-164D-E908-C30BE589EA0A}"/>
              </a:ext>
            </a:extLst>
          </p:cNvPr>
          <p:cNvSpPr txBox="1">
            <a:spLocks/>
          </p:cNvSpPr>
          <p:nvPr/>
        </p:nvSpPr>
        <p:spPr>
          <a:xfrm>
            <a:off x="1413875" y="315756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Udvid uddannelsesmulighederne:</a:t>
            </a:r>
          </a:p>
          <a:p>
            <a:pPr>
              <a:lnSpc>
                <a:spcPts val="1580"/>
              </a:lnSpc>
            </a:pPr>
            <a:endParaRPr lang="en-GB" sz="1800" dirty="0"/>
          </a:p>
        </p:txBody>
      </p:sp>
      <p:sp>
        <p:nvSpPr>
          <p:cNvPr id="62" name="Text Placeholder 3">
            <a:extLst>
              <a:ext uri="{FF2B5EF4-FFF2-40B4-BE49-F238E27FC236}">
                <a16:creationId xmlns:a16="http://schemas.microsoft.com/office/drawing/2014/main" id="{AE939E1E-8611-A521-FE52-721AEE538320}"/>
              </a:ext>
            </a:extLst>
          </p:cNvPr>
          <p:cNvSpPr txBox="1">
            <a:spLocks/>
          </p:cNvSpPr>
          <p:nvPr/>
        </p:nvSpPr>
        <p:spPr>
          <a:xfrm>
            <a:off x="3265844" y="3157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Tilbyd genopfriskningskurser i avancerede sikkerhedspraksisser og tekniske færdigheder</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73" name="Straight Connector 72">
            <a:extLst>
              <a:ext uri="{FF2B5EF4-FFF2-40B4-BE49-F238E27FC236}">
                <a16:creationId xmlns:a16="http://schemas.microsoft.com/office/drawing/2014/main" id="{FB962CB3-CE64-F1B9-09D8-C89CD05A7310}"/>
              </a:ext>
            </a:extLst>
          </p:cNvPr>
          <p:cNvCxnSpPr>
            <a:cxnSpLocks/>
          </p:cNvCxnSpPr>
          <p:nvPr/>
        </p:nvCxnSpPr>
        <p:spPr>
          <a:xfrm>
            <a:off x="3136029" y="3109337"/>
            <a:ext cx="0" cy="812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6" name="Graphic 761">
            <a:extLst>
              <a:ext uri="{FF2B5EF4-FFF2-40B4-BE49-F238E27FC236}">
                <a16:creationId xmlns:a16="http://schemas.microsoft.com/office/drawing/2014/main" id="{B90213F1-2040-8CEF-1265-79D3CD3513CA}"/>
              </a:ext>
            </a:extLst>
          </p:cNvPr>
          <p:cNvGrpSpPr/>
          <p:nvPr/>
        </p:nvGrpSpPr>
        <p:grpSpPr>
          <a:xfrm>
            <a:off x="5674976" y="3966827"/>
            <a:ext cx="983622" cy="1073627"/>
            <a:chOff x="8434078" y="7773340"/>
            <a:chExt cx="326500" cy="356376"/>
          </a:xfrm>
          <a:solidFill>
            <a:srgbClr val="404040"/>
          </a:solidFill>
        </p:grpSpPr>
        <p:sp>
          <p:nvSpPr>
            <p:cNvPr id="77" name="Freeform 76">
              <a:extLst>
                <a:ext uri="{FF2B5EF4-FFF2-40B4-BE49-F238E27FC236}">
                  <a16:creationId xmlns:a16="http://schemas.microsoft.com/office/drawing/2014/main" id="{27516631-94F6-8CED-902A-78F46CCE417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45B160DE-F543-D6B6-E99A-B39372B3DD28}"/>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79" name="Graphic 761">
              <a:extLst>
                <a:ext uri="{FF2B5EF4-FFF2-40B4-BE49-F238E27FC236}">
                  <a16:creationId xmlns:a16="http://schemas.microsoft.com/office/drawing/2014/main" id="{2E329A57-1686-AABB-19E3-3C461BEEC6F1}"/>
                </a:ext>
              </a:extLst>
            </p:cNvPr>
            <p:cNvGrpSpPr/>
            <p:nvPr/>
          </p:nvGrpSpPr>
          <p:grpSpPr>
            <a:xfrm>
              <a:off x="8495431" y="7985462"/>
              <a:ext cx="201662" cy="144253"/>
              <a:chOff x="8495431" y="7985462"/>
              <a:chExt cx="201662" cy="144253"/>
            </a:xfrm>
            <a:grpFill/>
          </p:grpSpPr>
          <p:sp>
            <p:nvSpPr>
              <p:cNvPr id="87" name="Freeform 86">
                <a:extLst>
                  <a:ext uri="{FF2B5EF4-FFF2-40B4-BE49-F238E27FC236}">
                    <a16:creationId xmlns:a16="http://schemas.microsoft.com/office/drawing/2014/main" id="{282D1433-FB38-ADA3-7262-21BF9492D93F}"/>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F19E8F4-1283-F8E2-5836-22F06124B90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80" name="Freeform 79">
              <a:extLst>
                <a:ext uri="{FF2B5EF4-FFF2-40B4-BE49-F238E27FC236}">
                  <a16:creationId xmlns:a16="http://schemas.microsoft.com/office/drawing/2014/main" id="{9DDE1752-CA05-725F-02D8-4AA4086BEB8F}"/>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09C00D0-8310-72F9-2896-640F3C9D973E}"/>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B215F73B-084C-1DFF-A415-A4152DD8356F}"/>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04C12158-81B0-59EB-8842-5E6E7BF50EB4}"/>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C7D35218-FF8E-5126-048D-B9A638820E39}"/>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6CDFC87B-8C5C-01BA-B028-7D4DE17FA8BD}"/>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86FC1554-9619-0226-DE8B-2133AC2395A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727989"/>
            <a:ext cx="2308122" cy="1041721"/>
          </a:xfrm>
        </p:spPr>
        <p:txBody>
          <a:bodyPr numCol="1"/>
          <a:lstStyle/>
          <a:p>
            <a:pPr>
              <a:lnSpc>
                <a:spcPts val="1580"/>
              </a:lnSpc>
            </a:pP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742573"/>
            <a:ext cx="3539483" cy="428623"/>
          </a:xfrm>
        </p:spPr>
        <p:txBody>
          <a:bodyPr/>
          <a:lstStyle/>
          <a:p>
            <a:pPr>
              <a:lnSpc>
                <a:spcPts val="2340"/>
              </a:lnSpc>
              <a:spcBef>
                <a:spcPts val="0"/>
              </a:spcBef>
            </a:pPr>
            <a:r>
              <a:rPr lang="en-GB" sz="2200" dirty="0">
                <a:solidFill>
                  <a:srgbClr val="EF3E23"/>
                </a:solidFill>
              </a:rPr>
              <a:t>Mentorprogrammer</a:t>
            </a: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394536" y="1404043"/>
            <a:ext cx="3354241" cy="725107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250" b="1" dirty="0"/>
              <a:t>IDA </a:t>
            </a:r>
            <a:r>
              <a:rPr lang="en-GB" sz="1250" dirty="0"/>
              <a:t>(Ingeniørforeningen) driver et mentorprogram, der matcher erfarne fagfolk med yngre eller internationale medlemmer, der ønsker at opbygge en karriere i Danmark. </a:t>
            </a:r>
          </a:p>
          <a:p>
            <a:pPr>
              <a:buClr>
                <a:srgbClr val="5DC7D0"/>
              </a:buClr>
            </a:pPr>
            <a:r>
              <a:rPr lang="en-GB" sz="1250" dirty="0">
                <a:hlinkClick r:id="rId3"/>
              </a:rPr>
              <a:t>https://english.ida.dk/ida-mentoring</a:t>
            </a:r>
            <a:endParaRPr lang="en-GB" sz="1250" dirty="0"/>
          </a:p>
          <a:p>
            <a:pPr>
              <a:buClr>
                <a:srgbClr val="5DC7D0"/>
              </a:buClr>
            </a:pPr>
            <a:r>
              <a:rPr lang="en-GB" sz="1250" dirty="0"/>
              <a:t> </a:t>
            </a:r>
            <a:endParaRPr lang="en-GB" sz="1250" b="1" dirty="0"/>
          </a:p>
          <a:p>
            <a:pPr>
              <a:buClr>
                <a:srgbClr val="5DC7D0"/>
              </a:buClr>
            </a:pPr>
            <a:r>
              <a:rPr lang="en-GB" sz="1250" b="1" dirty="0" err="1"/>
              <a:t>Mozaïk </a:t>
            </a:r>
            <a:r>
              <a:rPr lang="en-GB" sz="1250" b="1" dirty="0"/>
              <a:t>RH – Programme </a:t>
            </a:r>
            <a:r>
              <a:rPr lang="en-GB" sz="1250" b="1" dirty="0" err="1"/>
              <a:t>Mentorat </a:t>
            </a:r>
            <a:r>
              <a:rPr lang="en-GB" sz="1250" dirty="0"/>
              <a:t> fremmer mangfoldighed i ansættelser og tilbyder mentorprogrammer, især for unge og underrepræsenterede grupper. </a:t>
            </a:r>
          </a:p>
          <a:p>
            <a:pPr>
              <a:buClr>
                <a:srgbClr val="5DC7D0"/>
              </a:buClr>
            </a:pPr>
            <a:r>
              <a:rPr lang="en-GB" sz="1250" dirty="0">
                <a:hlinkClick r:id="rId4"/>
              </a:rPr>
              <a:t>https://mozaikrh.com</a:t>
            </a:r>
            <a:endParaRPr lang="en-GB" sz="1250" dirty="0"/>
          </a:p>
          <a:p>
            <a:pPr>
              <a:buClr>
                <a:srgbClr val="5DC7D0"/>
              </a:buClr>
            </a:pPr>
            <a:endParaRPr lang="en-GB" sz="1250" dirty="0"/>
          </a:p>
          <a:p>
            <a:pPr>
              <a:buClr>
                <a:srgbClr val="5DC7D0"/>
              </a:buClr>
            </a:pPr>
            <a:r>
              <a:rPr lang="en-GB" sz="1250" b="1" dirty="0"/>
              <a:t>CIOB Mentoring Service </a:t>
            </a:r>
            <a:r>
              <a:rPr lang="en-GB" sz="1250" dirty="0"/>
              <a:t>er en online mentorplatform, der forbinder chartermedlemmer og fellows, der har meldt sig som mentorer, med medlemmer, der søger støtte til at blive chartermedlemmer eller chartermiljøeksperter.</a:t>
            </a:r>
          </a:p>
          <a:p>
            <a:pPr>
              <a:buClr>
                <a:srgbClr val="5DC7D0"/>
              </a:buClr>
            </a:pPr>
            <a:r>
              <a:rPr lang="en-GB" sz="1250" dirty="0">
                <a:hlinkClick r:id="rId5"/>
              </a:rPr>
              <a:t>https://www.ciob.org/membership/mentoring</a:t>
            </a:r>
            <a:endParaRPr lang="en-GB" sz="1250" dirty="0"/>
          </a:p>
          <a:p>
            <a:pPr>
              <a:buClr>
                <a:srgbClr val="5DC7D0"/>
              </a:buClr>
            </a:pPr>
            <a:endParaRPr lang="en-GB" sz="1250" dirty="0"/>
          </a:p>
          <a:p>
            <a:pPr>
              <a:buClr>
                <a:srgbClr val="5DC7D0"/>
              </a:buClr>
            </a:pPr>
            <a:r>
              <a:rPr lang="pl-PL" sz="1250" b="1" dirty="0"/>
              <a:t>Program Mentoringowy Polskiego Związku Pracodawców Budownictwa </a:t>
            </a:r>
            <a:r>
              <a:rPr lang="en-GB" sz="1250" dirty="0"/>
              <a:t>(MLB) er et omfattende programprojekt, der støtter unge fagfolk i byggebranchen, som er i gang med at forme deres professionelle karriere, udvikle deres identitet og bløde færdigheder samt forbedre deres ledelseskompetencer.</a:t>
            </a:r>
          </a:p>
          <a:p>
            <a:pPr>
              <a:buClr>
                <a:srgbClr val="5DC7D0"/>
              </a:buClr>
            </a:pPr>
            <a:r>
              <a:rPr lang="en-GB" sz="1250" dirty="0">
                <a:hlinkClick r:id="rId6"/>
              </a:rPr>
              <a:t>https://pzpb.com.pl/mlodzi-liderzy-budownictwa/</a:t>
            </a:r>
            <a:endParaRPr lang="en-GB" sz="1250" dirty="0"/>
          </a:p>
          <a:p>
            <a:pPr>
              <a:buClr>
                <a:srgbClr val="5DC7D0"/>
              </a:buClr>
            </a:pPr>
            <a:endParaRPr lang="en-GB" sz="1250" dirty="0"/>
          </a:p>
          <a:p>
            <a:pPr>
              <a:buClr>
                <a:srgbClr val="5DC7D0"/>
              </a:buClr>
            </a:pPr>
            <a:r>
              <a:rPr lang="en-GB" sz="1250" b="1" dirty="0"/>
              <a:t>Grupo </a:t>
            </a:r>
            <a:r>
              <a:rPr lang="en-GB" sz="1250" b="1" dirty="0" err="1"/>
              <a:t>Arpada </a:t>
            </a:r>
            <a:r>
              <a:rPr lang="en-GB" sz="1250" dirty="0"/>
              <a:t>har byggeprogrammer dedikeret til mentorordninger for unge fra alle baggrunde.</a:t>
            </a:r>
            <a:r>
              <a:rPr lang="en-GB" sz="1250" dirty="0">
                <a:hlinkClick r:id="rId7"/>
              </a:rPr>
              <a:t> https://www.arpada.net/personas/talento</a:t>
            </a:r>
            <a:endParaRPr lang="en-GB" sz="1250" dirty="0"/>
          </a:p>
          <a:p>
            <a:pPr>
              <a:buClr>
                <a:srgbClr val="5DC7D0"/>
              </a:buClr>
            </a:pPr>
            <a:r>
              <a:rPr lang="en-GB" sz="1250" dirty="0"/>
              <a:t> </a:t>
            </a:r>
          </a:p>
          <a:p>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a:blip r:embed="rId8"/>
          <a:srcRect l="42690" r="42690"/>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flipV="1">
            <a:off x="3628694" y="1171196"/>
            <a:ext cx="2927069" cy="50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8</a:t>
            </a:fld>
            <a:endParaRPr lang="en-US" dirty="0"/>
          </a:p>
        </p:txBody>
      </p:sp>
    </p:spTree>
    <p:extLst>
      <p:ext uri="{BB962C8B-B14F-4D97-AF65-F5344CB8AC3E}">
        <p14:creationId xmlns:p14="http://schemas.microsoft.com/office/powerpoint/2010/main" val="117422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0C938782-6FBC-7242-22C8-0566819C6A0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5BA78E4C-2A3F-CA0E-19E2-C993BDE349C1}"/>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B497FA92-941E-C604-5485-E2A5D7F96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pic>
        <p:nvPicPr>
          <p:cNvPr id="34" name="Picture 33">
            <a:extLst>
              <a:ext uri="{FF2B5EF4-FFF2-40B4-BE49-F238E27FC236}">
                <a16:creationId xmlns:a16="http://schemas.microsoft.com/office/drawing/2014/main" id="{FBA3D75F-5D4D-9347-8C7F-0F4A6E76F8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5654F288-C845-0F3C-194E-0AC8A6B1D656}"/>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DD546FAD-EFB7-ABFC-5CAD-63D1E693D3B2}"/>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7B58DA37-5E7F-4CBF-5576-500816A1D91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96BBDA5-EF1A-05B0-A12E-F7B51B65A6D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A4204DF5-189E-DC37-B526-08297CA6B249}"/>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086FF869-4356-239E-7A6E-8A7E473F5867}"/>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83FA8AD-167B-98B3-9EB1-9A7732EC73E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03515F5-6365-76ED-AE5B-09EEFF3A93C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46A4CAF8-CE4D-FB86-277E-CFA8934B18C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3155F96C-3B77-C448-8C83-28664CD9BE3A}"/>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45" name="Group 44">
            <a:extLst>
              <a:ext uri="{FF2B5EF4-FFF2-40B4-BE49-F238E27FC236}">
                <a16:creationId xmlns:a16="http://schemas.microsoft.com/office/drawing/2014/main" id="{678C309B-0B83-7878-5A57-F384A481D798}"/>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7EC7726D-C5E9-286C-43FA-042F9902A78A}"/>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AF3A79E8-550A-DB9F-B743-D7FDDB2BB4B3}"/>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633B524-F5C3-96C5-4AAE-3EFF224A0CEA}"/>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9693C6E7-03BE-678E-8312-4DDA25E0844D}"/>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5BCDD09B-D47A-4C15-A03B-89A749AE0F0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26140783-7387-A927-0BFF-BF0BD3DF3CA7}"/>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20EFCD48-BE37-1C31-3FCF-EBE754572150}"/>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106BCB64-80A7-00F1-736F-BEA929364F55}"/>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8EB2CF01-3FE8-047D-B844-845BA9B8325F}"/>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689A931-D5C8-F166-922E-38646F6F056D}"/>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9A386760-A8DF-0905-27DD-AC3FA6DA32D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C79D61F1-6754-288F-AC95-30C9B41DDA52}"/>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9EF2217A-CF58-A13A-2D08-23DA9DC51DC2}"/>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90E03074-5F14-7D2B-486C-F538A8196DAC}"/>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01A29F6A-7950-02F4-E5E5-E034FE8F3AF4}"/>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Rectangle 1">
            <a:extLst>
              <a:ext uri="{FF2B5EF4-FFF2-40B4-BE49-F238E27FC236}">
                <a16:creationId xmlns:a16="http://schemas.microsoft.com/office/drawing/2014/main" id="{A0B1AAD1-5850-37A8-CFF0-22BDE5F76C78}"/>
              </a:ext>
            </a:extLst>
          </p:cNvPr>
          <p:cNvSpPr/>
          <p:nvPr/>
        </p:nvSpPr>
        <p:spPr>
          <a:xfrm>
            <a:off x="2278165" y="9694955"/>
            <a:ext cx="3003345" cy="707886"/>
          </a:xfrm>
          <a:prstGeom prst="rect">
            <a:avLst/>
          </a:prstGeom>
        </p:spPr>
        <p:txBody>
          <a:bodyPr wrap="square" lIns="91440" tIns="45720" rIns="91440" bIns="45720" anchor="t">
            <a:sp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2.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9800E7-4362-4A70-9B48-B5AE1C9F47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Magazine layout</Template>
  <TotalTime>3384</TotalTime>
  <Words>918</Words>
  <Application>Microsoft Office PowerPoint</Application>
  <PresentationFormat>Custom</PresentationFormat>
  <Paragraphs>142</Paragraphs>
  <Slides>9</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docId:587EC77312F79456391E863F6F45211A</cp:keywords>
  <cp:lastModifiedBy>canice euei</cp:lastModifiedBy>
  <cp:revision>494</cp:revision>
  <dcterms:created xsi:type="dcterms:W3CDTF">2021-06-15T11:45:52Z</dcterms:created>
  <dcterms:modified xsi:type="dcterms:W3CDTF">2026-04-21T16:07:12Z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