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0"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5DC7D0"/>
    <a:srgbClr val="FBAE1C"/>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47617B-AA8B-4B05-97BE-683ED2865843}" v="10" dt="2025-06-24T15:43:02.3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29" autoAdjust="0"/>
    <p:restoredTop sz="93832"/>
  </p:normalViewPr>
  <p:slideViewPr>
    <p:cSldViewPr snapToGrid="0" snapToObjects="1">
      <p:cViewPr varScale="1">
        <p:scale>
          <a:sx n="39" d="100"/>
          <a:sy n="39" d="100"/>
        </p:scale>
        <p:origin x="2104" y="2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4/21/2026</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4/21/2026</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Rediger hovedtekstformater</a:t>
            </a:r>
          </a:p>
          <a:p>
            <a:pPr lvl="1"/>
            <a:r>
              <a:rPr lang="en-US"/>
              <a:t>Andet niveau</a:t>
            </a:r>
          </a:p>
          <a:p>
            <a:pPr lvl="2"/>
            <a:r>
              <a:rPr lang="en-US"/>
              <a:t>Tredje niveau</a:t>
            </a:r>
          </a:p>
          <a:p>
            <a:pPr lvl="3"/>
            <a:r>
              <a:rPr lang="en-US"/>
              <a:t>Fjerde niveau</a:t>
            </a:r>
          </a:p>
          <a:p>
            <a:pPr lvl="4"/>
            <a:r>
              <a:rPr lang="en-US"/>
              <a:t>Femte niveau</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Klik for at redigere hovedtitlen</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Klik for at redigere hovedtekstformater</a:t>
            </a:r>
          </a:p>
          <a:p>
            <a:pPr lvl="1"/>
            <a:r>
              <a:rPr lang="en-US" dirty="0"/>
              <a:t>Andet niveau</a:t>
            </a:r>
          </a:p>
          <a:p>
            <a:pPr lvl="2"/>
            <a:r>
              <a:rPr lang="en-US" dirty="0"/>
              <a:t>Tredje niveau</a:t>
            </a:r>
          </a:p>
          <a:p>
            <a:pPr lvl="3"/>
            <a:r>
              <a:rPr lang="en-US" dirty="0"/>
              <a:t>Fjerde niveau</a:t>
            </a:r>
          </a:p>
          <a:p>
            <a:pPr lvl="4"/>
            <a:r>
              <a:rPr lang="en-US" dirty="0"/>
              <a:t>Femte niveau</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Inklusion i byggeriet</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elcomeworkproject.eu/" TargetMode="External"/><Relationship Id="rId3" Type="http://schemas.openxmlformats.org/officeDocument/2006/relationships/image" Target="../media/image5.jpeg"/><Relationship Id="rId7" Type="http://schemas.openxmlformats.org/officeDocument/2006/relationships/hyperlink" Target="https://welcomeworkproject.eu/good-practice-compendiu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hyperlink" Target="https://creativecommons.org/licenses/by-sa/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francetravail.fr/accueil" TargetMode="External"/><Relationship Id="rId7" Type="http://schemas.openxmlformats.org/officeDocument/2006/relationships/image" Target="../media/image14.jpg"/><Relationship Id="rId2" Type="http://schemas.openxmlformats.org/officeDocument/2006/relationships/hyperlink" Target="https://actief-hartmanns.dk/en/construction" TargetMode="External"/><Relationship Id="rId1" Type="http://schemas.openxmlformats.org/officeDocument/2006/relationships/slideLayout" Target="../slideLayouts/slideLayout8.xml"/><Relationship Id="rId6" Type="http://schemas.openxmlformats.org/officeDocument/2006/relationships/hyperlink" Target="https://www.sistemanacionalempleo.es/HomeSne" TargetMode="External"/><Relationship Id="rId5" Type="http://schemas.openxmlformats.org/officeDocument/2006/relationships/hyperlink" Target="https://grupaprogres.pl/" TargetMode="External"/><Relationship Id="rId4" Type="http://schemas.openxmlformats.org/officeDocument/2006/relationships/hyperlink" Target="https://www.sherlockrecruitment.com/"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5.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CB8818-0A4C-4DD7-F5AC-8353A0B36569}"/>
              </a:ext>
            </a:extLst>
          </p:cNvPr>
          <p:cNvPicPr>
            <a:picLocks noChangeAspect="1"/>
          </p:cNvPicPr>
          <p:nvPr/>
        </p:nvPicPr>
        <p:blipFill rotWithShape="1">
          <a:blip r:embed="rId3"/>
          <a:srcRect l="1641" r="1641"/>
          <a:stretch/>
        </p:blipFill>
        <p:spPr>
          <a:xfrm>
            <a:off x="0" y="2341756"/>
            <a:ext cx="7559675" cy="5210847"/>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5DC7D0">
              <a:alpha val="750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sz="4000" b="1" dirty="0"/>
              <a:t>TRIN 02: </a:t>
            </a:r>
          </a:p>
          <a:p>
            <a:pPr algn="l"/>
            <a:endParaRPr lang="en-US" sz="2000" b="1" dirty="0"/>
          </a:p>
          <a:p>
            <a:pPr algn="l">
              <a:lnSpc>
                <a:spcPts val="3420"/>
              </a:lnSpc>
            </a:pPr>
            <a:r>
              <a:rPr lang="en-IE" sz="3200" kern="100" dirty="0" err="1">
                <a:effectLst/>
                <a:ea typeface="Aptos" panose="020B0004020202020204" pitchFamily="34" charset="0"/>
              </a:rPr>
              <a:t>Oprettelse</a:t>
            </a:r>
            <a:r>
              <a:rPr lang="en-IE" sz="3200" kern="100" dirty="0">
                <a:effectLst/>
                <a:ea typeface="Aptos" panose="020B0004020202020204" pitchFamily="34" charset="0"/>
              </a:rPr>
              <a:t> </a:t>
            </a:r>
            <a:r>
              <a:rPr lang="en-IE" sz="3200" kern="100" dirty="0" err="1">
                <a:effectLst/>
                <a:ea typeface="Aptos" panose="020B0004020202020204" pitchFamily="34" charset="0"/>
              </a:rPr>
              <a:t>af</a:t>
            </a:r>
            <a:r>
              <a:rPr lang="en-IE" sz="3200" kern="100" dirty="0">
                <a:effectLst/>
                <a:ea typeface="Aptos" panose="020B0004020202020204" pitchFamily="34" charset="0"/>
              </a:rPr>
              <a:t> </a:t>
            </a:r>
            <a:r>
              <a:rPr lang="en-IE" sz="3200" kern="100" dirty="0" err="1">
                <a:effectLst/>
                <a:ea typeface="Aptos" panose="020B0004020202020204" pitchFamily="34" charset="0"/>
              </a:rPr>
              <a:t>tilgængelige</a:t>
            </a:r>
            <a:r>
              <a:rPr lang="en-IE" sz="3200" kern="100" dirty="0">
                <a:effectLst/>
                <a:ea typeface="Aptos" panose="020B0004020202020204" pitchFamily="34" charset="0"/>
              </a:rPr>
              <a:t> </a:t>
            </a:r>
          </a:p>
          <a:p>
            <a:pPr algn="l">
              <a:lnSpc>
                <a:spcPts val="3420"/>
              </a:lnSpc>
            </a:pPr>
            <a:r>
              <a:rPr lang="en-IE" sz="3200" kern="100" dirty="0" err="1">
                <a:effectLst/>
                <a:ea typeface="Aptos" panose="020B0004020202020204" pitchFamily="34" charset="0"/>
              </a:rPr>
              <a:t>ansættelsesprocesser</a:t>
            </a:r>
            <a:r>
              <a:rPr lang="en-IE" sz="3200" kern="100" dirty="0">
                <a:effectLst/>
                <a:ea typeface="Aptos" panose="020B0004020202020204" pitchFamily="34" charset="0"/>
              </a:rPr>
              <a:t>  </a:t>
            </a:r>
          </a:p>
          <a:p>
            <a:pPr>
              <a:lnSpc>
                <a:spcPts val="3420"/>
              </a:lnSpc>
            </a:pPr>
            <a:endParaRPr lang="en-IE" sz="3200" kern="100" dirty="0">
              <a:effectLst/>
              <a:ea typeface="Aptos" panose="020B0004020202020204" pitchFamily="34" charset="0"/>
            </a:endParaRPr>
          </a:p>
          <a:p>
            <a:pPr>
              <a:lnSpc>
                <a:spcPts val="3420"/>
              </a:lnSpc>
            </a:pP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9" name="Rectangle 8">
            <a:extLst>
              <a:ext uri="{FF2B5EF4-FFF2-40B4-BE49-F238E27FC236}">
                <a16:creationId xmlns:a16="http://schemas.microsoft.com/office/drawing/2014/main" id="{A0B1AAD1-5850-37A8-CFF0-22BDE5F76C78}"/>
              </a:ext>
            </a:extLst>
          </p:cNvPr>
          <p:cNvSpPr/>
          <p:nvPr/>
        </p:nvSpPr>
        <p:spPr>
          <a:xfrm>
            <a:off x="2144387" y="9798762"/>
            <a:ext cx="3003345" cy="707886"/>
          </a:xfrm>
          <a:prstGeom prst="rect">
            <a:avLst/>
          </a:prstGeom>
        </p:spPr>
        <p:txBody>
          <a:bodyPr wrap="square" lIns="91440" tIns="45720" rIns="91440" bIns="45720" anchor="t">
            <a:spAutoFit/>
          </a:body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EF3E23"/>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62BBAFDE-F1A9-BD40-9490-A3A8FBCEA1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pic>
        <p:nvPicPr>
          <p:cNvPr id="2" name="Picture 1" descr="A grey and black sign with two people in a circle&#10;&#10;AI-generated content may be incorrect.">
            <a:extLst>
              <a:ext uri="{FF2B5EF4-FFF2-40B4-BE49-F238E27FC236}">
                <a16:creationId xmlns:a16="http://schemas.microsoft.com/office/drawing/2014/main" id="{5A774F14-C5DB-9C94-CC57-1C9194432880}"/>
              </a:ext>
            </a:extLst>
          </p:cNvPr>
          <p:cNvPicPr>
            <a:picLocks noChangeAspect="1"/>
          </p:cNvPicPr>
          <p:nvPr/>
        </p:nvPicPr>
        <p:blipFill>
          <a:blip r:embed="rId6"/>
          <a:stretch>
            <a:fillRect/>
          </a:stretch>
        </p:blipFill>
        <p:spPr>
          <a:xfrm>
            <a:off x="5935857" y="9762808"/>
            <a:ext cx="819275" cy="304800"/>
          </a:xfrm>
          <a:prstGeom prst="rect">
            <a:avLst/>
          </a:prstGeom>
        </p:spPr>
      </p:pic>
      <p:sp>
        <p:nvSpPr>
          <p:cNvPr id="3" name="TextBox 2">
            <a:extLst>
              <a:ext uri="{FF2B5EF4-FFF2-40B4-BE49-F238E27FC236}">
                <a16:creationId xmlns:a16="http://schemas.microsoft.com/office/drawing/2014/main" id="{D2435785-4F76-B819-0446-A33A8233D8CA}"/>
              </a:ext>
            </a:extLst>
          </p:cNvPr>
          <p:cNvSpPr txBox="1"/>
          <p:nvPr/>
        </p:nvSpPr>
        <p:spPr>
          <a:xfrm>
            <a:off x="5347955" y="10074878"/>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u="sng">
                <a:latin typeface="Source Sans Pro"/>
                <a:cs typeface="Segoe UI"/>
                <a:hlinkClick r:id="rId7">
                  <a:extLst>
                    <a:ext uri="{A12FA001-AC4F-418D-AE19-62706E023703}">
                      <ahyp:hlinkClr xmlns:ahyp="http://schemas.microsoft.com/office/drawing/2018/hyperlinkcolor" val="tx"/>
                    </a:ext>
                  </a:extLst>
                </a:hlinkClick>
              </a:rPr>
              <a:t>Welcome Work Step-By-Step </a:t>
            </a:r>
            <a:r>
              <a:rPr lang="en-US" sz="600">
                <a:latin typeface="Source Sans Pro"/>
              </a:rPr>
              <a:t>© 2024/2026 af </a:t>
            </a:r>
            <a:r>
              <a:rPr lang="en-US" sz="600" u="sng">
                <a:latin typeface="Source Sans Pro"/>
                <a:cs typeface="Segoe UI"/>
                <a:hlinkClick r:id="rId8">
                  <a:extLst>
                    <a:ext uri="{A12FA001-AC4F-418D-AE19-62706E023703}">
                      <ahyp:hlinkClr xmlns:ahyp="http://schemas.microsoft.com/office/drawing/2018/hyperlinkcolor" val="tx"/>
                    </a:ext>
                  </a:extLst>
                </a:hlinkClick>
              </a:rPr>
              <a:t>Welcome Work Partnership </a:t>
            </a:r>
            <a:r>
              <a:rPr lang="en-US" sz="600">
                <a:latin typeface="Source Sans Pro"/>
              </a:rPr>
              <a:t>er licenseret under </a:t>
            </a:r>
            <a:r>
              <a:rPr lang="en-US" sz="600" u="sng">
                <a:solidFill>
                  <a:srgbClr val="EF3E23"/>
                </a:solidFill>
                <a:latin typeface="Source Sans Pro"/>
                <a:cs typeface="Segoe UI"/>
                <a:hlinkClick r:id="rId9">
                  <a:extLst>
                    <a:ext uri="{A12FA001-AC4F-418D-AE19-62706E023703}">
                      <ahyp:hlinkClr xmlns:ahyp="http://schemas.microsoft.com/office/drawing/2018/hyperlinkcolor" val="tx"/>
                    </a:ext>
                  </a:extLst>
                </a:hlinkClick>
              </a:rPr>
              <a:t>CC BY-SA 4.0</a:t>
            </a:r>
            <a:endParaRPr lang="en-GB"/>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3"/>
            <a:ext cx="3212592" cy="540286"/>
            <a:chOff x="-406400" y="2117978"/>
            <a:chExt cx="3327878" cy="760092"/>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2561610" cy="659487"/>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TRIN FOR TRIN</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25771"/>
            <a:chOff x="-406401" y="2281331"/>
            <a:chExt cx="3578363" cy="739672"/>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683424" cy="659486"/>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VELKOMMEN TIL</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en-GB" sz="2000" dirty="0">
                <a:solidFill>
                  <a:schemeClr val="bg1"/>
                </a:solidFill>
                <a:latin typeface="Calibri" panose="020F0502020204030204" pitchFamily="34" charset="0"/>
                <a:cs typeface="Calibri" panose="020F0502020204030204" pitchFamily="34" charset="0"/>
              </a:rPr>
              <a:t>Velkommen til </a:t>
            </a:r>
            <a:r>
              <a:rPr lang="en-GB" sz="2000" b="1" dirty="0">
                <a:solidFill>
                  <a:schemeClr val="bg1"/>
                </a:solidFill>
                <a:latin typeface="Calibri" panose="020F0502020204030204" pitchFamily="34" charset="0"/>
                <a:cs typeface="Calibri" panose="020F0502020204030204" pitchFamily="34" charset="0"/>
              </a:rPr>
              <a:t>Welcome Work</a:t>
            </a:r>
            <a:r>
              <a:rPr lang="en-GB" sz="2000" dirty="0">
                <a:solidFill>
                  <a:schemeClr val="bg1"/>
                </a:solidFill>
                <a:latin typeface="Calibri" panose="020F0502020204030204" pitchFamily="34" charset="0"/>
                <a:cs typeface="Calibri" panose="020F0502020204030204" pitchFamily="34" charset="0"/>
              </a:rPr>
              <a:t>: </a:t>
            </a:r>
            <a:r>
              <a:rPr lang="en-GB" sz="2000" b="1" dirty="0">
                <a:solidFill>
                  <a:schemeClr val="bg1"/>
                </a:solidFill>
                <a:latin typeface="Calibri" panose="020F0502020204030204" pitchFamily="34" charset="0"/>
                <a:cs typeface="Calibri" panose="020F0502020204030204" pitchFamily="34" charset="0"/>
              </a:rPr>
              <a:t>Trin for trin</a:t>
            </a:r>
            <a:r>
              <a:rPr lang="en-GB" sz="2000" dirty="0">
                <a:solidFill>
                  <a:schemeClr val="bg1"/>
                </a:solidFill>
                <a:latin typeface="Calibri" panose="020F0502020204030204" pitchFamily="34" charset="0"/>
                <a:cs typeface="Calibri" panose="020F0502020204030204" pitchFamily="34" charset="0"/>
              </a:rPr>
              <a:t>-strategier. Vi vil gennem inkluderende praksis vise dig, hvordan du skaber et blomstrende arbejdsmiljø for flygtninge.</a:t>
            </a: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id="{6A3E8D48-E0EB-CA17-EB51-C9A956176317}"/>
              </a:ext>
            </a:extLst>
          </p:cNvPr>
          <p:cNvGrpSpPr/>
          <p:nvPr/>
        </p:nvGrpSpPr>
        <p:grpSpPr>
          <a:xfrm>
            <a:off x="330415" y="4415884"/>
            <a:ext cx="8567507" cy="6140834"/>
            <a:chOff x="330415" y="4415884"/>
            <a:chExt cx="8567507" cy="6140834"/>
          </a:xfrm>
        </p:grpSpPr>
        <p:sp>
          <p:nvSpPr>
            <p:cNvPr id="1090" name="Text Placeholder 10">
              <a:extLst>
                <a:ext uri="{FF2B5EF4-FFF2-40B4-BE49-F238E27FC236}">
                  <a16:creationId xmlns:a16="http://schemas.microsoft.com/office/drawing/2014/main" id="{5FACAE21-28A3-D667-5EBC-F44C06ABA35F}"/>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Fremme en inkluderende kultur på byggepladser </a:t>
              </a:r>
            </a:p>
          </p:txBody>
        </p:sp>
        <p:grpSp>
          <p:nvGrpSpPr>
            <p:cNvPr id="1107" name="Group 1106">
              <a:extLst>
                <a:ext uri="{FF2B5EF4-FFF2-40B4-BE49-F238E27FC236}">
                  <a16:creationId xmlns:a16="http://schemas.microsoft.com/office/drawing/2014/main" id="{9C9A8FD2-0459-024A-7737-72892592737F}"/>
                </a:ext>
              </a:extLst>
            </p:cNvPr>
            <p:cNvGrpSpPr/>
            <p:nvPr/>
          </p:nvGrpSpPr>
          <p:grpSpPr>
            <a:xfrm>
              <a:off x="629359" y="4415884"/>
              <a:ext cx="8268563" cy="4495247"/>
              <a:chOff x="396946" y="3800993"/>
              <a:chExt cx="8532281" cy="4638618"/>
            </a:xfrm>
          </p:grpSpPr>
          <p:sp>
            <p:nvSpPr>
              <p:cNvPr id="1108" name="Arc 1107">
                <a:extLst>
                  <a:ext uri="{FF2B5EF4-FFF2-40B4-BE49-F238E27FC236}">
                    <a16:creationId xmlns:a16="http://schemas.microsoft.com/office/drawing/2014/main" id="{EB157677-1C7A-C74F-AB20-789FFA7786E2}"/>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09" name="Arc 1108">
                <a:extLst>
                  <a:ext uri="{FF2B5EF4-FFF2-40B4-BE49-F238E27FC236}">
                    <a16:creationId xmlns:a16="http://schemas.microsoft.com/office/drawing/2014/main" id="{E955D2CA-B72C-25DF-DB1D-03FBCD1920DA}"/>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0" name="Arc 1109">
                <a:extLst>
                  <a:ext uri="{FF2B5EF4-FFF2-40B4-BE49-F238E27FC236}">
                    <a16:creationId xmlns:a16="http://schemas.microsoft.com/office/drawing/2014/main" id="{79922060-5B8E-7197-4D71-6A6E19B7E729}"/>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11" name="Arc 1110">
                <a:extLst>
                  <a:ext uri="{FF2B5EF4-FFF2-40B4-BE49-F238E27FC236}">
                    <a16:creationId xmlns:a16="http://schemas.microsoft.com/office/drawing/2014/main" id="{B4B6BA6A-082A-F9C9-6A27-6DC882041B74}"/>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112" name="Straight Connector 1111">
                <a:extLst>
                  <a:ext uri="{FF2B5EF4-FFF2-40B4-BE49-F238E27FC236}">
                    <a16:creationId xmlns:a16="http://schemas.microsoft.com/office/drawing/2014/main" id="{77C4B41F-0260-B058-EF45-5B338D03C241}"/>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3" name="Straight Connector 1112">
                <a:extLst>
                  <a:ext uri="{FF2B5EF4-FFF2-40B4-BE49-F238E27FC236}">
                    <a16:creationId xmlns:a16="http://schemas.microsoft.com/office/drawing/2014/main" id="{84A44745-8CA8-7D9D-B72D-966AB22D18D8}"/>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14" name="Straight Connector 1113">
                <a:extLst>
                  <a:ext uri="{FF2B5EF4-FFF2-40B4-BE49-F238E27FC236}">
                    <a16:creationId xmlns:a16="http://schemas.microsoft.com/office/drawing/2014/main" id="{5366268D-1B3B-AE22-932F-5695ADCB8DAE}"/>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641" name="Text Placeholder 10">
              <a:extLst>
                <a:ext uri="{FF2B5EF4-FFF2-40B4-BE49-F238E27FC236}">
                  <a16:creationId xmlns:a16="http://schemas.microsoft.com/office/drawing/2014/main" id="{3643B7B2-7FAC-5473-354E-CC7D6B91336C}"/>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highlight>
                    <a:srgbClr val="FFFFFF"/>
                  </a:highlight>
                  <a:ea typeface="Aptos" panose="020B0004020202020204" pitchFamily="34" charset="0"/>
                </a:rPr>
                <a:t>Forståelse </a:t>
              </a:r>
              <a:endParaRPr lang="en-IE" sz="1500" b="1" kern="100">
                <a:solidFill>
                  <a:srgbClr val="404040"/>
                </a:solidFill>
                <a:effectLst/>
                <a:highlight>
                  <a:srgbClr val="FFFFFF"/>
                </a:highlight>
                <a:ea typeface="Aptos" panose="020B0004020202020204" pitchFamily="34" charset="0"/>
              </a:endParaRPr>
            </a:p>
            <a:p>
              <a:pPr algn="l">
                <a:lnSpc>
                  <a:spcPts val="1380"/>
                </a:lnSpc>
              </a:pPr>
              <a:r>
                <a:rPr lang="en-US" sz="1500" b="1" kern="100">
                  <a:solidFill>
                    <a:srgbClr val="404040"/>
                  </a:solidFill>
                  <a:effectLst/>
                  <a:highlight>
                    <a:srgbClr val="FFFFFF"/>
                  </a:highlight>
                  <a:ea typeface="Aptos" panose="020B0004020202020204" pitchFamily="34" charset="0"/>
                </a:rPr>
                <a:t>Færdigheder og kvalifikationer</a:t>
              </a:r>
              <a:endParaRPr lang="en-IE" sz="1500" b="1" kern="100">
                <a:solidFill>
                  <a:srgbClr val="404040"/>
                </a:solidFill>
                <a:effectLst/>
                <a:highlight>
                  <a:srgbClr val="FFFFFF"/>
                </a:highlight>
                <a:ea typeface="Aptos" panose="020B0004020202020204" pitchFamily="34" charset="0"/>
              </a:endParaRPr>
            </a:p>
            <a:p>
              <a:pPr algn="l">
                <a:lnSpc>
                  <a:spcPts val="1380"/>
                </a:lnSpc>
              </a:pPr>
              <a:endParaRPr lang="en-US" sz="1500" b="1" dirty="0">
                <a:solidFill>
                  <a:srgbClr val="404040"/>
                </a:solidFill>
                <a:highlight>
                  <a:srgbClr val="FFFFFF"/>
                </a:highlight>
              </a:endParaRPr>
            </a:p>
          </p:txBody>
        </p:sp>
        <p:grpSp>
          <p:nvGrpSpPr>
            <p:cNvPr id="732" name="Group 731">
              <a:extLst>
                <a:ext uri="{FF2B5EF4-FFF2-40B4-BE49-F238E27FC236}">
                  <a16:creationId xmlns:a16="http://schemas.microsoft.com/office/drawing/2014/main" id="{13C2F99B-820D-16E7-F7D8-5CD7BCDC4B56}"/>
                </a:ext>
              </a:extLst>
            </p:cNvPr>
            <p:cNvGrpSpPr/>
            <p:nvPr/>
          </p:nvGrpSpPr>
          <p:grpSpPr>
            <a:xfrm>
              <a:off x="330415" y="4848195"/>
              <a:ext cx="694518" cy="591172"/>
              <a:chOff x="87062" y="4460811"/>
              <a:chExt cx="785328" cy="668473"/>
            </a:xfrm>
          </p:grpSpPr>
          <p:grpSp>
            <p:nvGrpSpPr>
              <p:cNvPr id="715" name="Group 714">
                <a:extLst>
                  <a:ext uri="{FF2B5EF4-FFF2-40B4-BE49-F238E27FC236}">
                    <a16:creationId xmlns:a16="http://schemas.microsoft.com/office/drawing/2014/main" id="{D324B513-D614-E034-8A19-63C2B4D505FE}"/>
                  </a:ext>
                </a:extLst>
              </p:cNvPr>
              <p:cNvGrpSpPr/>
              <p:nvPr/>
            </p:nvGrpSpPr>
            <p:grpSpPr>
              <a:xfrm>
                <a:off x="87062" y="4460811"/>
                <a:ext cx="785328" cy="668473"/>
                <a:chOff x="468374" y="5595710"/>
                <a:chExt cx="785328" cy="668473"/>
              </a:xfrm>
            </p:grpSpPr>
            <p:sp>
              <p:nvSpPr>
                <p:cNvPr id="716" name="Oval 715">
                  <a:extLst>
                    <a:ext uri="{FF2B5EF4-FFF2-40B4-BE49-F238E27FC236}">
                      <a16:creationId xmlns:a16="http://schemas.microsoft.com/office/drawing/2014/main" id="{C3C61199-6C74-01E1-65D1-0B226861758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7" name="TextBox 716">
                  <a:extLst>
                    <a:ext uri="{FF2B5EF4-FFF2-40B4-BE49-F238E27FC236}">
                      <a16:creationId xmlns:a16="http://schemas.microsoft.com/office/drawing/2014/main" id="{3164B255-4CAE-DA56-1577-953D959B9E5A}"/>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718" name="TextBox 717">
                <a:extLst>
                  <a:ext uri="{FF2B5EF4-FFF2-40B4-BE49-F238E27FC236}">
                    <a16:creationId xmlns:a16="http://schemas.microsoft.com/office/drawing/2014/main" id="{F650CC61-969E-87D4-A718-5387D35D22CD}"/>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sp>
          <p:nvSpPr>
            <p:cNvPr id="759" name="Text Placeholder 10">
              <a:extLst>
                <a:ext uri="{FF2B5EF4-FFF2-40B4-BE49-F238E27FC236}">
                  <a16:creationId xmlns:a16="http://schemas.microsoft.com/office/drawing/2014/main" id="{F514A249-8314-D36B-5210-95E458872C8B}"/>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Fjern barrierer på arbejdspladsen </a:t>
              </a:r>
            </a:p>
          </p:txBody>
        </p:sp>
        <p:sp>
          <p:nvSpPr>
            <p:cNvPr id="869" name="Rectangle 868">
              <a:extLst>
                <a:ext uri="{FF2B5EF4-FFF2-40B4-BE49-F238E27FC236}">
                  <a16:creationId xmlns:a16="http://schemas.microsoft.com/office/drawing/2014/main" id="{1DF29717-75B5-A050-32F0-8B3A58D059BA}"/>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70" name="Group 869">
              <a:extLst>
                <a:ext uri="{FF2B5EF4-FFF2-40B4-BE49-F238E27FC236}">
                  <a16:creationId xmlns:a16="http://schemas.microsoft.com/office/drawing/2014/main" id="{84F10695-3602-8CC8-C4FD-B6347EC83E1A}"/>
                </a:ext>
              </a:extLst>
            </p:cNvPr>
            <p:cNvGrpSpPr/>
            <p:nvPr/>
          </p:nvGrpSpPr>
          <p:grpSpPr>
            <a:xfrm>
              <a:off x="444647" y="5720102"/>
              <a:ext cx="382746" cy="394712"/>
              <a:chOff x="8388197" y="4689842"/>
              <a:chExt cx="334587" cy="345048"/>
            </a:xfrm>
            <a:solidFill>
              <a:srgbClr val="404040"/>
            </a:solidFill>
          </p:grpSpPr>
          <p:sp>
            <p:nvSpPr>
              <p:cNvPr id="871" name="Freeform 870">
                <a:extLst>
                  <a:ext uri="{FF2B5EF4-FFF2-40B4-BE49-F238E27FC236}">
                    <a16:creationId xmlns:a16="http://schemas.microsoft.com/office/drawing/2014/main" id="{1A1479CA-A3E1-C8E8-C803-B56FCFA62B63}"/>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872" name="Freeform 871">
                <a:extLst>
                  <a:ext uri="{FF2B5EF4-FFF2-40B4-BE49-F238E27FC236}">
                    <a16:creationId xmlns:a16="http://schemas.microsoft.com/office/drawing/2014/main" id="{92DFE22C-0BA8-2D24-3F1A-8EFEA4673E5B}"/>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873" name="Graphic 761">
                <a:extLst>
                  <a:ext uri="{FF2B5EF4-FFF2-40B4-BE49-F238E27FC236}">
                    <a16:creationId xmlns:a16="http://schemas.microsoft.com/office/drawing/2014/main" id="{EA30D2CF-AA53-21CB-BA16-B040992835A9}"/>
                  </a:ext>
                </a:extLst>
              </p:cNvPr>
              <p:cNvGrpSpPr/>
              <p:nvPr/>
            </p:nvGrpSpPr>
            <p:grpSpPr>
              <a:xfrm>
                <a:off x="8427676" y="4902050"/>
                <a:ext cx="250744" cy="52282"/>
                <a:chOff x="8427676" y="4902050"/>
                <a:chExt cx="250744" cy="52282"/>
              </a:xfrm>
              <a:grpFill/>
            </p:grpSpPr>
            <p:sp>
              <p:nvSpPr>
                <p:cNvPr id="884" name="Freeform 883">
                  <a:extLst>
                    <a:ext uri="{FF2B5EF4-FFF2-40B4-BE49-F238E27FC236}">
                      <a16:creationId xmlns:a16="http://schemas.microsoft.com/office/drawing/2014/main" id="{A9C84E27-E5E9-22D2-1005-71BA1D6A9C46}"/>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5" name="Freeform 884">
                  <a:extLst>
                    <a:ext uri="{FF2B5EF4-FFF2-40B4-BE49-F238E27FC236}">
                      <a16:creationId xmlns:a16="http://schemas.microsoft.com/office/drawing/2014/main" id="{3E29CB8C-0473-634A-31D5-76751B6C7812}"/>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886" name="Freeform 885">
                  <a:extLst>
                    <a:ext uri="{FF2B5EF4-FFF2-40B4-BE49-F238E27FC236}">
                      <a16:creationId xmlns:a16="http://schemas.microsoft.com/office/drawing/2014/main" id="{5B5F8315-253F-01DC-A6C8-1682275D04A6}"/>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887" name="Freeform 886">
                  <a:extLst>
                    <a:ext uri="{FF2B5EF4-FFF2-40B4-BE49-F238E27FC236}">
                      <a16:creationId xmlns:a16="http://schemas.microsoft.com/office/drawing/2014/main" id="{829DA19A-7B8F-964D-DA31-7CD349773025}"/>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874" name="Graphic 761">
                <a:extLst>
                  <a:ext uri="{FF2B5EF4-FFF2-40B4-BE49-F238E27FC236}">
                    <a16:creationId xmlns:a16="http://schemas.microsoft.com/office/drawing/2014/main" id="{86DA167D-5E00-5D10-9EF0-1FAD55AE695B}"/>
                  </a:ext>
                </a:extLst>
              </p:cNvPr>
              <p:cNvGrpSpPr/>
              <p:nvPr/>
            </p:nvGrpSpPr>
            <p:grpSpPr>
              <a:xfrm>
                <a:off x="8388197" y="4689842"/>
                <a:ext cx="334587" cy="345048"/>
                <a:chOff x="8388197" y="4689842"/>
                <a:chExt cx="334587" cy="345048"/>
              </a:xfrm>
              <a:grpFill/>
            </p:grpSpPr>
            <p:sp>
              <p:nvSpPr>
                <p:cNvPr id="882" name="Freeform 881">
                  <a:extLst>
                    <a:ext uri="{FF2B5EF4-FFF2-40B4-BE49-F238E27FC236}">
                      <a16:creationId xmlns:a16="http://schemas.microsoft.com/office/drawing/2014/main" id="{0D9E3143-F4A7-FB35-26C9-A8478B550FA7}"/>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883" name="Freeform 882">
                  <a:extLst>
                    <a:ext uri="{FF2B5EF4-FFF2-40B4-BE49-F238E27FC236}">
                      <a16:creationId xmlns:a16="http://schemas.microsoft.com/office/drawing/2014/main" id="{135A7D05-EBF1-B14B-2A32-BABB280B2774}"/>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875" name="Graphic 761">
                <a:extLst>
                  <a:ext uri="{FF2B5EF4-FFF2-40B4-BE49-F238E27FC236}">
                    <a16:creationId xmlns:a16="http://schemas.microsoft.com/office/drawing/2014/main" id="{A9E2D3E5-AF2E-7805-806B-5454E22FB90A}"/>
                  </a:ext>
                </a:extLst>
              </p:cNvPr>
              <p:cNvGrpSpPr/>
              <p:nvPr/>
            </p:nvGrpSpPr>
            <p:grpSpPr>
              <a:xfrm>
                <a:off x="8530108" y="4867373"/>
                <a:ext cx="44280" cy="114168"/>
                <a:chOff x="8530108" y="4867373"/>
                <a:chExt cx="44280" cy="114168"/>
              </a:xfrm>
              <a:grpFill/>
            </p:grpSpPr>
            <p:grpSp>
              <p:nvGrpSpPr>
                <p:cNvPr id="876" name="Graphic 761">
                  <a:extLst>
                    <a:ext uri="{FF2B5EF4-FFF2-40B4-BE49-F238E27FC236}">
                      <a16:creationId xmlns:a16="http://schemas.microsoft.com/office/drawing/2014/main" id="{70EFDE7B-766E-7D2A-CC97-DA212D3E8166}"/>
                    </a:ext>
                  </a:extLst>
                </p:cNvPr>
                <p:cNvGrpSpPr/>
                <p:nvPr/>
              </p:nvGrpSpPr>
              <p:grpSpPr>
                <a:xfrm>
                  <a:off x="8530108" y="4867373"/>
                  <a:ext cx="44280" cy="114168"/>
                  <a:chOff x="8530108" y="4867373"/>
                  <a:chExt cx="44280" cy="114168"/>
                </a:xfrm>
                <a:grpFill/>
              </p:grpSpPr>
              <p:sp>
                <p:nvSpPr>
                  <p:cNvPr id="880" name="Freeform 879">
                    <a:extLst>
                      <a:ext uri="{FF2B5EF4-FFF2-40B4-BE49-F238E27FC236}">
                        <a16:creationId xmlns:a16="http://schemas.microsoft.com/office/drawing/2014/main" id="{613B9965-6689-198A-8350-EA944ACEE847}"/>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81" name="Freeform 880">
                    <a:extLst>
                      <a:ext uri="{FF2B5EF4-FFF2-40B4-BE49-F238E27FC236}">
                        <a16:creationId xmlns:a16="http://schemas.microsoft.com/office/drawing/2014/main" id="{455FFDE8-E313-78F6-0777-621EFEFDF753}"/>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877" name="Graphic 761">
                  <a:extLst>
                    <a:ext uri="{FF2B5EF4-FFF2-40B4-BE49-F238E27FC236}">
                      <a16:creationId xmlns:a16="http://schemas.microsoft.com/office/drawing/2014/main" id="{28D222E6-C1BB-6723-F7CF-8D2A2B4A1328}"/>
                    </a:ext>
                  </a:extLst>
                </p:cNvPr>
                <p:cNvGrpSpPr/>
                <p:nvPr/>
              </p:nvGrpSpPr>
              <p:grpSpPr>
                <a:xfrm>
                  <a:off x="8530108" y="4867373"/>
                  <a:ext cx="44280" cy="114168"/>
                  <a:chOff x="8530108" y="4867373"/>
                  <a:chExt cx="44280" cy="114168"/>
                </a:xfrm>
                <a:grpFill/>
              </p:grpSpPr>
              <p:sp>
                <p:nvSpPr>
                  <p:cNvPr id="878" name="Freeform 877">
                    <a:extLst>
                      <a:ext uri="{FF2B5EF4-FFF2-40B4-BE49-F238E27FC236}">
                        <a16:creationId xmlns:a16="http://schemas.microsoft.com/office/drawing/2014/main" id="{ABABB291-E4D3-90BD-E64D-D8907062409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879" name="Freeform 878">
                    <a:extLst>
                      <a:ext uri="{FF2B5EF4-FFF2-40B4-BE49-F238E27FC236}">
                        <a16:creationId xmlns:a16="http://schemas.microsoft.com/office/drawing/2014/main" id="{DEAE95B2-3998-1C93-425C-9CCC84589EAA}"/>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888" name="Rectangle 887">
              <a:extLst>
                <a:ext uri="{FF2B5EF4-FFF2-40B4-BE49-F238E27FC236}">
                  <a16:creationId xmlns:a16="http://schemas.microsoft.com/office/drawing/2014/main" id="{16E2C7DC-2EB6-57BE-4178-641E2686AACB}"/>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89" name="Group 888">
              <a:extLst>
                <a:ext uri="{FF2B5EF4-FFF2-40B4-BE49-F238E27FC236}">
                  <a16:creationId xmlns:a16="http://schemas.microsoft.com/office/drawing/2014/main" id="{676E42FB-C84B-1119-6DAC-566C7DDECA85}"/>
                </a:ext>
              </a:extLst>
            </p:cNvPr>
            <p:cNvGrpSpPr/>
            <p:nvPr/>
          </p:nvGrpSpPr>
          <p:grpSpPr>
            <a:xfrm>
              <a:off x="690054" y="7829848"/>
              <a:ext cx="440016" cy="380208"/>
              <a:chOff x="8399934" y="5343787"/>
              <a:chExt cx="384652" cy="332369"/>
            </a:xfrm>
            <a:solidFill>
              <a:srgbClr val="404040"/>
            </a:solidFill>
          </p:grpSpPr>
          <p:sp>
            <p:nvSpPr>
              <p:cNvPr id="890" name="Freeform 889">
                <a:extLst>
                  <a:ext uri="{FF2B5EF4-FFF2-40B4-BE49-F238E27FC236}">
                    <a16:creationId xmlns:a16="http://schemas.microsoft.com/office/drawing/2014/main" id="{9FD98167-FE28-7CA2-7523-C63222921ACD}"/>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891" name="Freeform 890">
                <a:extLst>
                  <a:ext uri="{FF2B5EF4-FFF2-40B4-BE49-F238E27FC236}">
                    <a16:creationId xmlns:a16="http://schemas.microsoft.com/office/drawing/2014/main" id="{8B00D63B-0BA4-451D-ED27-253BBF39A8F1}"/>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892" name="Freeform 891">
                <a:extLst>
                  <a:ext uri="{FF2B5EF4-FFF2-40B4-BE49-F238E27FC236}">
                    <a16:creationId xmlns:a16="http://schemas.microsoft.com/office/drawing/2014/main" id="{7D9BC582-0052-8C16-DE76-F8DA9E7F6C4B}"/>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893" name="Freeform 892">
                <a:extLst>
                  <a:ext uri="{FF2B5EF4-FFF2-40B4-BE49-F238E27FC236}">
                    <a16:creationId xmlns:a16="http://schemas.microsoft.com/office/drawing/2014/main" id="{B6393C83-29A6-FBFE-D24C-CA23BD9E6A9C}"/>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894" name="Graphic 761">
                <a:extLst>
                  <a:ext uri="{FF2B5EF4-FFF2-40B4-BE49-F238E27FC236}">
                    <a16:creationId xmlns:a16="http://schemas.microsoft.com/office/drawing/2014/main" id="{4AB35E82-9A16-4E36-E4AA-D06C22EAA6B8}"/>
                  </a:ext>
                </a:extLst>
              </p:cNvPr>
              <p:cNvGrpSpPr/>
              <p:nvPr/>
            </p:nvGrpSpPr>
            <p:grpSpPr>
              <a:xfrm>
                <a:off x="8461820" y="5375797"/>
                <a:ext cx="141377" cy="138176"/>
                <a:chOff x="8461820" y="5375797"/>
                <a:chExt cx="141377" cy="138176"/>
              </a:xfrm>
              <a:grpFill/>
            </p:grpSpPr>
            <p:sp>
              <p:nvSpPr>
                <p:cNvPr id="898" name="Freeform 897">
                  <a:extLst>
                    <a:ext uri="{FF2B5EF4-FFF2-40B4-BE49-F238E27FC236}">
                      <a16:creationId xmlns:a16="http://schemas.microsoft.com/office/drawing/2014/main" id="{D3032137-4FB8-A8C3-BABA-E11B70E9CFFA}"/>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899" name="Freeform 898">
                  <a:extLst>
                    <a:ext uri="{FF2B5EF4-FFF2-40B4-BE49-F238E27FC236}">
                      <a16:creationId xmlns:a16="http://schemas.microsoft.com/office/drawing/2014/main" id="{463AB39D-9C1E-596C-9C12-25CCC7344024}"/>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00" name="Freeform 899">
                  <a:extLst>
                    <a:ext uri="{FF2B5EF4-FFF2-40B4-BE49-F238E27FC236}">
                      <a16:creationId xmlns:a16="http://schemas.microsoft.com/office/drawing/2014/main" id="{E90CF321-06C6-7E81-B176-4244F4B356DC}"/>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01" name="Freeform 900">
                  <a:extLst>
                    <a:ext uri="{FF2B5EF4-FFF2-40B4-BE49-F238E27FC236}">
                      <a16:creationId xmlns:a16="http://schemas.microsoft.com/office/drawing/2014/main" id="{BA31463D-D605-29D4-2D51-FCDBF67D769D}"/>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02" name="Graphic 761">
                  <a:extLst>
                    <a:ext uri="{FF2B5EF4-FFF2-40B4-BE49-F238E27FC236}">
                      <a16:creationId xmlns:a16="http://schemas.microsoft.com/office/drawing/2014/main" id="{C75B0D90-8BD2-32F6-781D-542D69A0ABFE}"/>
                    </a:ext>
                  </a:extLst>
                </p:cNvPr>
                <p:cNvGrpSpPr/>
                <p:nvPr/>
              </p:nvGrpSpPr>
              <p:grpSpPr>
                <a:xfrm>
                  <a:off x="8461820" y="5375797"/>
                  <a:ext cx="141377" cy="76290"/>
                  <a:chOff x="8461820" y="5375797"/>
                  <a:chExt cx="141377" cy="76290"/>
                </a:xfrm>
                <a:grpFill/>
              </p:grpSpPr>
              <p:sp>
                <p:nvSpPr>
                  <p:cNvPr id="903" name="Freeform 902">
                    <a:extLst>
                      <a:ext uri="{FF2B5EF4-FFF2-40B4-BE49-F238E27FC236}">
                        <a16:creationId xmlns:a16="http://schemas.microsoft.com/office/drawing/2014/main" id="{E75C203C-0F06-5BAB-F5E3-905CF5F06983}"/>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04" name="Freeform 903">
                    <a:extLst>
                      <a:ext uri="{FF2B5EF4-FFF2-40B4-BE49-F238E27FC236}">
                        <a16:creationId xmlns:a16="http://schemas.microsoft.com/office/drawing/2014/main" id="{FB0C9F0F-B6BB-CB06-1BF8-E936B0E195E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895" name="Freeform 894">
                <a:extLst>
                  <a:ext uri="{FF2B5EF4-FFF2-40B4-BE49-F238E27FC236}">
                    <a16:creationId xmlns:a16="http://schemas.microsoft.com/office/drawing/2014/main" id="{F8E72E6D-BAB8-A9E6-406B-D7A4208C122C}"/>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896" name="Freeform 895">
                <a:extLst>
                  <a:ext uri="{FF2B5EF4-FFF2-40B4-BE49-F238E27FC236}">
                    <a16:creationId xmlns:a16="http://schemas.microsoft.com/office/drawing/2014/main" id="{D9257DC4-F937-417F-F758-C7A4E44C17BB}"/>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897" name="Freeform 896">
                <a:extLst>
                  <a:ext uri="{FF2B5EF4-FFF2-40B4-BE49-F238E27FC236}">
                    <a16:creationId xmlns:a16="http://schemas.microsoft.com/office/drawing/2014/main" id="{D48C6570-4EAB-6C9E-FB5F-E7E0D95713F1}"/>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921" name="Rectangle 920">
              <a:extLst>
                <a:ext uri="{FF2B5EF4-FFF2-40B4-BE49-F238E27FC236}">
                  <a16:creationId xmlns:a16="http://schemas.microsoft.com/office/drawing/2014/main" id="{DD622953-D2C8-EB4A-B208-136CD80E3815}"/>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2" name="Rectangle 921">
              <a:extLst>
                <a:ext uri="{FF2B5EF4-FFF2-40B4-BE49-F238E27FC236}">
                  <a16:creationId xmlns:a16="http://schemas.microsoft.com/office/drawing/2014/main" id="{1EC7E62F-5639-94B1-F8E6-14837521192A}"/>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4" name="Group 923">
              <a:extLst>
                <a:ext uri="{FF2B5EF4-FFF2-40B4-BE49-F238E27FC236}">
                  <a16:creationId xmlns:a16="http://schemas.microsoft.com/office/drawing/2014/main" id="{F12A0C64-4B9E-8DE4-9509-EC026F5977B4}"/>
                </a:ext>
              </a:extLst>
            </p:cNvPr>
            <p:cNvGrpSpPr/>
            <p:nvPr/>
          </p:nvGrpSpPr>
          <p:grpSpPr>
            <a:xfrm>
              <a:off x="2497728" y="6964100"/>
              <a:ext cx="434523" cy="407061"/>
              <a:chOff x="8399401" y="5851144"/>
              <a:chExt cx="379850" cy="355843"/>
            </a:xfrm>
            <a:solidFill>
              <a:srgbClr val="404040"/>
            </a:solidFill>
          </p:grpSpPr>
          <p:sp>
            <p:nvSpPr>
              <p:cNvPr id="925" name="Freeform 924">
                <a:extLst>
                  <a:ext uri="{FF2B5EF4-FFF2-40B4-BE49-F238E27FC236}">
                    <a16:creationId xmlns:a16="http://schemas.microsoft.com/office/drawing/2014/main" id="{E7B0DC33-5145-55DD-644E-4CDB3F90F7A0}"/>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26" name="Graphic 761">
                <a:extLst>
                  <a:ext uri="{FF2B5EF4-FFF2-40B4-BE49-F238E27FC236}">
                    <a16:creationId xmlns:a16="http://schemas.microsoft.com/office/drawing/2014/main" id="{24BDC6A3-C5A7-99AA-B180-B5FB84CB8FFA}"/>
                  </a:ext>
                </a:extLst>
              </p:cNvPr>
              <p:cNvGrpSpPr/>
              <p:nvPr/>
            </p:nvGrpSpPr>
            <p:grpSpPr>
              <a:xfrm>
                <a:off x="8399401" y="5851144"/>
                <a:ext cx="379850" cy="355843"/>
                <a:chOff x="8399401" y="5851144"/>
                <a:chExt cx="379850" cy="355843"/>
              </a:xfrm>
              <a:grpFill/>
            </p:grpSpPr>
            <p:sp>
              <p:nvSpPr>
                <p:cNvPr id="927" name="Freeform 926">
                  <a:extLst>
                    <a:ext uri="{FF2B5EF4-FFF2-40B4-BE49-F238E27FC236}">
                      <a16:creationId xmlns:a16="http://schemas.microsoft.com/office/drawing/2014/main" id="{6B13A45C-31DE-97CD-9730-A32192DD2BBC}"/>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28" name="Graphic 761">
                  <a:extLst>
                    <a:ext uri="{FF2B5EF4-FFF2-40B4-BE49-F238E27FC236}">
                      <a16:creationId xmlns:a16="http://schemas.microsoft.com/office/drawing/2014/main" id="{D115386B-1BE2-B1F3-1D83-72B177C05EC9}"/>
                    </a:ext>
                  </a:extLst>
                </p:cNvPr>
                <p:cNvGrpSpPr/>
                <p:nvPr/>
              </p:nvGrpSpPr>
              <p:grpSpPr>
                <a:xfrm>
                  <a:off x="8454885" y="6195250"/>
                  <a:ext cx="269950" cy="11737"/>
                  <a:chOff x="8454885" y="6195250"/>
                  <a:chExt cx="269950" cy="11737"/>
                </a:xfrm>
                <a:grpFill/>
              </p:grpSpPr>
              <p:sp>
                <p:nvSpPr>
                  <p:cNvPr id="932" name="Freeform 931">
                    <a:extLst>
                      <a:ext uri="{FF2B5EF4-FFF2-40B4-BE49-F238E27FC236}">
                        <a16:creationId xmlns:a16="http://schemas.microsoft.com/office/drawing/2014/main" id="{61D68B6B-62E3-75BE-C656-1DBC3B12C993}"/>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33" name="Freeform 932">
                    <a:extLst>
                      <a:ext uri="{FF2B5EF4-FFF2-40B4-BE49-F238E27FC236}">
                        <a16:creationId xmlns:a16="http://schemas.microsoft.com/office/drawing/2014/main" id="{12D25992-2512-4DB1-9D3A-1B23BCD4C6CB}"/>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29" name="Freeform 928">
                  <a:extLst>
                    <a:ext uri="{FF2B5EF4-FFF2-40B4-BE49-F238E27FC236}">
                      <a16:creationId xmlns:a16="http://schemas.microsoft.com/office/drawing/2014/main" id="{AEE17327-31DC-5BF8-DE98-6E8CA50CCCD3}"/>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30" name="Freeform 929">
                  <a:extLst>
                    <a:ext uri="{FF2B5EF4-FFF2-40B4-BE49-F238E27FC236}">
                      <a16:creationId xmlns:a16="http://schemas.microsoft.com/office/drawing/2014/main" id="{EF82A487-EA08-665C-84AC-DA372E8F284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31" name="Freeform 930">
                  <a:extLst>
                    <a:ext uri="{FF2B5EF4-FFF2-40B4-BE49-F238E27FC236}">
                      <a16:creationId xmlns:a16="http://schemas.microsoft.com/office/drawing/2014/main" id="{2CE7DFE8-C6A1-6170-1FD2-01B5470CC9B3}"/>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944" name="Rectangle 943">
              <a:extLst>
                <a:ext uri="{FF2B5EF4-FFF2-40B4-BE49-F238E27FC236}">
                  <a16:creationId xmlns:a16="http://schemas.microsoft.com/office/drawing/2014/main" id="{A469CB6C-8C93-1C37-3C17-E30D0A1CF450}"/>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6" name="Rectangle 945">
              <a:extLst>
                <a:ext uri="{FF2B5EF4-FFF2-40B4-BE49-F238E27FC236}">
                  <a16:creationId xmlns:a16="http://schemas.microsoft.com/office/drawing/2014/main" id="{54E27974-0A0A-6901-7950-081D6B29F7B7}"/>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7" name="Text Placeholder 10">
              <a:extLst>
                <a:ext uri="{FF2B5EF4-FFF2-40B4-BE49-F238E27FC236}">
                  <a16:creationId xmlns:a16="http://schemas.microsoft.com/office/drawing/2014/main" id="{6B18F3A8-B291-9231-1742-951E466DC697}"/>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a:solidFill>
                    <a:srgbClr val="404040"/>
                  </a:solidFill>
                  <a:effectLst/>
                  <a:ea typeface="Aptos" panose="020B0004020202020204" pitchFamily="34" charset="0"/>
                </a:rPr>
                <a:t>Skabe tilgængelige ansættelsesprocesser  </a:t>
              </a:r>
            </a:p>
            <a:p>
              <a:pPr algn="l">
                <a:lnSpc>
                  <a:spcPts val="1380"/>
                </a:lnSpc>
              </a:pPr>
              <a:endParaRPr lang="en-US" sz="1500" b="1" dirty="0">
                <a:solidFill>
                  <a:srgbClr val="404040"/>
                </a:solidFill>
              </a:endParaRPr>
            </a:p>
          </p:txBody>
        </p:sp>
        <p:sp>
          <p:nvSpPr>
            <p:cNvPr id="1012" name="Text Placeholder 10">
              <a:extLst>
                <a:ext uri="{FF2B5EF4-FFF2-40B4-BE49-F238E27FC236}">
                  <a16:creationId xmlns:a16="http://schemas.microsoft.com/office/drawing/2014/main" id="{A6488D59-350E-83EF-96E4-C74072D4EB82}"/>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sektorspecifik onboarding og support  </a:t>
              </a:r>
            </a:p>
          </p:txBody>
        </p:sp>
        <p:sp>
          <p:nvSpPr>
            <p:cNvPr id="1018" name="Text Placeholder 10">
              <a:extLst>
                <a:ext uri="{FF2B5EF4-FFF2-40B4-BE49-F238E27FC236}">
                  <a16:creationId xmlns:a16="http://schemas.microsoft.com/office/drawing/2014/main" id="{2D991EF8-C311-5B3A-EFE0-F520ABEFA9C0}"/>
                </a:ext>
              </a:extLst>
            </p:cNvPr>
            <p:cNvSpPr txBox="1">
              <a:spLocks/>
            </p:cNvSpPr>
            <p:nvPr/>
          </p:nvSpPr>
          <p:spPr>
            <a:xfrm>
              <a:off x="3162270" y="5848200"/>
              <a:ext cx="1575757"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 branchespecifik uddannelse</a:t>
              </a:r>
            </a:p>
          </p:txBody>
        </p:sp>
        <p:grpSp>
          <p:nvGrpSpPr>
            <p:cNvPr id="1019" name="Graphic 761">
              <a:extLst>
                <a:ext uri="{FF2B5EF4-FFF2-40B4-BE49-F238E27FC236}">
                  <a16:creationId xmlns:a16="http://schemas.microsoft.com/office/drawing/2014/main" id="{EA167E00-F27C-99E8-7B18-3C8FCF40D6E1}"/>
                </a:ext>
              </a:extLst>
            </p:cNvPr>
            <p:cNvGrpSpPr/>
            <p:nvPr/>
          </p:nvGrpSpPr>
          <p:grpSpPr>
            <a:xfrm>
              <a:off x="3492843" y="5200029"/>
              <a:ext cx="469311" cy="407671"/>
              <a:chOff x="8336981" y="7205164"/>
              <a:chExt cx="410260" cy="356376"/>
            </a:xfrm>
            <a:solidFill>
              <a:srgbClr val="404040"/>
            </a:solidFill>
          </p:grpSpPr>
          <p:sp>
            <p:nvSpPr>
              <p:cNvPr id="1020" name="Freeform 1019">
                <a:extLst>
                  <a:ext uri="{FF2B5EF4-FFF2-40B4-BE49-F238E27FC236}">
                    <a16:creationId xmlns:a16="http://schemas.microsoft.com/office/drawing/2014/main" id="{D81DD343-CFFB-904C-D8A9-8951BCB8F40B}"/>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1021" name="Freeform 1020">
                <a:extLst>
                  <a:ext uri="{FF2B5EF4-FFF2-40B4-BE49-F238E27FC236}">
                    <a16:creationId xmlns:a16="http://schemas.microsoft.com/office/drawing/2014/main" id="{02D396EB-98DA-255D-AAFC-61F288532314}"/>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2" name="Freeform 1021">
                <a:extLst>
                  <a:ext uri="{FF2B5EF4-FFF2-40B4-BE49-F238E27FC236}">
                    <a16:creationId xmlns:a16="http://schemas.microsoft.com/office/drawing/2014/main" id="{9CBF557A-F31C-B007-CED5-9A189732327A}"/>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1023" name="Freeform 1022">
                <a:extLst>
                  <a:ext uri="{FF2B5EF4-FFF2-40B4-BE49-F238E27FC236}">
                    <a16:creationId xmlns:a16="http://schemas.microsoft.com/office/drawing/2014/main" id="{8FE9D9CC-74E5-33BF-40B5-E7F005C41D8C}"/>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1024" name="Freeform 1023">
                <a:extLst>
                  <a:ext uri="{FF2B5EF4-FFF2-40B4-BE49-F238E27FC236}">
                    <a16:creationId xmlns:a16="http://schemas.microsoft.com/office/drawing/2014/main" id="{7D162A6A-370E-CB26-1AF5-88B2E045885E}"/>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1025" name="Graphic 761">
                <a:extLst>
                  <a:ext uri="{FF2B5EF4-FFF2-40B4-BE49-F238E27FC236}">
                    <a16:creationId xmlns:a16="http://schemas.microsoft.com/office/drawing/2014/main" id="{265332FE-E937-BF4F-D804-AA56018DFB5F}"/>
                  </a:ext>
                </a:extLst>
              </p:cNvPr>
              <p:cNvGrpSpPr/>
              <p:nvPr/>
            </p:nvGrpSpPr>
            <p:grpSpPr>
              <a:xfrm>
                <a:off x="8336982" y="7261714"/>
                <a:ext cx="410260" cy="93895"/>
                <a:chOff x="8336982" y="7261714"/>
                <a:chExt cx="410260" cy="93895"/>
              </a:xfrm>
              <a:grpFill/>
            </p:grpSpPr>
            <p:sp>
              <p:nvSpPr>
                <p:cNvPr id="1045" name="Freeform 1044">
                  <a:extLst>
                    <a:ext uri="{FF2B5EF4-FFF2-40B4-BE49-F238E27FC236}">
                      <a16:creationId xmlns:a16="http://schemas.microsoft.com/office/drawing/2014/main" id="{2B58BFFA-8CFB-0EB1-96FC-E33BB322BE8D}"/>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1046" name="Freeform 1045">
                  <a:extLst>
                    <a:ext uri="{FF2B5EF4-FFF2-40B4-BE49-F238E27FC236}">
                      <a16:creationId xmlns:a16="http://schemas.microsoft.com/office/drawing/2014/main" id="{80587E5A-DFD4-73CF-0713-3BF2721113EB}"/>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1026" name="Graphic 761">
                <a:extLst>
                  <a:ext uri="{FF2B5EF4-FFF2-40B4-BE49-F238E27FC236}">
                    <a16:creationId xmlns:a16="http://schemas.microsoft.com/office/drawing/2014/main" id="{F702368D-1C5E-F9AB-2660-5834DAF2BBDC}"/>
                  </a:ext>
                </a:extLst>
              </p:cNvPr>
              <p:cNvGrpSpPr/>
              <p:nvPr/>
            </p:nvGrpSpPr>
            <p:grpSpPr>
              <a:xfrm>
                <a:off x="8336981" y="7262248"/>
                <a:ext cx="409726" cy="93362"/>
                <a:chOff x="8336981" y="7262248"/>
                <a:chExt cx="409726" cy="93362"/>
              </a:xfrm>
              <a:grpFill/>
            </p:grpSpPr>
            <p:grpSp>
              <p:nvGrpSpPr>
                <p:cNvPr id="1030" name="Graphic 761">
                  <a:extLst>
                    <a:ext uri="{FF2B5EF4-FFF2-40B4-BE49-F238E27FC236}">
                      <a16:creationId xmlns:a16="http://schemas.microsoft.com/office/drawing/2014/main" id="{960763B4-28FF-E7F0-FCE6-69632EB35F7A}"/>
                    </a:ext>
                  </a:extLst>
                </p:cNvPr>
                <p:cNvGrpSpPr/>
                <p:nvPr/>
              </p:nvGrpSpPr>
              <p:grpSpPr>
                <a:xfrm>
                  <a:off x="8336981" y="7262248"/>
                  <a:ext cx="93362" cy="93362"/>
                  <a:chOff x="8336981" y="7262248"/>
                  <a:chExt cx="93362" cy="93362"/>
                </a:xfrm>
                <a:grpFill/>
              </p:grpSpPr>
              <p:sp>
                <p:nvSpPr>
                  <p:cNvPr id="1043" name="Freeform 1042">
                    <a:extLst>
                      <a:ext uri="{FF2B5EF4-FFF2-40B4-BE49-F238E27FC236}">
                        <a16:creationId xmlns:a16="http://schemas.microsoft.com/office/drawing/2014/main" id="{4B2963C6-EA01-4853-D24B-B4E9E7EC2C02}"/>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4" name="Freeform 1043">
                    <a:extLst>
                      <a:ext uri="{FF2B5EF4-FFF2-40B4-BE49-F238E27FC236}">
                        <a16:creationId xmlns:a16="http://schemas.microsoft.com/office/drawing/2014/main" id="{3908CF5F-B510-5448-3D9F-890BABD12EC6}"/>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1" name="Graphic 761">
                  <a:extLst>
                    <a:ext uri="{FF2B5EF4-FFF2-40B4-BE49-F238E27FC236}">
                      <a16:creationId xmlns:a16="http://schemas.microsoft.com/office/drawing/2014/main" id="{F1BDB6BE-DC1E-81A8-576F-19A820F02F93}"/>
                    </a:ext>
                  </a:extLst>
                </p:cNvPr>
                <p:cNvGrpSpPr/>
                <p:nvPr/>
              </p:nvGrpSpPr>
              <p:grpSpPr>
                <a:xfrm>
                  <a:off x="8416473" y="7262248"/>
                  <a:ext cx="93362" cy="93362"/>
                  <a:chOff x="8416473" y="7262248"/>
                  <a:chExt cx="93362" cy="93362"/>
                </a:xfrm>
                <a:grpFill/>
              </p:grpSpPr>
              <p:sp>
                <p:nvSpPr>
                  <p:cNvPr id="1041" name="Freeform 1040">
                    <a:extLst>
                      <a:ext uri="{FF2B5EF4-FFF2-40B4-BE49-F238E27FC236}">
                        <a16:creationId xmlns:a16="http://schemas.microsoft.com/office/drawing/2014/main" id="{0040BEE4-BE46-5061-6DB9-D8D7B5856D0C}"/>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1042" name="Freeform 1041">
                    <a:extLst>
                      <a:ext uri="{FF2B5EF4-FFF2-40B4-BE49-F238E27FC236}">
                        <a16:creationId xmlns:a16="http://schemas.microsoft.com/office/drawing/2014/main" id="{E5E6F390-9FE3-2A88-0229-263DEBCEBBA4}"/>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2" name="Graphic 761">
                  <a:extLst>
                    <a:ext uri="{FF2B5EF4-FFF2-40B4-BE49-F238E27FC236}">
                      <a16:creationId xmlns:a16="http://schemas.microsoft.com/office/drawing/2014/main" id="{3EE433AF-962E-A7AE-A594-312F413BBE27}"/>
                    </a:ext>
                  </a:extLst>
                </p:cNvPr>
                <p:cNvGrpSpPr/>
                <p:nvPr/>
              </p:nvGrpSpPr>
              <p:grpSpPr>
                <a:xfrm>
                  <a:off x="8495430" y="7262248"/>
                  <a:ext cx="93362" cy="93362"/>
                  <a:chOff x="8495430" y="7262248"/>
                  <a:chExt cx="93362" cy="93362"/>
                </a:xfrm>
                <a:grpFill/>
              </p:grpSpPr>
              <p:sp>
                <p:nvSpPr>
                  <p:cNvPr id="1039" name="Freeform 1038">
                    <a:extLst>
                      <a:ext uri="{FF2B5EF4-FFF2-40B4-BE49-F238E27FC236}">
                        <a16:creationId xmlns:a16="http://schemas.microsoft.com/office/drawing/2014/main" id="{55193380-3EF1-C9CF-09B0-4E288DC589E4}"/>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40" name="Freeform 1039">
                    <a:extLst>
                      <a:ext uri="{FF2B5EF4-FFF2-40B4-BE49-F238E27FC236}">
                        <a16:creationId xmlns:a16="http://schemas.microsoft.com/office/drawing/2014/main" id="{F0DDF85B-07AA-1C57-68EC-72F880C54B3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3" name="Graphic 761">
                  <a:extLst>
                    <a:ext uri="{FF2B5EF4-FFF2-40B4-BE49-F238E27FC236}">
                      <a16:creationId xmlns:a16="http://schemas.microsoft.com/office/drawing/2014/main" id="{4C73A2BC-40FD-3F20-7E2C-4D49189DF07C}"/>
                    </a:ext>
                  </a:extLst>
                </p:cNvPr>
                <p:cNvGrpSpPr/>
                <p:nvPr/>
              </p:nvGrpSpPr>
              <p:grpSpPr>
                <a:xfrm>
                  <a:off x="8574388" y="7262248"/>
                  <a:ext cx="93362" cy="93362"/>
                  <a:chOff x="8574388" y="7262248"/>
                  <a:chExt cx="93362" cy="93362"/>
                </a:xfrm>
                <a:grpFill/>
              </p:grpSpPr>
              <p:sp>
                <p:nvSpPr>
                  <p:cNvPr id="1037" name="Freeform 1036">
                    <a:extLst>
                      <a:ext uri="{FF2B5EF4-FFF2-40B4-BE49-F238E27FC236}">
                        <a16:creationId xmlns:a16="http://schemas.microsoft.com/office/drawing/2014/main" id="{BF955195-A9AB-692E-5F65-276E85DB16D0}"/>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8" name="Freeform 1037">
                    <a:extLst>
                      <a:ext uri="{FF2B5EF4-FFF2-40B4-BE49-F238E27FC236}">
                        <a16:creationId xmlns:a16="http://schemas.microsoft.com/office/drawing/2014/main" id="{B657EE53-9EE3-1751-FF02-A9DFC40D66AA}"/>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1034" name="Graphic 761">
                  <a:extLst>
                    <a:ext uri="{FF2B5EF4-FFF2-40B4-BE49-F238E27FC236}">
                      <a16:creationId xmlns:a16="http://schemas.microsoft.com/office/drawing/2014/main" id="{82FBD07A-BA1F-3DDF-C316-3337A391837E}"/>
                    </a:ext>
                  </a:extLst>
                </p:cNvPr>
                <p:cNvGrpSpPr/>
                <p:nvPr/>
              </p:nvGrpSpPr>
              <p:grpSpPr>
                <a:xfrm>
                  <a:off x="8653346" y="7262248"/>
                  <a:ext cx="93362" cy="93362"/>
                  <a:chOff x="8653346" y="7262248"/>
                  <a:chExt cx="93362" cy="93362"/>
                </a:xfrm>
                <a:grpFill/>
              </p:grpSpPr>
              <p:sp>
                <p:nvSpPr>
                  <p:cNvPr id="1035" name="Freeform 1034">
                    <a:extLst>
                      <a:ext uri="{FF2B5EF4-FFF2-40B4-BE49-F238E27FC236}">
                        <a16:creationId xmlns:a16="http://schemas.microsoft.com/office/drawing/2014/main" id="{C548BC7E-4462-3D13-AA96-EE09904257D9}"/>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1036" name="Freeform 1035">
                    <a:extLst>
                      <a:ext uri="{FF2B5EF4-FFF2-40B4-BE49-F238E27FC236}">
                        <a16:creationId xmlns:a16="http://schemas.microsoft.com/office/drawing/2014/main" id="{4EE301E5-B1AD-3C80-622A-74928A9F003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1027" name="Freeform 1026">
                <a:extLst>
                  <a:ext uri="{FF2B5EF4-FFF2-40B4-BE49-F238E27FC236}">
                    <a16:creationId xmlns:a16="http://schemas.microsoft.com/office/drawing/2014/main" id="{58DB7710-0FD6-CA3E-8C4B-97E6BBD911C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8" name="Freeform 1027">
                <a:extLst>
                  <a:ext uri="{FF2B5EF4-FFF2-40B4-BE49-F238E27FC236}">
                    <a16:creationId xmlns:a16="http://schemas.microsoft.com/office/drawing/2014/main" id="{244B7472-9099-3279-E0A4-1EE8C434D537}"/>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1029" name="Freeform 1028">
                <a:extLst>
                  <a:ext uri="{FF2B5EF4-FFF2-40B4-BE49-F238E27FC236}">
                    <a16:creationId xmlns:a16="http://schemas.microsoft.com/office/drawing/2014/main" id="{8413F425-547E-C5E8-7BAD-4839DAC7D4B4}"/>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1047" name="Rectangle 1046">
              <a:extLst>
                <a:ext uri="{FF2B5EF4-FFF2-40B4-BE49-F238E27FC236}">
                  <a16:creationId xmlns:a16="http://schemas.microsoft.com/office/drawing/2014/main" id="{72FB3BEB-B4CC-85EE-5265-A7516AD4EB78}"/>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8" name="Graphic 761">
              <a:extLst>
                <a:ext uri="{FF2B5EF4-FFF2-40B4-BE49-F238E27FC236}">
                  <a16:creationId xmlns:a16="http://schemas.microsoft.com/office/drawing/2014/main" id="{0FE80DCE-C7AB-2A78-D0A2-20FF4285E11D}"/>
                </a:ext>
              </a:extLst>
            </p:cNvPr>
            <p:cNvGrpSpPr/>
            <p:nvPr/>
          </p:nvGrpSpPr>
          <p:grpSpPr>
            <a:xfrm>
              <a:off x="4645524" y="7587336"/>
              <a:ext cx="407566" cy="407696"/>
              <a:chOff x="8373884" y="6441172"/>
              <a:chExt cx="356285" cy="356398"/>
            </a:xfrm>
            <a:solidFill>
              <a:srgbClr val="404040"/>
            </a:solidFill>
          </p:grpSpPr>
          <p:grpSp>
            <p:nvGrpSpPr>
              <p:cNvPr id="1049" name="Graphic 761">
                <a:extLst>
                  <a:ext uri="{FF2B5EF4-FFF2-40B4-BE49-F238E27FC236}">
                    <a16:creationId xmlns:a16="http://schemas.microsoft.com/office/drawing/2014/main" id="{903D3C92-DC83-D686-91F8-C4D67B3FF2DD}"/>
                  </a:ext>
                </a:extLst>
              </p:cNvPr>
              <p:cNvGrpSpPr/>
              <p:nvPr/>
            </p:nvGrpSpPr>
            <p:grpSpPr>
              <a:xfrm>
                <a:off x="8373884" y="6441172"/>
                <a:ext cx="356285" cy="356398"/>
                <a:chOff x="8373884" y="6441172"/>
                <a:chExt cx="356285" cy="356398"/>
              </a:xfrm>
              <a:grpFill/>
            </p:grpSpPr>
            <p:grpSp>
              <p:nvGrpSpPr>
                <p:cNvPr id="1056" name="Graphic 761">
                  <a:extLst>
                    <a:ext uri="{FF2B5EF4-FFF2-40B4-BE49-F238E27FC236}">
                      <a16:creationId xmlns:a16="http://schemas.microsoft.com/office/drawing/2014/main" id="{5CDE55DB-E790-A078-55FA-6738FC6350C3}"/>
                    </a:ext>
                  </a:extLst>
                </p:cNvPr>
                <p:cNvGrpSpPr/>
                <p:nvPr/>
              </p:nvGrpSpPr>
              <p:grpSpPr>
                <a:xfrm>
                  <a:off x="8671485" y="6525486"/>
                  <a:ext cx="58684" cy="272084"/>
                  <a:chOff x="8671485" y="6525486"/>
                  <a:chExt cx="58684" cy="272084"/>
                </a:xfrm>
                <a:grpFill/>
              </p:grpSpPr>
              <p:sp>
                <p:nvSpPr>
                  <p:cNvPr id="1059" name="Freeform 1058">
                    <a:extLst>
                      <a:ext uri="{FF2B5EF4-FFF2-40B4-BE49-F238E27FC236}">
                        <a16:creationId xmlns:a16="http://schemas.microsoft.com/office/drawing/2014/main" id="{50AE1C12-5EBF-48D5-C4D9-768C5B28520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1060" name="Freeform 1059">
                    <a:extLst>
                      <a:ext uri="{FF2B5EF4-FFF2-40B4-BE49-F238E27FC236}">
                        <a16:creationId xmlns:a16="http://schemas.microsoft.com/office/drawing/2014/main" id="{8A6A9F56-671C-D2EA-96EC-6082A0BE13F8}"/>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1" name="Freeform 1060">
                    <a:extLst>
                      <a:ext uri="{FF2B5EF4-FFF2-40B4-BE49-F238E27FC236}">
                        <a16:creationId xmlns:a16="http://schemas.microsoft.com/office/drawing/2014/main" id="{4178FFA1-C792-6E10-ABBB-349F1B46B043}"/>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2" name="Freeform 1061">
                    <a:extLst>
                      <a:ext uri="{FF2B5EF4-FFF2-40B4-BE49-F238E27FC236}">
                        <a16:creationId xmlns:a16="http://schemas.microsoft.com/office/drawing/2014/main" id="{84571D95-C4EC-7A88-EDC5-6CF5F48D5F70}"/>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1063" name="Freeform 1062">
                    <a:extLst>
                      <a:ext uri="{FF2B5EF4-FFF2-40B4-BE49-F238E27FC236}">
                        <a16:creationId xmlns:a16="http://schemas.microsoft.com/office/drawing/2014/main" id="{89A7B71C-CD95-5A4D-31DB-D908A9198F40}"/>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1064" name="Freeform 1063">
                    <a:extLst>
                      <a:ext uri="{FF2B5EF4-FFF2-40B4-BE49-F238E27FC236}">
                        <a16:creationId xmlns:a16="http://schemas.microsoft.com/office/drawing/2014/main" id="{B2408CFD-DEC9-67C8-5E41-AE36CDBE49FF}"/>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1057" name="Freeform 1056">
                  <a:extLst>
                    <a:ext uri="{FF2B5EF4-FFF2-40B4-BE49-F238E27FC236}">
                      <a16:creationId xmlns:a16="http://schemas.microsoft.com/office/drawing/2014/main" id="{C79ECF3F-9ABF-C6A8-CE26-892FA79D4E2A}"/>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1058" name="Freeform 1057">
                  <a:extLst>
                    <a:ext uri="{FF2B5EF4-FFF2-40B4-BE49-F238E27FC236}">
                      <a16:creationId xmlns:a16="http://schemas.microsoft.com/office/drawing/2014/main" id="{35570AE2-6451-0C72-59C6-F7A81E03EB1A}"/>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1050" name="Graphic 761">
                <a:extLst>
                  <a:ext uri="{FF2B5EF4-FFF2-40B4-BE49-F238E27FC236}">
                    <a16:creationId xmlns:a16="http://schemas.microsoft.com/office/drawing/2014/main" id="{00B55378-02B3-A0F5-78FF-7B48EF031052}"/>
                  </a:ext>
                </a:extLst>
              </p:cNvPr>
              <p:cNvGrpSpPr/>
              <p:nvPr/>
            </p:nvGrpSpPr>
            <p:grpSpPr>
              <a:xfrm>
                <a:off x="8451150" y="6441194"/>
                <a:ext cx="65086" cy="319032"/>
                <a:chOff x="8451150" y="6441194"/>
                <a:chExt cx="65086" cy="319032"/>
              </a:xfrm>
              <a:grpFill/>
            </p:grpSpPr>
            <p:grpSp>
              <p:nvGrpSpPr>
                <p:cNvPr id="1051" name="Graphic 761">
                  <a:extLst>
                    <a:ext uri="{FF2B5EF4-FFF2-40B4-BE49-F238E27FC236}">
                      <a16:creationId xmlns:a16="http://schemas.microsoft.com/office/drawing/2014/main" id="{5BCDC375-481C-2A4E-F8E8-A1B699F529E4}"/>
                    </a:ext>
                  </a:extLst>
                </p:cNvPr>
                <p:cNvGrpSpPr/>
                <p:nvPr/>
              </p:nvGrpSpPr>
              <p:grpSpPr>
                <a:xfrm>
                  <a:off x="8451150" y="6441194"/>
                  <a:ext cx="65086" cy="319032"/>
                  <a:chOff x="8451150" y="6441194"/>
                  <a:chExt cx="65086" cy="319032"/>
                </a:xfrm>
                <a:grpFill/>
              </p:grpSpPr>
              <p:sp>
                <p:nvSpPr>
                  <p:cNvPr id="1053" name="Freeform 1052">
                    <a:extLst>
                      <a:ext uri="{FF2B5EF4-FFF2-40B4-BE49-F238E27FC236}">
                        <a16:creationId xmlns:a16="http://schemas.microsoft.com/office/drawing/2014/main" id="{2E1F0707-4205-54B2-3628-CD41D4176DC7}"/>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1054" name="Freeform 1053">
                    <a:extLst>
                      <a:ext uri="{FF2B5EF4-FFF2-40B4-BE49-F238E27FC236}">
                        <a16:creationId xmlns:a16="http://schemas.microsoft.com/office/drawing/2014/main" id="{B08FD20A-F693-C817-F7F3-B5350D549577}"/>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1055" name="Freeform 1054">
                    <a:extLst>
                      <a:ext uri="{FF2B5EF4-FFF2-40B4-BE49-F238E27FC236}">
                        <a16:creationId xmlns:a16="http://schemas.microsoft.com/office/drawing/2014/main" id="{824AEDED-2DC2-E5D9-4F42-46CBB97A3019}"/>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1052" name="Freeform 1051">
                  <a:extLst>
                    <a:ext uri="{FF2B5EF4-FFF2-40B4-BE49-F238E27FC236}">
                      <a16:creationId xmlns:a16="http://schemas.microsoft.com/office/drawing/2014/main" id="{3DE11032-9504-D1EF-D1D6-03AA3449C23D}"/>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1071" name="Graphic 761">
              <a:extLst>
                <a:ext uri="{FF2B5EF4-FFF2-40B4-BE49-F238E27FC236}">
                  <a16:creationId xmlns:a16="http://schemas.microsoft.com/office/drawing/2014/main" id="{C97FC6B3-967D-00BE-DE5C-79DA7EC57614}"/>
                </a:ext>
              </a:extLst>
            </p:cNvPr>
            <p:cNvGrpSpPr/>
            <p:nvPr/>
          </p:nvGrpSpPr>
          <p:grpSpPr>
            <a:xfrm>
              <a:off x="6503937" y="7943460"/>
              <a:ext cx="373495" cy="407671"/>
              <a:chOff x="8434078" y="7773340"/>
              <a:chExt cx="326500" cy="356376"/>
            </a:xfrm>
            <a:solidFill>
              <a:srgbClr val="404040"/>
            </a:solidFill>
          </p:grpSpPr>
          <p:sp>
            <p:nvSpPr>
              <p:cNvPr id="1072" name="Freeform 1071">
                <a:extLst>
                  <a:ext uri="{FF2B5EF4-FFF2-40B4-BE49-F238E27FC236}">
                    <a16:creationId xmlns:a16="http://schemas.microsoft.com/office/drawing/2014/main" id="{D5434195-BDAD-B277-BDA2-11E09F0A631E}"/>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1073" name="Freeform 1072">
                <a:extLst>
                  <a:ext uri="{FF2B5EF4-FFF2-40B4-BE49-F238E27FC236}">
                    <a16:creationId xmlns:a16="http://schemas.microsoft.com/office/drawing/2014/main" id="{43C26576-A3B2-1C55-C053-D0582692507C}"/>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1074" name="Graphic 761">
                <a:extLst>
                  <a:ext uri="{FF2B5EF4-FFF2-40B4-BE49-F238E27FC236}">
                    <a16:creationId xmlns:a16="http://schemas.microsoft.com/office/drawing/2014/main" id="{78A967A2-F40A-EF6F-7646-E8E8021522A5}"/>
                  </a:ext>
                </a:extLst>
              </p:cNvPr>
              <p:cNvGrpSpPr/>
              <p:nvPr/>
            </p:nvGrpSpPr>
            <p:grpSpPr>
              <a:xfrm>
                <a:off x="8495431" y="7985462"/>
                <a:ext cx="201662" cy="144253"/>
                <a:chOff x="8495431" y="7985462"/>
                <a:chExt cx="201662" cy="144253"/>
              </a:xfrm>
              <a:grpFill/>
            </p:grpSpPr>
            <p:sp>
              <p:nvSpPr>
                <p:cNvPr id="1082" name="Freeform 1081">
                  <a:extLst>
                    <a:ext uri="{FF2B5EF4-FFF2-40B4-BE49-F238E27FC236}">
                      <a16:creationId xmlns:a16="http://schemas.microsoft.com/office/drawing/2014/main" id="{434374DA-E5B1-D893-B1FE-4C337D545E89}"/>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1083" name="Freeform 1082">
                  <a:extLst>
                    <a:ext uri="{FF2B5EF4-FFF2-40B4-BE49-F238E27FC236}">
                      <a16:creationId xmlns:a16="http://schemas.microsoft.com/office/drawing/2014/main" id="{AB663959-5763-E5A5-6EA1-91B555370595}"/>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1075" name="Freeform 1074">
                <a:extLst>
                  <a:ext uri="{FF2B5EF4-FFF2-40B4-BE49-F238E27FC236}">
                    <a16:creationId xmlns:a16="http://schemas.microsoft.com/office/drawing/2014/main" id="{5FFEEF7A-DE02-7834-B4F4-ADBDC61E56FE}"/>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1076" name="Freeform 1075">
                <a:extLst>
                  <a:ext uri="{FF2B5EF4-FFF2-40B4-BE49-F238E27FC236}">
                    <a16:creationId xmlns:a16="http://schemas.microsoft.com/office/drawing/2014/main" id="{375EBBB5-7309-3A4B-2F0A-F114F39B0F4A}"/>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1077" name="Freeform 1076">
                <a:extLst>
                  <a:ext uri="{FF2B5EF4-FFF2-40B4-BE49-F238E27FC236}">
                    <a16:creationId xmlns:a16="http://schemas.microsoft.com/office/drawing/2014/main" id="{5E703462-0936-48EB-1F19-7655B6FBDD8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1078" name="Freeform 1077">
                <a:extLst>
                  <a:ext uri="{FF2B5EF4-FFF2-40B4-BE49-F238E27FC236}">
                    <a16:creationId xmlns:a16="http://schemas.microsoft.com/office/drawing/2014/main" id="{472E9863-ADCC-F6AF-776B-4764B8F56482}"/>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79" name="Freeform 1078">
                <a:extLst>
                  <a:ext uri="{FF2B5EF4-FFF2-40B4-BE49-F238E27FC236}">
                    <a16:creationId xmlns:a16="http://schemas.microsoft.com/office/drawing/2014/main" id="{7C58EB74-93E8-6100-A840-F0F2FC851DEF}"/>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1080" name="Freeform 1079">
                <a:extLst>
                  <a:ext uri="{FF2B5EF4-FFF2-40B4-BE49-F238E27FC236}">
                    <a16:creationId xmlns:a16="http://schemas.microsoft.com/office/drawing/2014/main" id="{932FD9F1-57E8-DA05-56A9-788823FC9EE7}"/>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1081" name="Freeform 1080">
                <a:extLst>
                  <a:ext uri="{FF2B5EF4-FFF2-40B4-BE49-F238E27FC236}">
                    <a16:creationId xmlns:a16="http://schemas.microsoft.com/office/drawing/2014/main" id="{BE78B77F-A348-92B0-CED0-25B9C95E6A33}"/>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3BEB8B8F-7E75-96A3-750C-DDE26D54D1A9}"/>
                </a:ext>
              </a:extLst>
            </p:cNvPr>
            <p:cNvGrpSpPr/>
            <p:nvPr/>
          </p:nvGrpSpPr>
          <p:grpSpPr>
            <a:xfrm>
              <a:off x="332090" y="6789202"/>
              <a:ext cx="694518" cy="591172"/>
              <a:chOff x="75700" y="4460811"/>
              <a:chExt cx="785328" cy="668473"/>
            </a:xfrm>
          </p:grpSpPr>
          <p:grpSp>
            <p:nvGrpSpPr>
              <p:cNvPr id="8" name="Group 7">
                <a:extLst>
                  <a:ext uri="{FF2B5EF4-FFF2-40B4-BE49-F238E27FC236}">
                    <a16:creationId xmlns:a16="http://schemas.microsoft.com/office/drawing/2014/main" id="{D1414E54-CA48-DB50-8936-05579E54146A}"/>
                  </a:ext>
                </a:extLst>
              </p:cNvPr>
              <p:cNvGrpSpPr/>
              <p:nvPr/>
            </p:nvGrpSpPr>
            <p:grpSpPr>
              <a:xfrm>
                <a:off x="75700" y="4460811"/>
                <a:ext cx="785328" cy="668473"/>
                <a:chOff x="457012" y="5595710"/>
                <a:chExt cx="785328" cy="668473"/>
              </a:xfrm>
            </p:grpSpPr>
            <p:sp>
              <p:nvSpPr>
                <p:cNvPr id="10" name="Oval 9">
                  <a:extLst>
                    <a:ext uri="{FF2B5EF4-FFF2-40B4-BE49-F238E27FC236}">
                      <a16:creationId xmlns:a16="http://schemas.microsoft.com/office/drawing/2014/main" id="{24DB9D28-853E-37F1-0948-346708686AEF}"/>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A7C2F847-7EFB-6E3B-3EDC-5469CEB82F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9" name="TextBox 8">
                <a:extLst>
                  <a:ext uri="{FF2B5EF4-FFF2-40B4-BE49-F238E27FC236}">
                    <a16:creationId xmlns:a16="http://schemas.microsoft.com/office/drawing/2014/main" id="{0AFCBACD-ABDF-29D8-8AC9-6A54CECBAB99}"/>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17" name="Group 16">
              <a:extLst>
                <a:ext uri="{FF2B5EF4-FFF2-40B4-BE49-F238E27FC236}">
                  <a16:creationId xmlns:a16="http://schemas.microsoft.com/office/drawing/2014/main" id="{E7FC86D4-5859-9D3D-04F8-BD68AC801F5E}"/>
                </a:ext>
              </a:extLst>
            </p:cNvPr>
            <p:cNvGrpSpPr/>
            <p:nvPr/>
          </p:nvGrpSpPr>
          <p:grpSpPr>
            <a:xfrm>
              <a:off x="2293193" y="7604793"/>
              <a:ext cx="694518" cy="591172"/>
              <a:chOff x="87062" y="4460811"/>
              <a:chExt cx="785328" cy="668473"/>
            </a:xfrm>
          </p:grpSpPr>
          <p:grpSp>
            <p:nvGrpSpPr>
              <p:cNvPr id="18" name="Group 17">
                <a:extLst>
                  <a:ext uri="{FF2B5EF4-FFF2-40B4-BE49-F238E27FC236}">
                    <a16:creationId xmlns:a16="http://schemas.microsoft.com/office/drawing/2014/main" id="{43507FED-4985-2023-622F-954CAAB7D72B}"/>
                  </a:ext>
                </a:extLst>
              </p:cNvPr>
              <p:cNvGrpSpPr/>
              <p:nvPr/>
            </p:nvGrpSpPr>
            <p:grpSpPr>
              <a:xfrm>
                <a:off x="87062" y="4460811"/>
                <a:ext cx="785328" cy="668473"/>
                <a:chOff x="468374" y="5595710"/>
                <a:chExt cx="785328" cy="668473"/>
              </a:xfrm>
            </p:grpSpPr>
            <p:sp>
              <p:nvSpPr>
                <p:cNvPr id="20" name="Oval 19">
                  <a:extLst>
                    <a:ext uri="{FF2B5EF4-FFF2-40B4-BE49-F238E27FC236}">
                      <a16:creationId xmlns:a16="http://schemas.microsoft.com/office/drawing/2014/main" id="{A1B6DA11-C085-9DD9-CF3E-7F9CDF60B19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CF2BF7A2-9931-E897-AB61-EABDAB700C19}"/>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19" name="TextBox 18">
                <a:extLst>
                  <a:ext uri="{FF2B5EF4-FFF2-40B4-BE49-F238E27FC236}">
                    <a16:creationId xmlns:a16="http://schemas.microsoft.com/office/drawing/2014/main" id="{837D1C37-7A15-99B7-8616-811E1FC0D68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7" name="Group 26">
              <a:extLst>
                <a:ext uri="{FF2B5EF4-FFF2-40B4-BE49-F238E27FC236}">
                  <a16:creationId xmlns:a16="http://schemas.microsoft.com/office/drawing/2014/main" id="{F4A49D3C-DE75-3D04-1C74-1633B8F2D6C3}"/>
                </a:ext>
              </a:extLst>
            </p:cNvPr>
            <p:cNvGrpSpPr/>
            <p:nvPr/>
          </p:nvGrpSpPr>
          <p:grpSpPr>
            <a:xfrm>
              <a:off x="2626464" y="5616894"/>
              <a:ext cx="694518" cy="591172"/>
              <a:chOff x="75700" y="4460811"/>
              <a:chExt cx="785328" cy="668473"/>
            </a:xfrm>
          </p:grpSpPr>
          <p:grpSp>
            <p:nvGrpSpPr>
              <p:cNvPr id="28" name="Group 27">
                <a:extLst>
                  <a:ext uri="{FF2B5EF4-FFF2-40B4-BE49-F238E27FC236}">
                    <a16:creationId xmlns:a16="http://schemas.microsoft.com/office/drawing/2014/main" id="{113535AC-C6F1-5A6D-B1AE-0CCEEEDE3BE0}"/>
                  </a:ext>
                </a:extLst>
              </p:cNvPr>
              <p:cNvGrpSpPr/>
              <p:nvPr/>
            </p:nvGrpSpPr>
            <p:grpSpPr>
              <a:xfrm>
                <a:off x="75700" y="4460811"/>
                <a:ext cx="785328" cy="668473"/>
                <a:chOff x="457012" y="5595710"/>
                <a:chExt cx="785328" cy="668473"/>
              </a:xfrm>
            </p:grpSpPr>
            <p:sp>
              <p:nvSpPr>
                <p:cNvPr id="30" name="Oval 29">
                  <a:extLst>
                    <a:ext uri="{FF2B5EF4-FFF2-40B4-BE49-F238E27FC236}">
                      <a16:creationId xmlns:a16="http://schemas.microsoft.com/office/drawing/2014/main" id="{EAF49EE4-797B-C1C9-3CA8-8C53EEB99F34}"/>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3CAC67DE-B1FA-C82F-8A95-CB23E889251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29" name="TextBox 28">
                <a:extLst>
                  <a:ext uri="{FF2B5EF4-FFF2-40B4-BE49-F238E27FC236}">
                    <a16:creationId xmlns:a16="http://schemas.microsoft.com/office/drawing/2014/main" id="{1D2678A8-6F9B-F54F-382A-1F8724F566A6}"/>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37" name="Group 36">
              <a:extLst>
                <a:ext uri="{FF2B5EF4-FFF2-40B4-BE49-F238E27FC236}">
                  <a16:creationId xmlns:a16="http://schemas.microsoft.com/office/drawing/2014/main" id="{95C906DA-6DDD-7D98-179A-C3AECBEC4255}"/>
                </a:ext>
              </a:extLst>
            </p:cNvPr>
            <p:cNvGrpSpPr/>
            <p:nvPr/>
          </p:nvGrpSpPr>
          <p:grpSpPr>
            <a:xfrm>
              <a:off x="4456938" y="6693742"/>
              <a:ext cx="694518" cy="591172"/>
              <a:chOff x="75700" y="4460811"/>
              <a:chExt cx="785328" cy="668473"/>
            </a:xfrm>
          </p:grpSpPr>
          <p:grpSp>
            <p:nvGrpSpPr>
              <p:cNvPr id="38" name="Group 37">
                <a:extLst>
                  <a:ext uri="{FF2B5EF4-FFF2-40B4-BE49-F238E27FC236}">
                    <a16:creationId xmlns:a16="http://schemas.microsoft.com/office/drawing/2014/main" id="{38A4A1DB-EA87-7866-5125-C635D4CC45A2}"/>
                  </a:ext>
                </a:extLst>
              </p:cNvPr>
              <p:cNvGrpSpPr/>
              <p:nvPr/>
            </p:nvGrpSpPr>
            <p:grpSpPr>
              <a:xfrm>
                <a:off x="75700" y="4460811"/>
                <a:ext cx="785328" cy="668473"/>
                <a:chOff x="457012" y="5595710"/>
                <a:chExt cx="785328" cy="668473"/>
              </a:xfrm>
            </p:grpSpPr>
            <p:sp>
              <p:nvSpPr>
                <p:cNvPr id="40" name="Oval 39">
                  <a:extLst>
                    <a:ext uri="{FF2B5EF4-FFF2-40B4-BE49-F238E27FC236}">
                      <a16:creationId xmlns:a16="http://schemas.microsoft.com/office/drawing/2014/main" id="{199679BE-3E29-A12D-A391-18E1EBF86721}"/>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69BAAE7A-1B7C-5E5F-3D4D-E6E653D909F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9" name="TextBox 38">
                <a:extLst>
                  <a:ext uri="{FF2B5EF4-FFF2-40B4-BE49-F238E27FC236}">
                    <a16:creationId xmlns:a16="http://schemas.microsoft.com/office/drawing/2014/main" id="{71F0F93C-8D64-2DD8-E3EB-EE7B3BD61233}"/>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47" name="Group 46">
              <a:extLst>
                <a:ext uri="{FF2B5EF4-FFF2-40B4-BE49-F238E27FC236}">
                  <a16:creationId xmlns:a16="http://schemas.microsoft.com/office/drawing/2014/main" id="{8C8C256E-6DE2-6AFF-0C4D-79B8509F0E04}"/>
                </a:ext>
              </a:extLst>
            </p:cNvPr>
            <p:cNvGrpSpPr/>
            <p:nvPr/>
          </p:nvGrpSpPr>
          <p:grpSpPr>
            <a:xfrm>
              <a:off x="5480456" y="8413684"/>
              <a:ext cx="694518" cy="591172"/>
              <a:chOff x="75700" y="4460811"/>
              <a:chExt cx="785328" cy="668473"/>
            </a:xfrm>
          </p:grpSpPr>
          <p:grpSp>
            <p:nvGrpSpPr>
              <p:cNvPr id="48" name="Group 47">
                <a:extLst>
                  <a:ext uri="{FF2B5EF4-FFF2-40B4-BE49-F238E27FC236}">
                    <a16:creationId xmlns:a16="http://schemas.microsoft.com/office/drawing/2014/main" id="{A69290D3-24D3-09E9-FBDF-4BB7E519E1F4}"/>
                  </a:ext>
                </a:extLst>
              </p:cNvPr>
              <p:cNvGrpSpPr/>
              <p:nvPr/>
            </p:nvGrpSpPr>
            <p:grpSpPr>
              <a:xfrm>
                <a:off x="75700" y="4460811"/>
                <a:ext cx="785328" cy="668473"/>
                <a:chOff x="457012" y="5595710"/>
                <a:chExt cx="785328" cy="668473"/>
              </a:xfrm>
            </p:grpSpPr>
            <p:sp>
              <p:nvSpPr>
                <p:cNvPr id="50" name="Oval 49">
                  <a:extLst>
                    <a:ext uri="{FF2B5EF4-FFF2-40B4-BE49-F238E27FC236}">
                      <a16:creationId xmlns:a16="http://schemas.microsoft.com/office/drawing/2014/main" id="{04D7F968-82D8-AD52-974B-2D4E0C93AD90}"/>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C4873BA5-E2C9-F079-5F1B-D2E69404F1E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49" name="TextBox 48">
                <a:extLst>
                  <a:ext uri="{FF2B5EF4-FFF2-40B4-BE49-F238E27FC236}">
                    <a16:creationId xmlns:a16="http://schemas.microsoft.com/office/drawing/2014/main" id="{9F0CD1E9-49CA-2AD7-0C7F-12246DF74872}"/>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788059"/>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288205"/>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80130" y="5179520"/>
            <a:ext cx="2419120" cy="3969324"/>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600" b="0" dirty="0">
                <a:latin typeface="Calibri"/>
                <a:ea typeface="Open Sans"/>
                <a:cs typeface="Calibri"/>
              </a:rPr>
              <a:t>Annoncer stillinger i kanaler for indvandrere og flygtninge    4</a:t>
            </a:r>
          </a:p>
          <a:p>
            <a:pPr>
              <a:spcBef>
                <a:spcPts val="0"/>
              </a:spcBef>
            </a:pPr>
            <a:endParaRPr lang="en-GB" b="0" dirty="0"/>
          </a:p>
          <a:p>
            <a:pPr>
              <a:lnSpc>
                <a:spcPts val="1640"/>
              </a:lnSpc>
              <a:spcBef>
                <a:spcPts val="0"/>
              </a:spcBef>
            </a:pPr>
            <a:r>
              <a:rPr lang="en-GB" sz="1600" b="0" dirty="0"/>
              <a:t>Forenkle ansøgningsprocesserne    5</a:t>
            </a:r>
          </a:p>
          <a:p>
            <a:pPr>
              <a:spcBef>
                <a:spcPts val="0"/>
              </a:spcBef>
            </a:pPr>
            <a:endParaRPr lang="en-GB" b="0" dirty="0"/>
          </a:p>
          <a:p>
            <a:pPr>
              <a:lnSpc>
                <a:spcPts val="1640"/>
              </a:lnSpc>
              <a:spcBef>
                <a:spcPts val="0"/>
              </a:spcBef>
            </a:pPr>
            <a:r>
              <a:rPr lang="en-GB" sz="1600" b="0" dirty="0"/>
              <a:t>Tilbyd sproglig </a:t>
            </a:r>
          </a:p>
          <a:p>
            <a:pPr>
              <a:lnSpc>
                <a:spcPts val="1640"/>
              </a:lnSpc>
              <a:spcBef>
                <a:spcPts val="0"/>
              </a:spcBef>
            </a:pPr>
            <a:r>
              <a:rPr lang="en-GB" sz="1600" b="0" dirty="0"/>
              <a:t>støtte    6</a:t>
            </a:r>
          </a:p>
          <a:p>
            <a:pPr>
              <a:spcBef>
                <a:spcPts val="0"/>
              </a:spcBef>
            </a:pPr>
            <a:endParaRPr lang="en-GB" b="0" dirty="0"/>
          </a:p>
          <a:p>
            <a:pPr>
              <a:lnSpc>
                <a:spcPts val="1640"/>
              </a:lnSpc>
              <a:spcBef>
                <a:spcPts val="0"/>
              </a:spcBef>
            </a:pPr>
            <a:r>
              <a:rPr lang="en-GB" sz="1600" b="0" dirty="0">
                <a:latin typeface="Calibri"/>
                <a:ea typeface="Open Sans"/>
                <a:cs typeface="Calibri"/>
              </a:rPr>
              <a:t>Indgå partnerskab med</a:t>
            </a:r>
            <a:endParaRPr lang="en-GB" sz="1600" b="0" dirty="0"/>
          </a:p>
          <a:p>
            <a:pPr>
              <a:lnSpc>
                <a:spcPts val="1640"/>
              </a:lnSpc>
              <a:spcBef>
                <a:spcPts val="0"/>
              </a:spcBef>
            </a:pPr>
            <a:r>
              <a:rPr lang="en-GB" sz="1600" b="0" dirty="0">
                <a:latin typeface="Calibri"/>
                <a:ea typeface="Open Sans"/>
                <a:cs typeface="Calibri"/>
              </a:rPr>
              <a:t>flygtninge    6</a:t>
            </a:r>
          </a:p>
          <a:p>
            <a:pPr>
              <a:spcBef>
                <a:spcPts val="0"/>
              </a:spcBef>
            </a:pPr>
            <a:endParaRPr lang="en-GB" b="0" dirty="0"/>
          </a:p>
          <a:p>
            <a:pPr>
              <a:lnSpc>
                <a:spcPts val="1640"/>
              </a:lnSpc>
              <a:spcBef>
                <a:spcPts val="0"/>
              </a:spcBef>
            </a:pPr>
            <a:r>
              <a:rPr lang="en-GB" sz="1600" b="0" dirty="0"/>
              <a:t>Samarbejd med fagforeninger inden for byggebranchen    7</a:t>
            </a:r>
          </a:p>
          <a:p>
            <a:pPr>
              <a:spcBef>
                <a:spcPts val="0"/>
              </a:spcBef>
            </a:pPr>
            <a:endParaRPr lang="en-GB" b="0" dirty="0"/>
          </a:p>
          <a:p>
            <a:pPr>
              <a:lnSpc>
                <a:spcPts val="1640"/>
              </a:lnSpc>
              <a:spcBef>
                <a:spcPts val="0"/>
              </a:spcBef>
            </a:pPr>
            <a:r>
              <a:rPr lang="en-GB" sz="1600" b="0" dirty="0"/>
              <a:t>Strømlin rekrutteringen med vikarbureauer    7</a:t>
            </a:r>
          </a:p>
          <a:p>
            <a:pPr>
              <a:lnSpc>
                <a:spcPts val="1640"/>
              </a:lnSpc>
              <a:spcBef>
                <a:spcPts val="0"/>
              </a:spcBef>
            </a:pPr>
            <a:endParaRPr lang="en-GB" sz="1600" b="0" dirty="0"/>
          </a:p>
          <a:p>
            <a:pPr>
              <a:lnSpc>
                <a:spcPts val="1640"/>
              </a:lnSpc>
              <a:spcBef>
                <a:spcPts val="0"/>
              </a:spcBef>
            </a:pPr>
            <a:r>
              <a:rPr lang="en-GB" sz="1600" b="0" dirty="0"/>
              <a:t>Vikarbureauer </a:t>
            </a:r>
          </a:p>
          <a:p>
            <a:pPr>
              <a:lnSpc>
                <a:spcPts val="1640"/>
              </a:lnSpc>
              <a:spcBef>
                <a:spcPts val="0"/>
              </a:spcBef>
            </a:pPr>
            <a:r>
              <a:rPr lang="en-GB" sz="1600" b="0" dirty="0"/>
              <a:t>i partnerlandene         8       </a:t>
            </a:r>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151640"/>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065256"/>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6745969"/>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67273" y="7419861"/>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3</a:t>
            </a:fld>
            <a:endParaRPr lang="en-US" dirty="0"/>
          </a:p>
        </p:txBody>
      </p:sp>
      <p:grpSp>
        <p:nvGrpSpPr>
          <p:cNvPr id="3" name="Group 2">
            <a:extLst>
              <a:ext uri="{FF2B5EF4-FFF2-40B4-BE49-F238E27FC236}">
                <a16:creationId xmlns:a16="http://schemas.microsoft.com/office/drawing/2014/main" id="{C1F89638-70BB-7DFD-8AC2-479631E5AFD3}"/>
              </a:ext>
            </a:extLst>
          </p:cNvPr>
          <p:cNvGrpSpPr/>
          <p:nvPr/>
        </p:nvGrpSpPr>
        <p:grpSpPr>
          <a:xfrm>
            <a:off x="3467273" y="8298904"/>
            <a:ext cx="1291994" cy="533005"/>
            <a:chOff x="3604437" y="5408752"/>
            <a:chExt cx="1291994" cy="533005"/>
          </a:xfrm>
        </p:grpSpPr>
        <p:cxnSp>
          <p:nvCxnSpPr>
            <p:cNvPr id="4" name="Straight Connector 3">
              <a:extLst>
                <a:ext uri="{FF2B5EF4-FFF2-40B4-BE49-F238E27FC236}">
                  <a16:creationId xmlns:a16="http://schemas.microsoft.com/office/drawing/2014/main" id="{8FE38800-6A33-0323-0D5F-26E8E3B0A80F}"/>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4971593-D48F-DB61-4B7F-6AED217361E6}"/>
                </a:ext>
              </a:extLst>
            </p:cNvPr>
            <p:cNvGrpSpPr/>
            <p:nvPr/>
          </p:nvGrpSpPr>
          <p:grpSpPr>
            <a:xfrm>
              <a:off x="4122748" y="5408752"/>
              <a:ext cx="773683" cy="533005"/>
              <a:chOff x="558011" y="5595711"/>
              <a:chExt cx="817028" cy="562866"/>
            </a:xfrm>
          </p:grpSpPr>
          <p:sp>
            <p:nvSpPr>
              <p:cNvPr id="6" name="Oval 5">
                <a:extLst>
                  <a:ext uri="{FF2B5EF4-FFF2-40B4-BE49-F238E27FC236}">
                    <a16:creationId xmlns:a16="http://schemas.microsoft.com/office/drawing/2014/main" id="{44BE0214-7532-D262-1D99-421C3BDAF097}"/>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4AEF37E-B238-6C79-1F66-9B5F615A5FF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grpSp>
        <p:nvGrpSpPr>
          <p:cNvPr id="8" name="Group 7">
            <a:extLst>
              <a:ext uri="{FF2B5EF4-FFF2-40B4-BE49-F238E27FC236}">
                <a16:creationId xmlns:a16="http://schemas.microsoft.com/office/drawing/2014/main" id="{28BC48C0-17DA-DFD9-3405-C731BEE16FD4}"/>
              </a:ext>
            </a:extLst>
          </p:cNvPr>
          <p:cNvGrpSpPr/>
          <p:nvPr/>
        </p:nvGrpSpPr>
        <p:grpSpPr>
          <a:xfrm>
            <a:off x="3467273" y="9816181"/>
            <a:ext cx="1291994" cy="533005"/>
            <a:chOff x="3604437" y="5408752"/>
            <a:chExt cx="1291994" cy="533005"/>
          </a:xfrm>
        </p:grpSpPr>
        <p:cxnSp>
          <p:nvCxnSpPr>
            <p:cNvPr id="9" name="Straight Connector 8">
              <a:extLst>
                <a:ext uri="{FF2B5EF4-FFF2-40B4-BE49-F238E27FC236}">
                  <a16:creationId xmlns:a16="http://schemas.microsoft.com/office/drawing/2014/main" id="{12743F3A-0E45-CCB6-BB66-27A4E0C1BB7A}"/>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BF0BE634-73D1-003D-BD1B-A09BEF095AF6}"/>
                </a:ext>
              </a:extLst>
            </p:cNvPr>
            <p:cNvGrpSpPr/>
            <p:nvPr/>
          </p:nvGrpSpPr>
          <p:grpSpPr>
            <a:xfrm>
              <a:off x="4122748" y="5408752"/>
              <a:ext cx="773683" cy="533005"/>
              <a:chOff x="558011" y="5595711"/>
              <a:chExt cx="817028" cy="562866"/>
            </a:xfrm>
          </p:grpSpPr>
          <p:sp>
            <p:nvSpPr>
              <p:cNvPr id="11" name="Oval 10">
                <a:extLst>
                  <a:ext uri="{FF2B5EF4-FFF2-40B4-BE49-F238E27FC236}">
                    <a16:creationId xmlns:a16="http://schemas.microsoft.com/office/drawing/2014/main" id="{87F869CE-DCBA-A339-BDF6-AD13D5788DB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13C796F8-6714-D3AA-A654-C34A1238BD4C}"/>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grpSp>
      <p:sp>
        <p:nvSpPr>
          <p:cNvPr id="15" name="Freeform 14">
            <a:extLst>
              <a:ext uri="{FF2B5EF4-FFF2-40B4-BE49-F238E27FC236}">
                <a16:creationId xmlns:a16="http://schemas.microsoft.com/office/drawing/2014/main" id="{20536396-322F-6C29-2C0B-554C7C9C01F0}"/>
              </a:ext>
            </a:extLst>
          </p:cNvPr>
          <p:cNvSpPr/>
          <p:nvPr/>
        </p:nvSpPr>
        <p:spPr>
          <a:xfrm>
            <a:off x="0" y="3482787"/>
            <a:ext cx="3590365" cy="6589060"/>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grpSp>
        <p:nvGrpSpPr>
          <p:cNvPr id="16" name="Group 15">
            <a:extLst>
              <a:ext uri="{FF2B5EF4-FFF2-40B4-BE49-F238E27FC236}">
                <a16:creationId xmlns:a16="http://schemas.microsoft.com/office/drawing/2014/main" id="{1BFC7D74-2558-64F6-6AD4-FDD566B85D14}"/>
              </a:ext>
            </a:extLst>
          </p:cNvPr>
          <p:cNvGrpSpPr/>
          <p:nvPr/>
        </p:nvGrpSpPr>
        <p:grpSpPr>
          <a:xfrm>
            <a:off x="0" y="4487805"/>
            <a:ext cx="3646026" cy="1015663"/>
            <a:chOff x="-406400" y="2137471"/>
            <a:chExt cx="3776865" cy="1428869"/>
          </a:xfrm>
        </p:grpSpPr>
        <p:sp>
          <p:nvSpPr>
            <p:cNvPr id="17" name="Rectangle 16">
              <a:extLst>
                <a:ext uri="{FF2B5EF4-FFF2-40B4-BE49-F238E27FC236}">
                  <a16:creationId xmlns:a16="http://schemas.microsoft.com/office/drawing/2014/main" id="{769CAAFD-C888-33B9-E564-8CC46FF61EE6}"/>
                </a:ext>
              </a:extLst>
            </p:cNvPr>
            <p:cNvSpPr/>
            <p:nvPr/>
          </p:nvSpPr>
          <p:spPr>
            <a:xfrm>
              <a:off x="-406400" y="2179441"/>
              <a:ext cx="3559227"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8" name="TextBox 17">
              <a:extLst>
                <a:ext uri="{FF2B5EF4-FFF2-40B4-BE49-F238E27FC236}">
                  <a16:creationId xmlns:a16="http://schemas.microsoft.com/office/drawing/2014/main" id="{89B917C1-0EFA-B7F8-8067-917B716146EB}"/>
                </a:ext>
              </a:extLst>
            </p:cNvPr>
            <p:cNvSpPr txBox="1"/>
            <p:nvPr/>
          </p:nvSpPr>
          <p:spPr>
            <a:xfrm>
              <a:off x="186416" y="2137471"/>
              <a:ext cx="3184049" cy="1428869"/>
            </a:xfrm>
            <a:prstGeom prst="rect">
              <a:avLst/>
            </a:prstGeom>
            <a:noFill/>
          </p:spPr>
          <p:txBody>
            <a:bodyPr wrap="square" rtlCol="0">
              <a:spAutoFit/>
            </a:bodyPr>
            <a:lstStyle/>
            <a:p>
              <a:r>
                <a:rPr lang="en-US" sz="3000" b="1" dirty="0">
                  <a:solidFill>
                    <a:schemeClr val="bg1"/>
                  </a:solidFill>
                  <a:latin typeface="Calibri" panose="020F0502020204030204" pitchFamily="34" charset="0"/>
                  <a:cs typeface="Calibri" panose="020F0502020204030204" pitchFamily="34" charset="0"/>
                </a:rPr>
                <a:t>Ansættelsesprocesser  </a:t>
              </a:r>
            </a:p>
            <a:p>
              <a:endParaRPr lang="en-US" sz="3000" b="1" dirty="0">
                <a:solidFill>
                  <a:schemeClr val="bg1"/>
                </a:solidFill>
                <a:latin typeface="Calibri" panose="020F0502020204030204" pitchFamily="34" charset="0"/>
                <a:cs typeface="Calibri" panose="020F0502020204030204" pitchFamily="34" charset="0"/>
              </a:endParaRPr>
            </a:p>
          </p:txBody>
        </p:sp>
      </p:grpSp>
      <p:grpSp>
        <p:nvGrpSpPr>
          <p:cNvPr id="19" name="Group 18">
            <a:extLst>
              <a:ext uri="{FF2B5EF4-FFF2-40B4-BE49-F238E27FC236}">
                <a16:creationId xmlns:a16="http://schemas.microsoft.com/office/drawing/2014/main" id="{944C2472-44F6-EFFD-E54D-C4AD5BE3E1D3}"/>
              </a:ext>
            </a:extLst>
          </p:cNvPr>
          <p:cNvGrpSpPr/>
          <p:nvPr/>
        </p:nvGrpSpPr>
        <p:grpSpPr>
          <a:xfrm>
            <a:off x="0" y="3966521"/>
            <a:ext cx="5536737" cy="553998"/>
            <a:chOff x="-406401" y="2300249"/>
            <a:chExt cx="5735428" cy="779383"/>
          </a:xfrm>
        </p:grpSpPr>
        <p:sp>
          <p:nvSpPr>
            <p:cNvPr id="20" name="Rectangle 19">
              <a:extLst>
                <a:ext uri="{FF2B5EF4-FFF2-40B4-BE49-F238E27FC236}">
                  <a16:creationId xmlns:a16="http://schemas.microsoft.com/office/drawing/2014/main" id="{90946317-215F-ACD0-C052-AE6747E2544F}"/>
                </a:ext>
              </a:extLst>
            </p:cNvPr>
            <p:cNvSpPr/>
            <p:nvPr/>
          </p:nvSpPr>
          <p:spPr>
            <a:xfrm>
              <a:off x="-406401" y="2322375"/>
              <a:ext cx="5711989"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21" name="TextBox 20">
              <a:extLst>
                <a:ext uri="{FF2B5EF4-FFF2-40B4-BE49-F238E27FC236}">
                  <a16:creationId xmlns:a16="http://schemas.microsoft.com/office/drawing/2014/main" id="{3EE20BD8-894F-E558-C0EF-CFE7BB2D9AF5}"/>
                </a:ext>
              </a:extLst>
            </p:cNvPr>
            <p:cNvSpPr txBox="1"/>
            <p:nvPr/>
          </p:nvSpPr>
          <p:spPr>
            <a:xfrm>
              <a:off x="201449" y="2300249"/>
              <a:ext cx="5127578"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TRIN 02 –  Skabe tilgængelighed </a:t>
              </a:r>
            </a:p>
          </p:txBody>
        </p:sp>
      </p:grpSp>
      <p:grpSp>
        <p:nvGrpSpPr>
          <p:cNvPr id="22" name="Group 21">
            <a:extLst>
              <a:ext uri="{FF2B5EF4-FFF2-40B4-BE49-F238E27FC236}">
                <a16:creationId xmlns:a16="http://schemas.microsoft.com/office/drawing/2014/main" id="{22DFEB64-873B-0100-391C-7609B743F484}"/>
              </a:ext>
            </a:extLst>
          </p:cNvPr>
          <p:cNvGrpSpPr/>
          <p:nvPr/>
        </p:nvGrpSpPr>
        <p:grpSpPr>
          <a:xfrm>
            <a:off x="1264023" y="7069698"/>
            <a:ext cx="2403974" cy="3744394"/>
            <a:chOff x="4387351" y="4867570"/>
            <a:chExt cx="581843" cy="906270"/>
          </a:xfrm>
          <a:solidFill>
            <a:schemeClr val="bg1">
              <a:alpha val="20641"/>
            </a:schemeClr>
          </a:solidFill>
        </p:grpSpPr>
        <p:grpSp>
          <p:nvGrpSpPr>
            <p:cNvPr id="23" name="Graphic 7">
              <a:extLst>
                <a:ext uri="{FF2B5EF4-FFF2-40B4-BE49-F238E27FC236}">
                  <a16:creationId xmlns:a16="http://schemas.microsoft.com/office/drawing/2014/main" id="{285A8C0B-1466-5DC9-53E8-7F720E0E7BD0}"/>
                </a:ext>
              </a:extLst>
            </p:cNvPr>
            <p:cNvGrpSpPr/>
            <p:nvPr/>
          </p:nvGrpSpPr>
          <p:grpSpPr>
            <a:xfrm>
              <a:off x="4388301" y="4867570"/>
              <a:ext cx="580893" cy="324279"/>
              <a:chOff x="4388301" y="4867570"/>
              <a:chExt cx="580893" cy="324279"/>
            </a:xfrm>
            <a:grpFill/>
          </p:grpSpPr>
          <p:sp>
            <p:nvSpPr>
              <p:cNvPr id="29" name="Freeform 28">
                <a:extLst>
                  <a:ext uri="{FF2B5EF4-FFF2-40B4-BE49-F238E27FC236}">
                    <a16:creationId xmlns:a16="http://schemas.microsoft.com/office/drawing/2014/main" id="{A18CA411-6FFB-7BD0-2C1D-CCF291E6005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A39E34A1-B681-DF1A-42AF-F8A7934F7517}"/>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01D15008-90EC-18EA-826F-464622F41E41}"/>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6" name="Graphic 7">
              <a:extLst>
                <a:ext uri="{FF2B5EF4-FFF2-40B4-BE49-F238E27FC236}">
                  <a16:creationId xmlns:a16="http://schemas.microsoft.com/office/drawing/2014/main" id="{D0AD21B6-6B19-EE22-1FA8-E42F015DB917}"/>
                </a:ext>
              </a:extLst>
            </p:cNvPr>
            <p:cNvGrpSpPr/>
            <p:nvPr/>
          </p:nvGrpSpPr>
          <p:grpSpPr>
            <a:xfrm>
              <a:off x="4387351" y="5189947"/>
              <a:ext cx="580893" cy="583893"/>
              <a:chOff x="4387351" y="5189947"/>
              <a:chExt cx="580893" cy="583893"/>
            </a:xfrm>
            <a:grpFill/>
          </p:grpSpPr>
          <p:sp>
            <p:nvSpPr>
              <p:cNvPr id="27" name="Freeform 26">
                <a:extLst>
                  <a:ext uri="{FF2B5EF4-FFF2-40B4-BE49-F238E27FC236}">
                    <a16:creationId xmlns:a16="http://schemas.microsoft.com/office/drawing/2014/main" id="{3AEABD85-A18E-6ACD-8D2C-010AC8DD0B4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8485A1DC-414A-D574-0393-CF6ABA5189A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31" name="TextBox 30">
            <a:extLst>
              <a:ext uri="{FF2B5EF4-FFF2-40B4-BE49-F238E27FC236}">
                <a16:creationId xmlns:a16="http://schemas.microsoft.com/office/drawing/2014/main" id="{44E05A8F-DA7E-03E6-656C-B7C673EA94FB}"/>
              </a:ext>
            </a:extLst>
          </p:cNvPr>
          <p:cNvSpPr txBox="1"/>
          <p:nvPr/>
        </p:nvSpPr>
        <p:spPr>
          <a:xfrm>
            <a:off x="719947" y="5280537"/>
            <a:ext cx="2423304" cy="1310615"/>
          </a:xfrm>
          <a:prstGeom prst="rect">
            <a:avLst/>
          </a:prstGeom>
          <a:noFill/>
        </p:spPr>
        <p:txBody>
          <a:bodyPr wrap="square">
            <a:spAutoFit/>
          </a:bodyPr>
          <a:lstStyle/>
          <a:p>
            <a:pPr>
              <a:lnSpc>
                <a:spcPts val="1860"/>
              </a:lnSpc>
              <a:buClr>
                <a:srgbClr val="000000"/>
              </a:buClr>
            </a:pPr>
            <a:r>
              <a:rPr lang="en-US" sz="1800" dirty="0">
                <a:solidFill>
                  <a:schemeClr val="bg1"/>
                </a:solidFill>
                <a:latin typeface="Calibri" panose="020F0502020204030204" pitchFamily="34" charset="0"/>
                <a:cs typeface="Calibri" panose="020F0502020204030204" pitchFamily="34" charset="0"/>
              </a:rPr>
              <a:t>I dette trin diskuterer vi ansættelsesprocesser, der er inkluderende og nemme at navigere i for alle arbejdsgivere.</a:t>
            </a:r>
          </a:p>
        </p:txBody>
      </p:sp>
      <p:pic>
        <p:nvPicPr>
          <p:cNvPr id="2" name="Picture 1">
            <a:extLst>
              <a:ext uri="{FF2B5EF4-FFF2-40B4-BE49-F238E27FC236}">
                <a16:creationId xmlns:a16="http://schemas.microsoft.com/office/drawing/2014/main" id="{DFE887E9-897B-1101-B8D0-FEB58D47CB78}"/>
              </a:ext>
            </a:extLst>
          </p:cNvPr>
          <p:cNvPicPr>
            <a:picLocks noChangeAspect="1"/>
          </p:cNvPicPr>
          <p:nvPr/>
        </p:nvPicPr>
        <p:blipFill>
          <a:blip r:embed="rId3"/>
          <a:stretch>
            <a:fillRect/>
          </a:stretch>
        </p:blipFill>
        <p:spPr>
          <a:xfrm>
            <a:off x="3469203" y="8952649"/>
            <a:ext cx="1298561" cy="701101"/>
          </a:xfrm>
          <a:prstGeom prst="rect">
            <a:avLst/>
          </a:prstGeom>
        </p:spPr>
      </p:pic>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409392" y="4960963"/>
            <a:ext cx="1871689" cy="1041721"/>
          </a:xfrm>
        </p:spPr>
        <p:txBody>
          <a:bodyPr numCol="1"/>
          <a:lstStyle/>
          <a:p>
            <a:pPr>
              <a:lnSpc>
                <a:spcPts val="1580"/>
              </a:lnSpc>
            </a:pPr>
            <a:r>
              <a:rPr lang="en-GB" sz="1800" b="1" dirty="0"/>
              <a:t>Find og udnyt steder, som ukrainske flygtninge ofte besøger, f.eks.:</a:t>
            </a: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6" y="3954912"/>
            <a:ext cx="4652920" cy="428623"/>
          </a:xfrm>
        </p:spPr>
        <p:txBody>
          <a:bodyPr vert="horz" lIns="91440" tIns="45720" rIns="91440" bIns="45720" rtlCol="0" anchor="t">
            <a:noAutofit/>
          </a:bodyPr>
          <a:lstStyle/>
          <a:p>
            <a:pPr>
              <a:lnSpc>
                <a:spcPts val="2340"/>
              </a:lnSpc>
              <a:spcBef>
                <a:spcPts val="0"/>
              </a:spcBef>
            </a:pPr>
            <a:r>
              <a:rPr lang="en-GB" sz="2200" dirty="0">
                <a:solidFill>
                  <a:srgbClr val="EF3E23"/>
                </a:solidFill>
                <a:latin typeface="Calibri"/>
                <a:ea typeface="Open Sans"/>
                <a:cs typeface="Calibri"/>
              </a:rPr>
              <a:t>Annoncer stillinger i kanaler for indvandrer- og flygtningesamfund</a:t>
            </a: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671045" y="4960963"/>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Migrant- og flygtningecentre.</a:t>
            </a:r>
          </a:p>
          <a:p>
            <a:pPr marL="171450" indent="-171450">
              <a:buClr>
                <a:srgbClr val="5DC7D0"/>
              </a:buClr>
              <a:buFont typeface="Arial" panose="020B0604020202020204" pitchFamily="34" charset="0"/>
              <a:buChar char="•"/>
            </a:pPr>
            <a:r>
              <a:rPr lang="en-GB" sz="1250" dirty="0">
                <a:latin typeface="Calibri"/>
                <a:ea typeface="Open Sans"/>
                <a:cs typeface="Calibri"/>
              </a:rPr>
              <a:t>Støttenetværk for migranter og flygtninge.</a:t>
            </a:r>
          </a:p>
          <a:p>
            <a:pPr marL="171450" indent="-171450">
              <a:buClr>
                <a:srgbClr val="5DC7D0"/>
              </a:buClr>
              <a:buFont typeface="Arial" panose="020B0604020202020204" pitchFamily="34" charset="0"/>
              <a:buChar char="•"/>
            </a:pPr>
            <a:r>
              <a:rPr lang="en-GB" sz="1250" dirty="0"/>
              <a:t>Sociale medieplatforme som Facebook og Telegram.</a:t>
            </a:r>
          </a:p>
          <a:p>
            <a:pPr marL="171450" indent="-171450">
              <a:buClr>
                <a:srgbClr val="5DC7D0"/>
              </a:buClr>
              <a:buFont typeface="Arial" panose="020B0604020202020204" pitchFamily="34" charset="0"/>
              <a:buChar char="•"/>
            </a:pPr>
            <a:r>
              <a:rPr lang="en-GB" sz="1250" dirty="0"/>
              <a:t>Online jobportaler, der er udbredt i Europa (f.eks. OLX eller lignende platforme).</a:t>
            </a:r>
          </a:p>
          <a:p>
            <a:pPr marL="171450" indent="-171450">
              <a:buClr>
                <a:srgbClr val="5DC7D0"/>
              </a:buClr>
              <a:buFont typeface="Arial" panose="020B0604020202020204" pitchFamily="34" charset="0"/>
              <a:buChar char="•"/>
            </a:pPr>
            <a:endParaRPr lang="en-GB" sz="1250" dirty="0"/>
          </a:p>
          <a:p>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558266" y="4912736"/>
            <a:ext cx="0" cy="145197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585" b="1393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4</a:t>
            </a:fld>
            <a:endParaRPr lang="en-US" dirty="0"/>
          </a:p>
        </p:txBody>
      </p:sp>
      <p:sp>
        <p:nvSpPr>
          <p:cNvPr id="10" name="Text Placeholder 3">
            <a:extLst>
              <a:ext uri="{FF2B5EF4-FFF2-40B4-BE49-F238E27FC236}">
                <a16:creationId xmlns:a16="http://schemas.microsoft.com/office/drawing/2014/main" id="{FBAD1A3A-D800-B1BA-8827-AFC570FC4A30}"/>
              </a:ext>
            </a:extLst>
          </p:cNvPr>
          <p:cNvSpPr txBox="1">
            <a:spLocks/>
          </p:cNvSpPr>
          <p:nvPr/>
        </p:nvSpPr>
        <p:spPr>
          <a:xfrm>
            <a:off x="1413875" y="6713564"/>
            <a:ext cx="204201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Brug et tilgængeligt og letforståeligt sprog i annoncerne for at sikre klarhed og forståelse.</a:t>
            </a:r>
          </a:p>
          <a:p>
            <a:pPr>
              <a:lnSpc>
                <a:spcPts val="1580"/>
              </a:lnSpc>
            </a:pPr>
            <a:endParaRPr lang="en-GB" sz="1800" dirty="0"/>
          </a:p>
        </p:txBody>
      </p:sp>
      <p:sp>
        <p:nvSpPr>
          <p:cNvPr id="11" name="Text Placeholder 3">
            <a:extLst>
              <a:ext uri="{FF2B5EF4-FFF2-40B4-BE49-F238E27FC236}">
                <a16:creationId xmlns:a16="http://schemas.microsoft.com/office/drawing/2014/main" id="{70C7F165-3EFA-9B29-1703-9ADE50F20570}"/>
              </a:ext>
            </a:extLst>
          </p:cNvPr>
          <p:cNvSpPr txBox="1">
            <a:spLocks/>
          </p:cNvSpPr>
          <p:nvPr/>
        </p:nvSpPr>
        <p:spPr>
          <a:xfrm>
            <a:off x="3675528" y="6713564"/>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Udsend annoncer via kulturelle organisationer og lokale flygtningegrupper for at maksimere synligheden.</a:t>
            </a:r>
          </a:p>
          <a:p>
            <a:pPr marL="171450" indent="-171450">
              <a:buClr>
                <a:srgbClr val="5DC7D0"/>
              </a:buClr>
              <a:buFont typeface="Arial" panose="020B0604020202020204" pitchFamily="34" charset="0"/>
              <a:buChar char="•"/>
            </a:pPr>
            <a:r>
              <a:rPr lang="en-GB" sz="1250" dirty="0"/>
              <a:t>Fremhæv de vigtigste fordele ved stillingen, såsom uddannelsesmuligheder eller hjælp til juridiske krav, for at tiltrække flere ansøgere</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cxnSp>
        <p:nvCxnSpPr>
          <p:cNvPr id="15" name="Straight Connector 14">
            <a:extLst>
              <a:ext uri="{FF2B5EF4-FFF2-40B4-BE49-F238E27FC236}">
                <a16:creationId xmlns:a16="http://schemas.microsoft.com/office/drawing/2014/main" id="{1AB37A1A-BB2A-279B-4B30-26A8FC9751DA}"/>
              </a:ext>
            </a:extLst>
          </p:cNvPr>
          <p:cNvCxnSpPr>
            <a:cxnSpLocks/>
          </p:cNvCxnSpPr>
          <p:nvPr/>
        </p:nvCxnSpPr>
        <p:spPr>
          <a:xfrm>
            <a:off x="3562749" y="6665337"/>
            <a:ext cx="0" cy="145197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FB879D22-30C4-CA3D-BC28-1CEB69044B7C}"/>
              </a:ext>
            </a:extLst>
          </p:cNvPr>
          <p:cNvGrpSpPr/>
          <p:nvPr/>
        </p:nvGrpSpPr>
        <p:grpSpPr>
          <a:xfrm>
            <a:off x="5676547" y="8682965"/>
            <a:ext cx="995902" cy="1008961"/>
            <a:chOff x="-513092" y="4659042"/>
            <a:chExt cx="995902" cy="1008961"/>
          </a:xfrm>
        </p:grpSpPr>
        <p:sp>
          <p:nvSpPr>
            <p:cNvPr id="32" name="Freeform 31">
              <a:extLst>
                <a:ext uri="{FF2B5EF4-FFF2-40B4-BE49-F238E27FC236}">
                  <a16:creationId xmlns:a16="http://schemas.microsoft.com/office/drawing/2014/main" id="{F3A8A2B2-56A0-3032-47D9-656C333F5A69}"/>
                </a:ext>
              </a:extLst>
            </p:cNvPr>
            <p:cNvSpPr/>
            <p:nvPr/>
          </p:nvSpPr>
          <p:spPr>
            <a:xfrm>
              <a:off x="-513092" y="4805679"/>
              <a:ext cx="862323" cy="862324"/>
            </a:xfrm>
            <a:custGeom>
              <a:avLst/>
              <a:gdLst>
                <a:gd name="connsiteX0" fmla="*/ 817798 w 862323"/>
                <a:gd name="connsiteY0" fmla="*/ 862324 h 862324"/>
                <a:gd name="connsiteX1" fmla="*/ 786629 w 862323"/>
                <a:gd name="connsiteY1" fmla="*/ 848966 h 862324"/>
                <a:gd name="connsiteX2" fmla="*/ 13358 w 862323"/>
                <a:gd name="connsiteY2" fmla="*/ 75695 h 862324"/>
                <a:gd name="connsiteX3" fmla="*/ 13358 w 862323"/>
                <a:gd name="connsiteY3" fmla="*/ 13358 h 862324"/>
                <a:gd name="connsiteX4" fmla="*/ 75694 w 862323"/>
                <a:gd name="connsiteY4" fmla="*/ 13358 h 862324"/>
                <a:gd name="connsiteX5" fmla="*/ 848966 w 862323"/>
                <a:gd name="connsiteY5" fmla="*/ 786630 h 862324"/>
                <a:gd name="connsiteX6" fmla="*/ 848966 w 862323"/>
                <a:gd name="connsiteY6" fmla="*/ 848966 h 862324"/>
                <a:gd name="connsiteX7" fmla="*/ 817798 w 862323"/>
                <a:gd name="connsiteY7" fmla="*/ 862324 h 86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2323" h="862324">
                  <a:moveTo>
                    <a:pt x="817798" y="862324"/>
                  </a:moveTo>
                  <a:cubicBezTo>
                    <a:pt x="805924" y="862324"/>
                    <a:pt x="795534" y="857872"/>
                    <a:pt x="786629" y="848966"/>
                  </a:cubicBezTo>
                  <a:lnTo>
                    <a:pt x="13358" y="75695"/>
                  </a:lnTo>
                  <a:cubicBezTo>
                    <a:pt x="-4453" y="57884"/>
                    <a:pt x="-4453" y="29685"/>
                    <a:pt x="13358" y="13358"/>
                  </a:cubicBezTo>
                  <a:cubicBezTo>
                    <a:pt x="31168" y="-4453"/>
                    <a:pt x="59368" y="-4453"/>
                    <a:pt x="75694" y="13358"/>
                  </a:cubicBezTo>
                  <a:lnTo>
                    <a:pt x="848966" y="786630"/>
                  </a:lnTo>
                  <a:cubicBezTo>
                    <a:pt x="866776" y="804440"/>
                    <a:pt x="866776" y="832640"/>
                    <a:pt x="848966" y="848966"/>
                  </a:cubicBezTo>
                  <a:cubicBezTo>
                    <a:pt x="840061" y="857872"/>
                    <a:pt x="828187" y="862324"/>
                    <a:pt x="817798" y="862324"/>
                  </a:cubicBezTo>
                  <a:close/>
                </a:path>
              </a:pathLst>
            </a:custGeom>
            <a:solidFill>
              <a:srgbClr val="EF3E23"/>
            </a:solidFill>
            <a:ln w="14842" cap="flat">
              <a:noFill/>
              <a:prstDash val="solid"/>
              <a:miter/>
            </a:ln>
          </p:spPr>
          <p:txBody>
            <a:bodyPr rtlCol="0" anchor="ctr"/>
            <a:lstStyle/>
            <a:p>
              <a:endParaRPr lang="en-US"/>
            </a:p>
          </p:txBody>
        </p:sp>
        <p:grpSp>
          <p:nvGrpSpPr>
            <p:cNvPr id="33" name="Graphic 311">
              <a:extLst>
                <a:ext uri="{FF2B5EF4-FFF2-40B4-BE49-F238E27FC236}">
                  <a16:creationId xmlns:a16="http://schemas.microsoft.com/office/drawing/2014/main" id="{18EACC99-A829-CA17-2313-E0250800A799}"/>
                </a:ext>
              </a:extLst>
            </p:cNvPr>
            <p:cNvGrpSpPr/>
            <p:nvPr/>
          </p:nvGrpSpPr>
          <p:grpSpPr>
            <a:xfrm>
              <a:off x="-482811" y="4659042"/>
              <a:ext cx="965621" cy="966218"/>
              <a:chOff x="1174503" y="5029432"/>
              <a:chExt cx="965621" cy="966218"/>
            </a:xfrm>
            <a:solidFill>
              <a:srgbClr val="404040"/>
            </a:solidFill>
          </p:grpSpPr>
          <p:sp>
            <p:nvSpPr>
              <p:cNvPr id="34" name="Freeform 33">
                <a:extLst>
                  <a:ext uri="{FF2B5EF4-FFF2-40B4-BE49-F238E27FC236}">
                    <a16:creationId xmlns:a16="http://schemas.microsoft.com/office/drawing/2014/main" id="{8AB00A66-5DFC-704B-60C7-91D9247B3B58}"/>
                  </a:ext>
                </a:extLst>
              </p:cNvPr>
              <p:cNvSpPr/>
              <p:nvPr/>
            </p:nvSpPr>
            <p:spPr>
              <a:xfrm>
                <a:off x="1292643" y="5833872"/>
                <a:ext cx="86083" cy="86248"/>
              </a:xfrm>
              <a:custGeom>
                <a:avLst/>
                <a:gdLst>
                  <a:gd name="connsiteX0" fmla="*/ 71242 w 86083"/>
                  <a:gd name="connsiteY0" fmla="*/ 86084 h 86248"/>
                  <a:gd name="connsiteX1" fmla="*/ 62337 w 86083"/>
                  <a:gd name="connsiteY1" fmla="*/ 81631 h 86248"/>
                  <a:gd name="connsiteX2" fmla="*/ 4453 w 86083"/>
                  <a:gd name="connsiteY2" fmla="*/ 23747 h 86248"/>
                  <a:gd name="connsiteX3" fmla="*/ 4453 w 86083"/>
                  <a:gd name="connsiteY3" fmla="*/ 4452 h 86248"/>
                  <a:gd name="connsiteX4" fmla="*/ 23747 w 86083"/>
                  <a:gd name="connsiteY4" fmla="*/ 4452 h 86248"/>
                  <a:gd name="connsiteX5" fmla="*/ 81631 w 86083"/>
                  <a:gd name="connsiteY5" fmla="*/ 62337 h 86248"/>
                  <a:gd name="connsiteX6" fmla="*/ 81631 w 86083"/>
                  <a:gd name="connsiteY6" fmla="*/ 81631 h 86248"/>
                  <a:gd name="connsiteX7" fmla="*/ 72726 w 86083"/>
                  <a:gd name="connsiteY7" fmla="*/ 86084 h 86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83" h="86248">
                    <a:moveTo>
                      <a:pt x="71242" y="86084"/>
                    </a:moveTo>
                    <a:cubicBezTo>
                      <a:pt x="68274" y="86084"/>
                      <a:pt x="63821" y="86084"/>
                      <a:pt x="62337" y="81631"/>
                    </a:cubicBezTo>
                    <a:lnTo>
                      <a:pt x="4453" y="23747"/>
                    </a:lnTo>
                    <a:cubicBezTo>
                      <a:pt x="-1484" y="17810"/>
                      <a:pt x="-1484" y="10389"/>
                      <a:pt x="4453" y="4452"/>
                    </a:cubicBezTo>
                    <a:cubicBezTo>
                      <a:pt x="10390" y="-1484"/>
                      <a:pt x="17811" y="-1484"/>
                      <a:pt x="23747" y="4452"/>
                    </a:cubicBezTo>
                    <a:lnTo>
                      <a:pt x="81631" y="62337"/>
                    </a:lnTo>
                    <a:cubicBezTo>
                      <a:pt x="87568" y="68273"/>
                      <a:pt x="87568" y="75694"/>
                      <a:pt x="81631" y="81631"/>
                    </a:cubicBezTo>
                    <a:cubicBezTo>
                      <a:pt x="75695" y="87568"/>
                      <a:pt x="75695" y="86084"/>
                      <a:pt x="72726" y="86084"/>
                    </a:cubicBezTo>
                    <a:close/>
                  </a:path>
                </a:pathLst>
              </a:custGeom>
              <a:grpFill/>
              <a:ln w="14842" cap="flat">
                <a:noFill/>
                <a:prstDash val="solid"/>
                <a:miter/>
              </a:ln>
            </p:spPr>
            <p:txBody>
              <a:bodyPr rtlCol="0" anchor="ctr"/>
              <a:lstStyle/>
              <a:p>
                <a:endParaRPr lang="en-US"/>
              </a:p>
            </p:txBody>
          </p:sp>
          <p:grpSp>
            <p:nvGrpSpPr>
              <p:cNvPr id="37" name="Graphic 311">
                <a:extLst>
                  <a:ext uri="{FF2B5EF4-FFF2-40B4-BE49-F238E27FC236}">
                    <a16:creationId xmlns:a16="http://schemas.microsoft.com/office/drawing/2014/main" id="{3FC923BC-C5A7-B51C-AEFB-BCEC69FDA042}"/>
                  </a:ext>
                </a:extLst>
              </p:cNvPr>
              <p:cNvGrpSpPr/>
              <p:nvPr/>
            </p:nvGrpSpPr>
            <p:grpSpPr>
              <a:xfrm>
                <a:off x="1174503" y="5029432"/>
                <a:ext cx="965621" cy="966218"/>
                <a:chOff x="1174503" y="5029432"/>
                <a:chExt cx="965621" cy="966218"/>
              </a:xfrm>
              <a:grpFill/>
            </p:grpSpPr>
            <p:sp>
              <p:nvSpPr>
                <p:cNvPr id="40" name="Freeform 39">
                  <a:extLst>
                    <a:ext uri="{FF2B5EF4-FFF2-40B4-BE49-F238E27FC236}">
                      <a16:creationId xmlns:a16="http://schemas.microsoft.com/office/drawing/2014/main" id="{10919CF5-E562-6C61-7A69-6B0E41A22A38}"/>
                    </a:ext>
                  </a:extLst>
                </p:cNvPr>
                <p:cNvSpPr/>
                <p:nvPr/>
              </p:nvSpPr>
              <p:spPr>
                <a:xfrm>
                  <a:off x="1892262" y="5118484"/>
                  <a:ext cx="187752" cy="351756"/>
                </a:xfrm>
                <a:custGeom>
                  <a:avLst/>
                  <a:gdLst>
                    <a:gd name="connsiteX0" fmla="*/ 29684 w 187752"/>
                    <a:gd name="connsiteY0" fmla="*/ 351757 h 351756"/>
                    <a:gd name="connsiteX1" fmla="*/ 20779 w 187752"/>
                    <a:gd name="connsiteY1" fmla="*/ 347304 h 351756"/>
                    <a:gd name="connsiteX2" fmla="*/ 20779 w 187752"/>
                    <a:gd name="connsiteY2" fmla="*/ 328010 h 351756"/>
                    <a:gd name="connsiteX3" fmla="*/ 157326 w 187752"/>
                    <a:gd name="connsiteY3" fmla="*/ 191463 h 351756"/>
                    <a:gd name="connsiteX4" fmla="*/ 157326 w 187752"/>
                    <a:gd name="connsiteY4" fmla="*/ 176621 h 351756"/>
                    <a:gd name="connsiteX5" fmla="*/ 4453 w 187752"/>
                    <a:gd name="connsiteY5" fmla="*/ 23748 h 351756"/>
                    <a:gd name="connsiteX6" fmla="*/ 4453 w 187752"/>
                    <a:gd name="connsiteY6" fmla="*/ 4452 h 351756"/>
                    <a:gd name="connsiteX7" fmla="*/ 23747 w 187752"/>
                    <a:gd name="connsiteY7" fmla="*/ 4452 h 351756"/>
                    <a:gd name="connsiteX8" fmla="*/ 176621 w 187752"/>
                    <a:gd name="connsiteY8" fmla="*/ 157326 h 351756"/>
                    <a:gd name="connsiteX9" fmla="*/ 176621 w 187752"/>
                    <a:gd name="connsiteY9" fmla="*/ 209273 h 351756"/>
                    <a:gd name="connsiteX10" fmla="*/ 40073 w 187752"/>
                    <a:gd name="connsiteY10" fmla="*/ 345820 h 351756"/>
                    <a:gd name="connsiteX11" fmla="*/ 31168 w 187752"/>
                    <a:gd name="connsiteY11" fmla="*/ 350273 h 351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752" h="351756">
                      <a:moveTo>
                        <a:pt x="29684" y="351757"/>
                      </a:moveTo>
                      <a:cubicBezTo>
                        <a:pt x="26716" y="351757"/>
                        <a:pt x="22263" y="351757"/>
                        <a:pt x="20779" y="347304"/>
                      </a:cubicBezTo>
                      <a:cubicBezTo>
                        <a:pt x="14842" y="341367"/>
                        <a:pt x="14842" y="333946"/>
                        <a:pt x="20779" y="328010"/>
                      </a:cubicBezTo>
                      <a:lnTo>
                        <a:pt x="157326" y="191463"/>
                      </a:lnTo>
                      <a:cubicBezTo>
                        <a:pt x="161778" y="187010"/>
                        <a:pt x="161778" y="181073"/>
                        <a:pt x="157326" y="176621"/>
                      </a:cubicBezTo>
                      <a:lnTo>
                        <a:pt x="4453" y="23748"/>
                      </a:lnTo>
                      <a:cubicBezTo>
                        <a:pt x="-1484" y="17810"/>
                        <a:pt x="-1484" y="10389"/>
                        <a:pt x="4453" y="4452"/>
                      </a:cubicBezTo>
                      <a:cubicBezTo>
                        <a:pt x="10389" y="-1484"/>
                        <a:pt x="17810" y="-1484"/>
                        <a:pt x="23747" y="4452"/>
                      </a:cubicBezTo>
                      <a:lnTo>
                        <a:pt x="176621" y="157326"/>
                      </a:lnTo>
                      <a:cubicBezTo>
                        <a:pt x="191463" y="172168"/>
                        <a:pt x="191463" y="194431"/>
                        <a:pt x="176621" y="209273"/>
                      </a:cubicBezTo>
                      <a:lnTo>
                        <a:pt x="40073" y="345820"/>
                      </a:lnTo>
                      <a:cubicBezTo>
                        <a:pt x="37105" y="348788"/>
                        <a:pt x="34137" y="350273"/>
                        <a:pt x="31168" y="350273"/>
                      </a:cubicBezTo>
                      <a:close/>
                    </a:path>
                  </a:pathLst>
                </a:custGeom>
                <a:grpFill/>
                <a:ln w="14842"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0028B7B6-0467-4B07-805F-43AFFCC521C0}"/>
                    </a:ext>
                  </a:extLst>
                </p:cNvPr>
                <p:cNvSpPr/>
                <p:nvPr/>
              </p:nvSpPr>
              <p:spPr>
                <a:xfrm>
                  <a:off x="1174503" y="5029432"/>
                  <a:ext cx="965621" cy="966218"/>
                </a:xfrm>
                <a:custGeom>
                  <a:avLst/>
                  <a:gdLst>
                    <a:gd name="connsiteX0" fmla="*/ 12761 w 965621"/>
                    <a:gd name="connsiteY0" fmla="*/ 966218 h 966218"/>
                    <a:gd name="connsiteX1" fmla="*/ 3856 w 965621"/>
                    <a:gd name="connsiteY1" fmla="*/ 961765 h 966218"/>
                    <a:gd name="connsiteX2" fmla="*/ 888 w 965621"/>
                    <a:gd name="connsiteY2" fmla="*/ 946923 h 966218"/>
                    <a:gd name="connsiteX3" fmla="*/ 76582 w 965621"/>
                    <a:gd name="connsiteY3" fmla="*/ 770303 h 966218"/>
                    <a:gd name="connsiteX4" fmla="*/ 79550 w 965621"/>
                    <a:gd name="connsiteY4" fmla="*/ 765851 h 966218"/>
                    <a:gd name="connsiteX5" fmla="*/ 840948 w 965621"/>
                    <a:gd name="connsiteY5" fmla="*/ 4452 h 966218"/>
                    <a:gd name="connsiteX6" fmla="*/ 860243 w 965621"/>
                    <a:gd name="connsiteY6" fmla="*/ 4452 h 966218"/>
                    <a:gd name="connsiteX7" fmla="*/ 961169 w 965621"/>
                    <a:gd name="connsiteY7" fmla="*/ 105379 h 966218"/>
                    <a:gd name="connsiteX8" fmla="*/ 965622 w 965621"/>
                    <a:gd name="connsiteY8" fmla="*/ 114284 h 966218"/>
                    <a:gd name="connsiteX9" fmla="*/ 961169 w 965621"/>
                    <a:gd name="connsiteY9" fmla="*/ 123189 h 966218"/>
                    <a:gd name="connsiteX10" fmla="*/ 199771 w 965621"/>
                    <a:gd name="connsiteY10" fmla="*/ 884587 h 966218"/>
                    <a:gd name="connsiteX11" fmla="*/ 195319 w 965621"/>
                    <a:gd name="connsiteY11" fmla="*/ 887555 h 966218"/>
                    <a:gd name="connsiteX12" fmla="*/ 18698 w 965621"/>
                    <a:gd name="connsiteY12" fmla="*/ 963250 h 966218"/>
                    <a:gd name="connsiteX13" fmla="*/ 12761 w 965621"/>
                    <a:gd name="connsiteY13" fmla="*/ 963250 h 966218"/>
                    <a:gd name="connsiteX14" fmla="*/ 98845 w 965621"/>
                    <a:gd name="connsiteY14" fmla="*/ 783660 h 966218"/>
                    <a:gd name="connsiteX15" fmla="*/ 37993 w 965621"/>
                    <a:gd name="connsiteY15" fmla="*/ 927629 h 966218"/>
                    <a:gd name="connsiteX16" fmla="*/ 181961 w 965621"/>
                    <a:gd name="connsiteY16" fmla="*/ 866777 h 966218"/>
                    <a:gd name="connsiteX17" fmla="*/ 932969 w 965621"/>
                    <a:gd name="connsiteY17" fmla="*/ 115768 h 966218"/>
                    <a:gd name="connsiteX18" fmla="*/ 849854 w 965621"/>
                    <a:gd name="connsiteY18" fmla="*/ 32652 h 966218"/>
                    <a:gd name="connsiteX19" fmla="*/ 98845 w 965621"/>
                    <a:gd name="connsiteY19" fmla="*/ 783660 h 96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5621" h="966218">
                      <a:moveTo>
                        <a:pt x="12761" y="966218"/>
                      </a:moveTo>
                      <a:cubicBezTo>
                        <a:pt x="9793" y="966218"/>
                        <a:pt x="5340" y="966218"/>
                        <a:pt x="3856" y="961765"/>
                      </a:cubicBezTo>
                      <a:cubicBezTo>
                        <a:pt x="-597" y="957313"/>
                        <a:pt x="-597" y="951376"/>
                        <a:pt x="888" y="946923"/>
                      </a:cubicBezTo>
                      <a:lnTo>
                        <a:pt x="76582" y="770303"/>
                      </a:lnTo>
                      <a:cubicBezTo>
                        <a:pt x="76582" y="768818"/>
                        <a:pt x="78067" y="767335"/>
                        <a:pt x="79550" y="765851"/>
                      </a:cubicBezTo>
                      <a:lnTo>
                        <a:pt x="840948" y="4452"/>
                      </a:lnTo>
                      <a:cubicBezTo>
                        <a:pt x="846885" y="-1484"/>
                        <a:pt x="854306" y="-1484"/>
                        <a:pt x="860243" y="4452"/>
                      </a:cubicBezTo>
                      <a:lnTo>
                        <a:pt x="961169" y="105379"/>
                      </a:lnTo>
                      <a:cubicBezTo>
                        <a:pt x="964137" y="108347"/>
                        <a:pt x="965622" y="111315"/>
                        <a:pt x="965622" y="114284"/>
                      </a:cubicBezTo>
                      <a:cubicBezTo>
                        <a:pt x="965622" y="117252"/>
                        <a:pt x="965622" y="121705"/>
                        <a:pt x="961169" y="123189"/>
                      </a:cubicBezTo>
                      <a:lnTo>
                        <a:pt x="199771" y="884587"/>
                      </a:lnTo>
                      <a:cubicBezTo>
                        <a:pt x="199771" y="884587"/>
                        <a:pt x="196803" y="886071"/>
                        <a:pt x="195319" y="887555"/>
                      </a:cubicBezTo>
                      <a:lnTo>
                        <a:pt x="18698" y="963250"/>
                      </a:lnTo>
                      <a:cubicBezTo>
                        <a:pt x="17214" y="963250"/>
                        <a:pt x="15730" y="963250"/>
                        <a:pt x="12761" y="963250"/>
                      </a:cubicBezTo>
                      <a:close/>
                      <a:moveTo>
                        <a:pt x="98845" y="783660"/>
                      </a:moveTo>
                      <a:lnTo>
                        <a:pt x="37993" y="927629"/>
                      </a:lnTo>
                      <a:lnTo>
                        <a:pt x="181961" y="866777"/>
                      </a:lnTo>
                      <a:lnTo>
                        <a:pt x="932969" y="115768"/>
                      </a:lnTo>
                      <a:lnTo>
                        <a:pt x="849854" y="32652"/>
                      </a:lnTo>
                      <a:lnTo>
                        <a:pt x="98845" y="783660"/>
                      </a:lnTo>
                      <a:close/>
                    </a:path>
                  </a:pathLst>
                </a:custGeom>
                <a:grpFill/>
                <a:ln w="14842" cap="flat">
                  <a:noFill/>
                  <a:prstDash val="solid"/>
                  <a:miter/>
                </a:ln>
              </p:spPr>
              <p:txBody>
                <a:bodyPr rtlCol="0" anchor="ctr"/>
                <a:lstStyle/>
                <a:p>
                  <a:endParaRPr lang="en-US"/>
                </a:p>
              </p:txBody>
            </p:sp>
            <p:grpSp>
              <p:nvGrpSpPr>
                <p:cNvPr id="44" name="Graphic 311">
                  <a:extLst>
                    <a:ext uri="{FF2B5EF4-FFF2-40B4-BE49-F238E27FC236}">
                      <a16:creationId xmlns:a16="http://schemas.microsoft.com/office/drawing/2014/main" id="{03BDD1A2-18BD-17F2-887D-8495615EE0BA}"/>
                    </a:ext>
                  </a:extLst>
                </p:cNvPr>
                <p:cNvGrpSpPr/>
                <p:nvPr/>
              </p:nvGrpSpPr>
              <p:grpSpPr>
                <a:xfrm>
                  <a:off x="1175390" y="5032401"/>
                  <a:ext cx="964733" cy="963249"/>
                  <a:chOff x="1175390" y="5032401"/>
                  <a:chExt cx="964733" cy="963249"/>
                </a:xfrm>
                <a:grpFill/>
              </p:grpSpPr>
              <p:grpSp>
                <p:nvGrpSpPr>
                  <p:cNvPr id="45" name="Graphic 311">
                    <a:extLst>
                      <a:ext uri="{FF2B5EF4-FFF2-40B4-BE49-F238E27FC236}">
                        <a16:creationId xmlns:a16="http://schemas.microsoft.com/office/drawing/2014/main" id="{CD353B36-BA17-30D4-8FB3-5423C123988A}"/>
                      </a:ext>
                    </a:extLst>
                  </p:cNvPr>
                  <p:cNvGrpSpPr/>
                  <p:nvPr/>
                </p:nvGrpSpPr>
                <p:grpSpPr>
                  <a:xfrm>
                    <a:off x="1252569" y="5192695"/>
                    <a:ext cx="724292" cy="725776"/>
                    <a:chOff x="1252569" y="5192695"/>
                    <a:chExt cx="724292" cy="725776"/>
                  </a:xfrm>
                  <a:grpFill/>
                </p:grpSpPr>
                <p:sp>
                  <p:nvSpPr>
                    <p:cNvPr id="50" name="Freeform 49">
                      <a:extLst>
                        <a:ext uri="{FF2B5EF4-FFF2-40B4-BE49-F238E27FC236}">
                          <a16:creationId xmlns:a16="http://schemas.microsoft.com/office/drawing/2014/main" id="{CA937677-F4D5-28AC-07EB-2EEFD1C49E96}"/>
                        </a:ext>
                      </a:extLst>
                    </p:cNvPr>
                    <p:cNvSpPr/>
                    <p:nvPr/>
                  </p:nvSpPr>
                  <p:spPr>
                    <a:xfrm>
                      <a:off x="1869999" y="5811609"/>
                      <a:ext cx="106862" cy="106862"/>
                    </a:xfrm>
                    <a:custGeom>
                      <a:avLst/>
                      <a:gdLst>
                        <a:gd name="connsiteX0" fmla="*/ 13358 w 106862"/>
                        <a:gd name="connsiteY0" fmla="*/ 106863 h 106862"/>
                        <a:gd name="connsiteX1" fmla="*/ 4453 w 106862"/>
                        <a:gd name="connsiteY1" fmla="*/ 102410 h 106862"/>
                        <a:gd name="connsiteX2" fmla="*/ 4453 w 106862"/>
                        <a:gd name="connsiteY2" fmla="*/ 83115 h 106862"/>
                        <a:gd name="connsiteX3" fmla="*/ 83115 w 106862"/>
                        <a:gd name="connsiteY3" fmla="*/ 4452 h 106862"/>
                        <a:gd name="connsiteX4" fmla="*/ 102410 w 106862"/>
                        <a:gd name="connsiteY4" fmla="*/ 4452 h 106862"/>
                        <a:gd name="connsiteX5" fmla="*/ 102410 w 106862"/>
                        <a:gd name="connsiteY5" fmla="*/ 23747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5"/>
                          </a:cubicBezTo>
                          <a:lnTo>
                            <a:pt x="83115" y="4452"/>
                          </a:lnTo>
                          <a:cubicBezTo>
                            <a:pt x="89052" y="-1484"/>
                            <a:pt x="96473" y="-1484"/>
                            <a:pt x="102410" y="4452"/>
                          </a:cubicBezTo>
                          <a:cubicBezTo>
                            <a:pt x="108347" y="10389"/>
                            <a:pt x="108347" y="17810"/>
                            <a:pt x="102410" y="23747"/>
                          </a:cubicBezTo>
                          <a:lnTo>
                            <a:pt x="23747" y="102410"/>
                          </a:lnTo>
                          <a:cubicBezTo>
                            <a:pt x="20779" y="105378"/>
                            <a:pt x="17810" y="106863"/>
                            <a:pt x="14842" y="106863"/>
                          </a:cubicBezTo>
                          <a:close/>
                        </a:path>
                      </a:pathLst>
                    </a:custGeom>
                    <a:grpFill/>
                    <a:ln w="14842"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79E18BAB-A77C-09F2-1B65-8A0A57A2E4EE}"/>
                        </a:ext>
                      </a:extLst>
                    </p:cNvPr>
                    <p:cNvSpPr/>
                    <p:nvPr/>
                  </p:nvSpPr>
                  <p:spPr>
                    <a:xfrm>
                      <a:off x="1715641" y="5657251"/>
                      <a:ext cx="106863" cy="106862"/>
                    </a:xfrm>
                    <a:custGeom>
                      <a:avLst/>
                      <a:gdLst>
                        <a:gd name="connsiteX0" fmla="*/ 13358 w 106863"/>
                        <a:gd name="connsiteY0" fmla="*/ 106863 h 106862"/>
                        <a:gd name="connsiteX1" fmla="*/ 4453 w 106863"/>
                        <a:gd name="connsiteY1" fmla="*/ 102410 h 106862"/>
                        <a:gd name="connsiteX2" fmla="*/ 4453 w 106863"/>
                        <a:gd name="connsiteY2" fmla="*/ 83116 h 106862"/>
                        <a:gd name="connsiteX3" fmla="*/ 83116 w 106863"/>
                        <a:gd name="connsiteY3" fmla="*/ 4453 h 106862"/>
                        <a:gd name="connsiteX4" fmla="*/ 102410 w 106863"/>
                        <a:gd name="connsiteY4" fmla="*/ 4453 h 106862"/>
                        <a:gd name="connsiteX5" fmla="*/ 102410 w 106863"/>
                        <a:gd name="connsiteY5" fmla="*/ 23747 h 106862"/>
                        <a:gd name="connsiteX6" fmla="*/ 23747 w 106863"/>
                        <a:gd name="connsiteY6" fmla="*/ 102410 h 106862"/>
                        <a:gd name="connsiteX7" fmla="*/ 14842 w 106863"/>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3" h="106862">
                          <a:moveTo>
                            <a:pt x="13358" y="106863"/>
                          </a:moveTo>
                          <a:cubicBezTo>
                            <a:pt x="10390" y="106863"/>
                            <a:pt x="5937" y="106863"/>
                            <a:pt x="4453" y="102410"/>
                          </a:cubicBezTo>
                          <a:cubicBezTo>
                            <a:pt x="-1484" y="96473"/>
                            <a:pt x="-1484" y="89052"/>
                            <a:pt x="4453" y="83116"/>
                          </a:cubicBezTo>
                          <a:lnTo>
                            <a:pt x="83116" y="4453"/>
                          </a:lnTo>
                          <a:cubicBezTo>
                            <a:pt x="89052" y="-1484"/>
                            <a:pt x="96473" y="-1484"/>
                            <a:pt x="102410" y="4453"/>
                          </a:cubicBezTo>
                          <a:cubicBezTo>
                            <a:pt x="108347" y="10389"/>
                            <a:pt x="108347" y="17810"/>
                            <a:pt x="102410" y="23747"/>
                          </a:cubicBezTo>
                          <a:lnTo>
                            <a:pt x="23747" y="102410"/>
                          </a:lnTo>
                          <a:cubicBezTo>
                            <a:pt x="20779" y="105379"/>
                            <a:pt x="17811" y="106863"/>
                            <a:pt x="14842" y="106863"/>
                          </a:cubicBezTo>
                          <a:close/>
                        </a:path>
                      </a:pathLst>
                    </a:custGeom>
                    <a:grpFill/>
                    <a:ln w="14842"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EB3A4DF0-94E0-5559-8A9B-9AA6033601B9}"/>
                        </a:ext>
                      </a:extLst>
                    </p:cNvPr>
                    <p:cNvSpPr/>
                    <p:nvPr/>
                  </p:nvSpPr>
                  <p:spPr>
                    <a:xfrm>
                      <a:off x="1561284" y="5511799"/>
                      <a:ext cx="97957" cy="97957"/>
                    </a:xfrm>
                    <a:custGeom>
                      <a:avLst/>
                      <a:gdLst>
                        <a:gd name="connsiteX0" fmla="*/ 13358 w 97957"/>
                        <a:gd name="connsiteY0" fmla="*/ 97958 h 97957"/>
                        <a:gd name="connsiteX1" fmla="*/ 4453 w 97957"/>
                        <a:gd name="connsiteY1" fmla="*/ 93505 h 97957"/>
                        <a:gd name="connsiteX2" fmla="*/ 4453 w 97957"/>
                        <a:gd name="connsiteY2" fmla="*/ 74210 h 97957"/>
                        <a:gd name="connsiteX3" fmla="*/ 74210 w 97957"/>
                        <a:gd name="connsiteY3" fmla="*/ 4452 h 97957"/>
                        <a:gd name="connsiteX4" fmla="*/ 93505 w 97957"/>
                        <a:gd name="connsiteY4" fmla="*/ 4452 h 97957"/>
                        <a:gd name="connsiteX5" fmla="*/ 93505 w 97957"/>
                        <a:gd name="connsiteY5" fmla="*/ 23748 h 97957"/>
                        <a:gd name="connsiteX6" fmla="*/ 23748 w 97957"/>
                        <a:gd name="connsiteY6" fmla="*/ 93505 h 97957"/>
                        <a:gd name="connsiteX7" fmla="*/ 14842 w 97957"/>
                        <a:gd name="connsiteY7" fmla="*/ 97958 h 97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957" h="97957">
                          <a:moveTo>
                            <a:pt x="13358" y="97958"/>
                          </a:moveTo>
                          <a:cubicBezTo>
                            <a:pt x="10390" y="97958"/>
                            <a:pt x="5937" y="97958"/>
                            <a:pt x="4453" y="93505"/>
                          </a:cubicBezTo>
                          <a:cubicBezTo>
                            <a:pt x="-1484" y="87568"/>
                            <a:pt x="-1484" y="80147"/>
                            <a:pt x="4453" y="74210"/>
                          </a:cubicBezTo>
                          <a:lnTo>
                            <a:pt x="74210" y="4452"/>
                          </a:lnTo>
                          <a:cubicBezTo>
                            <a:pt x="80147" y="-1484"/>
                            <a:pt x="87568" y="-1484"/>
                            <a:pt x="93505" y="4452"/>
                          </a:cubicBezTo>
                          <a:cubicBezTo>
                            <a:pt x="99442" y="10389"/>
                            <a:pt x="99442" y="17810"/>
                            <a:pt x="93505" y="23748"/>
                          </a:cubicBezTo>
                          <a:lnTo>
                            <a:pt x="23748" y="93505"/>
                          </a:lnTo>
                          <a:cubicBezTo>
                            <a:pt x="20779" y="96473"/>
                            <a:pt x="17811" y="97958"/>
                            <a:pt x="14842" y="97958"/>
                          </a:cubicBezTo>
                          <a:close/>
                        </a:path>
                      </a:pathLst>
                    </a:custGeom>
                    <a:grpFill/>
                    <a:ln w="14842"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82F82DC-0B32-9B79-85CA-1A421D108CFC}"/>
                        </a:ext>
                      </a:extLst>
                    </p:cNvPr>
                    <p:cNvSpPr/>
                    <p:nvPr/>
                  </p:nvSpPr>
                  <p:spPr>
                    <a:xfrm>
                      <a:off x="1406926" y="5348536"/>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6 w 106862"/>
                        <a:gd name="connsiteY3" fmla="*/ 4452 h 106862"/>
                        <a:gd name="connsiteX4" fmla="*/ 102410 w 106862"/>
                        <a:gd name="connsiteY4" fmla="*/ 4452 h 106862"/>
                        <a:gd name="connsiteX5" fmla="*/ 102410 w 106862"/>
                        <a:gd name="connsiteY5" fmla="*/ 23748 h 106862"/>
                        <a:gd name="connsiteX6" fmla="*/ 23748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6" y="4452"/>
                          </a:lnTo>
                          <a:cubicBezTo>
                            <a:pt x="89052" y="-1484"/>
                            <a:pt x="96474" y="-1484"/>
                            <a:pt x="102410" y="4452"/>
                          </a:cubicBezTo>
                          <a:cubicBezTo>
                            <a:pt x="108347" y="10389"/>
                            <a:pt x="108347" y="17810"/>
                            <a:pt x="102410" y="23748"/>
                          </a:cubicBezTo>
                          <a:lnTo>
                            <a:pt x="23748"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9321EE5-D9EA-B4D2-0485-0E1AAD93D3F7}"/>
                        </a:ext>
                      </a:extLst>
                    </p:cNvPr>
                    <p:cNvSpPr/>
                    <p:nvPr/>
                  </p:nvSpPr>
                  <p:spPr>
                    <a:xfrm>
                      <a:off x="1252569" y="5192695"/>
                      <a:ext cx="106862" cy="106862"/>
                    </a:xfrm>
                    <a:custGeom>
                      <a:avLst/>
                      <a:gdLst>
                        <a:gd name="connsiteX0" fmla="*/ 13358 w 106862"/>
                        <a:gd name="connsiteY0" fmla="*/ 106863 h 106862"/>
                        <a:gd name="connsiteX1" fmla="*/ 4453 w 106862"/>
                        <a:gd name="connsiteY1" fmla="*/ 102410 h 106862"/>
                        <a:gd name="connsiteX2" fmla="*/ 4453 w 106862"/>
                        <a:gd name="connsiteY2" fmla="*/ 83116 h 106862"/>
                        <a:gd name="connsiteX3" fmla="*/ 83115 w 106862"/>
                        <a:gd name="connsiteY3" fmla="*/ 4452 h 106862"/>
                        <a:gd name="connsiteX4" fmla="*/ 102410 w 106862"/>
                        <a:gd name="connsiteY4" fmla="*/ 4452 h 106862"/>
                        <a:gd name="connsiteX5" fmla="*/ 102410 w 106862"/>
                        <a:gd name="connsiteY5" fmla="*/ 23748 h 106862"/>
                        <a:gd name="connsiteX6" fmla="*/ 23747 w 106862"/>
                        <a:gd name="connsiteY6" fmla="*/ 102410 h 106862"/>
                        <a:gd name="connsiteX7" fmla="*/ 14842 w 106862"/>
                        <a:gd name="connsiteY7" fmla="*/ 106863 h 106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62" h="106862">
                          <a:moveTo>
                            <a:pt x="13358" y="106863"/>
                          </a:moveTo>
                          <a:cubicBezTo>
                            <a:pt x="10389" y="106863"/>
                            <a:pt x="5937" y="106863"/>
                            <a:pt x="4453" y="102410"/>
                          </a:cubicBezTo>
                          <a:cubicBezTo>
                            <a:pt x="-1484" y="96473"/>
                            <a:pt x="-1484" y="89052"/>
                            <a:pt x="4453" y="83116"/>
                          </a:cubicBezTo>
                          <a:lnTo>
                            <a:pt x="83115" y="4452"/>
                          </a:lnTo>
                          <a:cubicBezTo>
                            <a:pt x="89052" y="-1484"/>
                            <a:pt x="96474" y="-1484"/>
                            <a:pt x="102410" y="4452"/>
                          </a:cubicBezTo>
                          <a:cubicBezTo>
                            <a:pt x="108347" y="10389"/>
                            <a:pt x="108347" y="17810"/>
                            <a:pt x="102410" y="23748"/>
                          </a:cubicBezTo>
                          <a:lnTo>
                            <a:pt x="23747" y="102410"/>
                          </a:lnTo>
                          <a:cubicBezTo>
                            <a:pt x="20779" y="105379"/>
                            <a:pt x="17810" y="106863"/>
                            <a:pt x="14842" y="106863"/>
                          </a:cubicBezTo>
                          <a:close/>
                        </a:path>
                      </a:pathLst>
                    </a:custGeom>
                    <a:grpFill/>
                    <a:ln w="14842"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93D6801B-7203-A5D8-7EF9-8C9F87938572}"/>
                      </a:ext>
                    </a:extLst>
                  </p:cNvPr>
                  <p:cNvSpPr/>
                  <p:nvPr/>
                </p:nvSpPr>
                <p:spPr>
                  <a:xfrm>
                    <a:off x="1175390" y="5032401"/>
                    <a:ext cx="964733" cy="963249"/>
                  </a:xfrm>
                  <a:custGeom>
                    <a:avLst/>
                    <a:gdLst>
                      <a:gd name="connsiteX0" fmla="*/ 786629 w 964733"/>
                      <a:gd name="connsiteY0" fmla="*/ 963250 h 963249"/>
                      <a:gd name="connsiteX1" fmla="*/ 777724 w 964733"/>
                      <a:gd name="connsiteY1" fmla="*/ 958797 h 963249"/>
                      <a:gd name="connsiteX2" fmla="*/ 4452 w 964733"/>
                      <a:gd name="connsiteY2" fmla="*/ 185526 h 963249"/>
                      <a:gd name="connsiteX3" fmla="*/ 0 w 964733"/>
                      <a:gd name="connsiteY3" fmla="*/ 176621 h 963249"/>
                      <a:gd name="connsiteX4" fmla="*/ 4452 w 964733"/>
                      <a:gd name="connsiteY4" fmla="*/ 167715 h 963249"/>
                      <a:gd name="connsiteX5" fmla="*/ 167715 w 964733"/>
                      <a:gd name="connsiteY5" fmla="*/ 4452 h 963249"/>
                      <a:gd name="connsiteX6" fmla="*/ 187010 w 964733"/>
                      <a:gd name="connsiteY6" fmla="*/ 4452 h 963249"/>
                      <a:gd name="connsiteX7" fmla="*/ 960282 w 964733"/>
                      <a:gd name="connsiteY7" fmla="*/ 777724 h 963249"/>
                      <a:gd name="connsiteX8" fmla="*/ 964734 w 964733"/>
                      <a:gd name="connsiteY8" fmla="*/ 786629 h 963249"/>
                      <a:gd name="connsiteX9" fmla="*/ 960282 w 964733"/>
                      <a:gd name="connsiteY9" fmla="*/ 795534 h 963249"/>
                      <a:gd name="connsiteX10" fmla="*/ 797019 w 964733"/>
                      <a:gd name="connsiteY10" fmla="*/ 958797 h 963249"/>
                      <a:gd name="connsiteX11" fmla="*/ 788114 w 964733"/>
                      <a:gd name="connsiteY11" fmla="*/ 963250 h 963249"/>
                      <a:gd name="connsiteX12" fmla="*/ 31168 w 964733"/>
                      <a:gd name="connsiteY12" fmla="*/ 176621 h 963249"/>
                      <a:gd name="connsiteX13" fmla="*/ 785145 w 964733"/>
                      <a:gd name="connsiteY13" fmla="*/ 930597 h 963249"/>
                      <a:gd name="connsiteX14" fmla="*/ 930597 w 964733"/>
                      <a:gd name="connsiteY14" fmla="*/ 785145 h 963249"/>
                      <a:gd name="connsiteX15" fmla="*/ 176620 w 964733"/>
                      <a:gd name="connsiteY15" fmla="*/ 31168 h 963249"/>
                      <a:gd name="connsiteX16" fmla="*/ 31168 w 964733"/>
                      <a:gd name="connsiteY16" fmla="*/ 176621 h 96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64733" h="963249">
                        <a:moveTo>
                          <a:pt x="786629" y="963250"/>
                        </a:moveTo>
                        <a:cubicBezTo>
                          <a:pt x="783661" y="963250"/>
                          <a:pt x="779208" y="963250"/>
                          <a:pt x="777724" y="958797"/>
                        </a:cubicBezTo>
                        <a:lnTo>
                          <a:pt x="4452" y="185526"/>
                        </a:lnTo>
                        <a:cubicBezTo>
                          <a:pt x="1484" y="182557"/>
                          <a:pt x="0" y="179588"/>
                          <a:pt x="0" y="176621"/>
                        </a:cubicBezTo>
                        <a:cubicBezTo>
                          <a:pt x="0" y="173652"/>
                          <a:pt x="0" y="169200"/>
                          <a:pt x="4452" y="167715"/>
                        </a:cubicBezTo>
                        <a:lnTo>
                          <a:pt x="167715" y="4452"/>
                        </a:lnTo>
                        <a:cubicBezTo>
                          <a:pt x="173652" y="-1484"/>
                          <a:pt x="181073" y="-1484"/>
                          <a:pt x="187010" y="4452"/>
                        </a:cubicBezTo>
                        <a:lnTo>
                          <a:pt x="960282" y="777724"/>
                        </a:lnTo>
                        <a:cubicBezTo>
                          <a:pt x="963250" y="780692"/>
                          <a:pt x="964734" y="783660"/>
                          <a:pt x="964734" y="786629"/>
                        </a:cubicBezTo>
                        <a:cubicBezTo>
                          <a:pt x="964734" y="789598"/>
                          <a:pt x="964734" y="794050"/>
                          <a:pt x="960282" y="795534"/>
                        </a:cubicBezTo>
                        <a:lnTo>
                          <a:pt x="797019" y="958797"/>
                        </a:lnTo>
                        <a:cubicBezTo>
                          <a:pt x="794050" y="961765"/>
                          <a:pt x="791082" y="963250"/>
                          <a:pt x="788114" y="963250"/>
                        </a:cubicBezTo>
                        <a:close/>
                        <a:moveTo>
                          <a:pt x="31168" y="176621"/>
                        </a:moveTo>
                        <a:lnTo>
                          <a:pt x="785145" y="930597"/>
                        </a:lnTo>
                        <a:lnTo>
                          <a:pt x="930597" y="785145"/>
                        </a:lnTo>
                        <a:lnTo>
                          <a:pt x="176620" y="31168"/>
                        </a:lnTo>
                        <a:lnTo>
                          <a:pt x="31168" y="176621"/>
                        </a:lnTo>
                        <a:close/>
                      </a:path>
                    </a:pathLst>
                  </a:custGeom>
                  <a:grpFill/>
                  <a:ln w="14842" cap="flat">
                    <a:noFill/>
                    <a:prstDash val="solid"/>
                    <a:miter/>
                  </a:ln>
                </p:spPr>
                <p:txBody>
                  <a:bodyPr rtlCol="0" anchor="ctr"/>
                  <a:lstStyle/>
                  <a:p>
                    <a:endParaRPr lang="en-US"/>
                  </a:p>
                </p:txBody>
              </p:sp>
              <p:grpSp>
                <p:nvGrpSpPr>
                  <p:cNvPr id="47" name="Graphic 311">
                    <a:extLst>
                      <a:ext uri="{FF2B5EF4-FFF2-40B4-BE49-F238E27FC236}">
                        <a16:creationId xmlns:a16="http://schemas.microsoft.com/office/drawing/2014/main" id="{11FDDFBE-F8A8-AAFE-B025-C609D213E035}"/>
                      </a:ext>
                    </a:extLst>
                  </p:cNvPr>
                  <p:cNvGrpSpPr/>
                  <p:nvPr/>
                </p:nvGrpSpPr>
                <p:grpSpPr>
                  <a:xfrm>
                    <a:off x="1329748" y="5240190"/>
                    <a:ext cx="599619" cy="601103"/>
                    <a:chOff x="1329748" y="5240190"/>
                    <a:chExt cx="599619" cy="601103"/>
                  </a:xfrm>
                  <a:grpFill/>
                </p:grpSpPr>
                <p:sp>
                  <p:nvSpPr>
                    <p:cNvPr id="48" name="Freeform 47">
                      <a:extLst>
                        <a:ext uri="{FF2B5EF4-FFF2-40B4-BE49-F238E27FC236}">
                          <a16:creationId xmlns:a16="http://schemas.microsoft.com/office/drawing/2014/main" id="{7A71F74B-4A33-7918-B8C4-79F479ED4E03}"/>
                        </a:ext>
                      </a:extLst>
                    </p:cNvPr>
                    <p:cNvSpPr/>
                    <p:nvPr/>
                  </p:nvSpPr>
                  <p:spPr>
                    <a:xfrm>
                      <a:off x="1792820" y="5704746"/>
                      <a:ext cx="136546" cy="136546"/>
                    </a:xfrm>
                    <a:custGeom>
                      <a:avLst/>
                      <a:gdLst>
                        <a:gd name="connsiteX0" fmla="*/ 13358 w 136546"/>
                        <a:gd name="connsiteY0" fmla="*/ 136547 h 136546"/>
                        <a:gd name="connsiteX1" fmla="*/ 4453 w 136546"/>
                        <a:gd name="connsiteY1" fmla="*/ 132094 h 136546"/>
                        <a:gd name="connsiteX2" fmla="*/ 4453 w 136546"/>
                        <a:gd name="connsiteY2" fmla="*/ 112800 h 136546"/>
                        <a:gd name="connsiteX3" fmla="*/ 112800 w 136546"/>
                        <a:gd name="connsiteY3" fmla="*/ 4452 h 136546"/>
                        <a:gd name="connsiteX4" fmla="*/ 132094 w 136546"/>
                        <a:gd name="connsiteY4" fmla="*/ 4452 h 136546"/>
                        <a:gd name="connsiteX5" fmla="*/ 132094 w 136546"/>
                        <a:gd name="connsiteY5" fmla="*/ 23748 h 136546"/>
                        <a:gd name="connsiteX6" fmla="*/ 23748 w 136546"/>
                        <a:gd name="connsiteY6" fmla="*/ 132094 h 136546"/>
                        <a:gd name="connsiteX7" fmla="*/ 14842 w 136546"/>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 h="136546">
                          <a:moveTo>
                            <a:pt x="13358" y="136547"/>
                          </a:moveTo>
                          <a:cubicBezTo>
                            <a:pt x="10389" y="136547"/>
                            <a:pt x="5937" y="136547"/>
                            <a:pt x="4453" y="132094"/>
                          </a:cubicBezTo>
                          <a:cubicBezTo>
                            <a:pt x="-1484" y="126157"/>
                            <a:pt x="-1484" y="118736"/>
                            <a:pt x="4453" y="112800"/>
                          </a:cubicBezTo>
                          <a:lnTo>
                            <a:pt x="112800" y="4452"/>
                          </a:lnTo>
                          <a:cubicBezTo>
                            <a:pt x="118737" y="-1484"/>
                            <a:pt x="126158" y="-1484"/>
                            <a:pt x="132094" y="4452"/>
                          </a:cubicBezTo>
                          <a:cubicBezTo>
                            <a:pt x="138031" y="10389"/>
                            <a:pt x="138031" y="17810"/>
                            <a:pt x="132094" y="23748"/>
                          </a:cubicBezTo>
                          <a:lnTo>
                            <a:pt x="23748" y="132094"/>
                          </a:lnTo>
                          <a:cubicBezTo>
                            <a:pt x="20779" y="135063"/>
                            <a:pt x="17810" y="136547"/>
                            <a:pt x="14842" y="136547"/>
                          </a:cubicBezTo>
                          <a:close/>
                        </a:path>
                      </a:pathLst>
                    </a:custGeom>
                    <a:grpFill/>
                    <a:ln w="14842"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96538992-DC2D-1EA8-71CC-B0A59C546DC7}"/>
                        </a:ext>
                      </a:extLst>
                    </p:cNvPr>
                    <p:cNvSpPr/>
                    <p:nvPr/>
                  </p:nvSpPr>
                  <p:spPr>
                    <a:xfrm>
                      <a:off x="1329748" y="5240190"/>
                      <a:ext cx="136547" cy="136546"/>
                    </a:xfrm>
                    <a:custGeom>
                      <a:avLst/>
                      <a:gdLst>
                        <a:gd name="connsiteX0" fmla="*/ 13358 w 136547"/>
                        <a:gd name="connsiteY0" fmla="*/ 136547 h 136546"/>
                        <a:gd name="connsiteX1" fmla="*/ 4453 w 136547"/>
                        <a:gd name="connsiteY1" fmla="*/ 132094 h 136546"/>
                        <a:gd name="connsiteX2" fmla="*/ 4453 w 136547"/>
                        <a:gd name="connsiteY2" fmla="*/ 112799 h 136546"/>
                        <a:gd name="connsiteX3" fmla="*/ 112800 w 136547"/>
                        <a:gd name="connsiteY3" fmla="*/ 4452 h 136546"/>
                        <a:gd name="connsiteX4" fmla="*/ 132094 w 136547"/>
                        <a:gd name="connsiteY4" fmla="*/ 4452 h 136546"/>
                        <a:gd name="connsiteX5" fmla="*/ 132094 w 136547"/>
                        <a:gd name="connsiteY5" fmla="*/ 23747 h 136546"/>
                        <a:gd name="connsiteX6" fmla="*/ 23747 w 136547"/>
                        <a:gd name="connsiteY6" fmla="*/ 132094 h 136546"/>
                        <a:gd name="connsiteX7" fmla="*/ 14842 w 136547"/>
                        <a:gd name="connsiteY7" fmla="*/ 136547 h 13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7" h="136546">
                          <a:moveTo>
                            <a:pt x="13358" y="136547"/>
                          </a:moveTo>
                          <a:cubicBezTo>
                            <a:pt x="10390" y="136547"/>
                            <a:pt x="5937" y="136547"/>
                            <a:pt x="4453" y="132094"/>
                          </a:cubicBezTo>
                          <a:cubicBezTo>
                            <a:pt x="-1484" y="126157"/>
                            <a:pt x="-1484" y="118736"/>
                            <a:pt x="4453" y="112799"/>
                          </a:cubicBezTo>
                          <a:lnTo>
                            <a:pt x="112800" y="4452"/>
                          </a:lnTo>
                          <a:cubicBezTo>
                            <a:pt x="118736" y="-1484"/>
                            <a:pt x="126158" y="-1484"/>
                            <a:pt x="132094" y="4452"/>
                          </a:cubicBezTo>
                          <a:cubicBezTo>
                            <a:pt x="138031" y="10389"/>
                            <a:pt x="138031" y="17810"/>
                            <a:pt x="132094" y="23747"/>
                          </a:cubicBezTo>
                          <a:lnTo>
                            <a:pt x="23747" y="132094"/>
                          </a:lnTo>
                          <a:cubicBezTo>
                            <a:pt x="20779" y="135062"/>
                            <a:pt x="17811" y="136547"/>
                            <a:pt x="14842" y="136547"/>
                          </a:cubicBezTo>
                          <a:close/>
                        </a:path>
                      </a:pathLst>
                    </a:custGeom>
                    <a:grpFill/>
                    <a:ln w="14842" cap="flat">
                      <a:noFill/>
                      <a:prstDash val="solid"/>
                      <a:miter/>
                    </a:ln>
                  </p:spPr>
                  <p:txBody>
                    <a:bodyPr rtlCol="0" anchor="ctr"/>
                    <a:lstStyle/>
                    <a:p>
                      <a:endParaRPr lang="en-US"/>
                    </a:p>
                  </p:txBody>
                </p:sp>
              </p:grpSp>
            </p:grpSp>
          </p:grpSp>
        </p:grpSp>
      </p:gr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391463" y="636248"/>
            <a:ext cx="4652920" cy="428623"/>
          </a:xfrm>
        </p:spPr>
        <p:txBody>
          <a:bodyPr/>
          <a:lstStyle/>
          <a:p>
            <a:pPr>
              <a:lnSpc>
                <a:spcPts val="2340"/>
              </a:lnSpc>
              <a:spcBef>
                <a:spcPts val="0"/>
              </a:spcBef>
            </a:pPr>
            <a:r>
              <a:rPr lang="en-GB" sz="2200" dirty="0">
                <a:solidFill>
                  <a:srgbClr val="EF3E23"/>
                </a:solidFill>
              </a:rPr>
              <a:t>Forenkle ansøgningsprocesserne</a:t>
            </a: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5</a:t>
            </a:fld>
            <a:endParaRPr lang="en-US" dirty="0"/>
          </a:p>
        </p:txBody>
      </p:sp>
      <p:sp>
        <p:nvSpPr>
          <p:cNvPr id="22" name="Text Placeholder 3">
            <a:extLst>
              <a:ext uri="{FF2B5EF4-FFF2-40B4-BE49-F238E27FC236}">
                <a16:creationId xmlns:a16="http://schemas.microsoft.com/office/drawing/2014/main" id="{CB4C1A0C-56C9-212D-9028-F66690DF97AA}"/>
              </a:ext>
            </a:extLst>
          </p:cNvPr>
          <p:cNvSpPr txBox="1">
            <a:spLocks/>
          </p:cNvSpPr>
          <p:nvPr/>
        </p:nvSpPr>
        <p:spPr>
          <a:xfrm>
            <a:off x="1391463" y="1442300"/>
            <a:ext cx="4224927"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Undgå komplekse eller alt for bureaukratiske ansøgningsskemaer. Lav i stedet enkle, målrettede skemaer, der kun kræver:</a:t>
            </a:r>
          </a:p>
          <a:p>
            <a:pPr>
              <a:lnSpc>
                <a:spcPts val="1580"/>
              </a:lnSpc>
            </a:pPr>
            <a:endParaRPr lang="en-GB" sz="1800" dirty="0"/>
          </a:p>
        </p:txBody>
      </p:sp>
      <p:sp>
        <p:nvSpPr>
          <p:cNvPr id="23" name="Text Placeholder 3">
            <a:extLst>
              <a:ext uri="{FF2B5EF4-FFF2-40B4-BE49-F238E27FC236}">
                <a16:creationId xmlns:a16="http://schemas.microsoft.com/office/drawing/2014/main" id="{A22D0640-1363-6715-03FA-AC4D06A24F1F}"/>
              </a:ext>
            </a:extLst>
          </p:cNvPr>
          <p:cNvSpPr txBox="1">
            <a:spLocks/>
          </p:cNvSpPr>
          <p:nvPr/>
        </p:nvSpPr>
        <p:spPr>
          <a:xfrm>
            <a:off x="1391463" y="2342427"/>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Grundlæggende personlige oplysninger.</a:t>
            </a:r>
          </a:p>
          <a:p>
            <a:pPr marL="171450" indent="-171450">
              <a:buClr>
                <a:srgbClr val="5DC7D0"/>
              </a:buClr>
              <a:buFont typeface="Arial" panose="020B0604020202020204" pitchFamily="34" charset="0"/>
              <a:buChar char="•"/>
            </a:pPr>
            <a:r>
              <a:rPr lang="en-GB" sz="1250" dirty="0"/>
              <a:t>Færdigheder og kvalifikationer, der er relevante for jobbet.</a:t>
            </a:r>
          </a:p>
          <a:p>
            <a:pPr marL="171450" indent="-171450">
              <a:buClr>
                <a:srgbClr val="5DC7D0"/>
              </a:buClr>
              <a:buFont typeface="Arial" panose="020B0604020202020204" pitchFamily="34" charset="0"/>
              <a:buChar char="•"/>
            </a:pPr>
            <a:r>
              <a:rPr lang="en-GB" sz="1250" dirty="0"/>
              <a:t>Kontaktoplysninger til opfølgning.</a:t>
            </a:r>
          </a:p>
          <a:p>
            <a:pPr marL="171450" indent="-171450">
              <a:buClr>
                <a:srgbClr val="5DC7D0"/>
              </a:buClr>
              <a:buFont typeface="Arial" panose="020B0604020202020204" pitchFamily="34" charset="0"/>
              <a:buChar char="•"/>
            </a:pPr>
            <a:endParaRPr lang="en-GB" dirty="0"/>
          </a:p>
        </p:txBody>
      </p:sp>
      <p:cxnSp>
        <p:nvCxnSpPr>
          <p:cNvPr id="24" name="Straight Connector 23">
            <a:extLst>
              <a:ext uri="{FF2B5EF4-FFF2-40B4-BE49-F238E27FC236}">
                <a16:creationId xmlns:a16="http://schemas.microsoft.com/office/drawing/2014/main" id="{C7ABE356-28CD-0139-295D-90913642FC3A}"/>
              </a:ext>
            </a:extLst>
          </p:cNvPr>
          <p:cNvCxnSpPr>
            <a:cxnSpLocks/>
          </p:cNvCxnSpPr>
          <p:nvPr/>
        </p:nvCxnSpPr>
        <p:spPr>
          <a:xfrm flipH="1">
            <a:off x="1254338" y="3280272"/>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DCE5C8D6-1050-1A6A-69FF-4031BDEE47F4}"/>
              </a:ext>
            </a:extLst>
          </p:cNvPr>
          <p:cNvSpPr txBox="1">
            <a:spLocks/>
          </p:cNvSpPr>
          <p:nvPr/>
        </p:nvSpPr>
        <p:spPr>
          <a:xfrm>
            <a:off x="1367723" y="3533862"/>
            <a:ext cx="5251385"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Udarbejd trin-for-trin-vejledninger til ansøgning for kandidater, der måske ikke er fortrolige med processen.</a:t>
            </a:r>
          </a:p>
          <a:p>
            <a:pPr>
              <a:lnSpc>
                <a:spcPts val="1580"/>
              </a:lnSpc>
            </a:pPr>
            <a:endParaRPr lang="en-GB" sz="1800" dirty="0"/>
          </a:p>
        </p:txBody>
      </p:sp>
      <p:sp>
        <p:nvSpPr>
          <p:cNvPr id="32" name="Text Placeholder 3">
            <a:extLst>
              <a:ext uri="{FF2B5EF4-FFF2-40B4-BE49-F238E27FC236}">
                <a16:creationId xmlns:a16="http://schemas.microsoft.com/office/drawing/2014/main" id="{BF4D8506-81BA-A8FE-B273-F8C9C745C807}"/>
              </a:ext>
            </a:extLst>
          </p:cNvPr>
          <p:cNvSpPr txBox="1">
            <a:spLocks/>
          </p:cNvSpPr>
          <p:nvPr/>
        </p:nvSpPr>
        <p:spPr>
          <a:xfrm>
            <a:off x="1391462" y="4295174"/>
            <a:ext cx="3578695" cy="163235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GB" sz="1400" i="1" dirty="0"/>
              <a:t>Tilbyd hjælp til udfyldelse af ansøgninger ved at:</a:t>
            </a:r>
          </a:p>
          <a:p>
            <a:pPr>
              <a:buClr>
                <a:srgbClr val="5DC7D0"/>
              </a:buClr>
            </a:pPr>
            <a:endParaRPr lang="en-GB" sz="800" i="1" dirty="0"/>
          </a:p>
          <a:p>
            <a:pPr marL="171450" indent="-171450">
              <a:buClr>
                <a:srgbClr val="5DC7D0"/>
              </a:buClr>
              <a:buFont typeface="Arial" panose="020B0604020202020204" pitchFamily="34" charset="0"/>
              <a:buChar char="•"/>
            </a:pPr>
            <a:r>
              <a:rPr lang="en-GB" sz="1250" dirty="0"/>
              <a:t>At yde personlig eller online assistance.</a:t>
            </a:r>
          </a:p>
          <a:p>
            <a:pPr marL="171450" indent="-171450">
              <a:buClr>
                <a:srgbClr val="5DC7D0"/>
              </a:buClr>
              <a:buFont typeface="Arial" panose="020B0604020202020204" pitchFamily="34" charset="0"/>
              <a:buChar char="•"/>
            </a:pPr>
            <a:r>
              <a:rPr lang="en-GB" sz="1250" dirty="0"/>
              <a:t>At give ansøgere mulighed for at indsende mundtlige ansøgninger under den indledende screening</a:t>
            </a:r>
            <a:endParaRPr lang="en-GB" dirty="0"/>
          </a:p>
        </p:txBody>
      </p:sp>
      <p:cxnSp>
        <p:nvCxnSpPr>
          <p:cNvPr id="33" name="Straight Connector 32">
            <a:extLst>
              <a:ext uri="{FF2B5EF4-FFF2-40B4-BE49-F238E27FC236}">
                <a16:creationId xmlns:a16="http://schemas.microsoft.com/office/drawing/2014/main" id="{8ED2A6AD-B176-BEF5-403B-D0EF220CAE4C}"/>
              </a:ext>
            </a:extLst>
          </p:cNvPr>
          <p:cNvCxnSpPr>
            <a:cxnSpLocks/>
          </p:cNvCxnSpPr>
          <p:nvPr/>
        </p:nvCxnSpPr>
        <p:spPr>
          <a:xfrm flipH="1">
            <a:off x="1254338" y="5974613"/>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0741FF0F-2477-C34E-119D-5954889C817A}"/>
              </a:ext>
            </a:extLst>
          </p:cNvPr>
          <p:cNvSpPr txBox="1">
            <a:spLocks/>
          </p:cNvSpPr>
          <p:nvPr/>
        </p:nvSpPr>
        <p:spPr>
          <a:xfrm>
            <a:off x="1308126" y="7540932"/>
            <a:ext cx="4498349" cy="14891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Undgå at anmode om unødvendig dokumentation i de tidlige faser af rekrutteringen, såsom fuldstændige CV'er eller certifikater. Fokuser først på de væsentligste kvalifikationer</a:t>
            </a:r>
          </a:p>
          <a:p>
            <a:pPr>
              <a:lnSpc>
                <a:spcPts val="1580"/>
              </a:lnSpc>
            </a:pPr>
            <a:endParaRPr lang="en-GB" sz="1800" dirty="0"/>
          </a:p>
        </p:txBody>
      </p:sp>
      <p:cxnSp>
        <p:nvCxnSpPr>
          <p:cNvPr id="35" name="Straight Connector 34">
            <a:extLst>
              <a:ext uri="{FF2B5EF4-FFF2-40B4-BE49-F238E27FC236}">
                <a16:creationId xmlns:a16="http://schemas.microsoft.com/office/drawing/2014/main" id="{64194144-9E97-EB5E-CA00-A82BC8FB4EA3}"/>
              </a:ext>
            </a:extLst>
          </p:cNvPr>
          <p:cNvCxnSpPr>
            <a:cxnSpLocks/>
          </p:cNvCxnSpPr>
          <p:nvPr/>
        </p:nvCxnSpPr>
        <p:spPr>
          <a:xfrm flipH="1">
            <a:off x="1319154" y="8898996"/>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38" name="Text Placeholder 3">
            <a:extLst>
              <a:ext uri="{FF2B5EF4-FFF2-40B4-BE49-F238E27FC236}">
                <a16:creationId xmlns:a16="http://schemas.microsoft.com/office/drawing/2014/main" id="{AB209595-5BBA-859F-DE58-F16AFA6ACBBF}"/>
              </a:ext>
            </a:extLst>
          </p:cNvPr>
          <p:cNvSpPr txBox="1">
            <a:spLocks/>
          </p:cNvSpPr>
          <p:nvPr/>
        </p:nvSpPr>
        <p:spPr>
          <a:xfrm>
            <a:off x="1335879" y="6279002"/>
            <a:ext cx="5207498" cy="110111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latin typeface="Calibri"/>
                <a:ea typeface="Open Sans"/>
                <a:cs typeface="Calibri"/>
              </a:rPr>
              <a:t>Tilbyd jobbeskrivelser, ansøgningsskemaer og vejledninger på andre sprog for at sikre inklusion.</a:t>
            </a:r>
          </a:p>
          <a:p>
            <a:pPr>
              <a:lnSpc>
                <a:spcPts val="1580"/>
              </a:lnSpc>
            </a:pPr>
            <a:endParaRPr lang="en-GB" sz="1800" dirty="0"/>
          </a:p>
        </p:txBody>
      </p:sp>
      <p:cxnSp>
        <p:nvCxnSpPr>
          <p:cNvPr id="39" name="Straight Connector 38">
            <a:extLst>
              <a:ext uri="{FF2B5EF4-FFF2-40B4-BE49-F238E27FC236}">
                <a16:creationId xmlns:a16="http://schemas.microsoft.com/office/drawing/2014/main" id="{1E292E30-1042-8F77-6686-DF4074B8A5D7}"/>
              </a:ext>
            </a:extLst>
          </p:cNvPr>
          <p:cNvCxnSpPr>
            <a:cxnSpLocks/>
          </p:cNvCxnSpPr>
          <p:nvPr/>
        </p:nvCxnSpPr>
        <p:spPr>
          <a:xfrm flipH="1">
            <a:off x="1319154" y="7184404"/>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41" name="Graphic 71">
            <a:extLst>
              <a:ext uri="{FF2B5EF4-FFF2-40B4-BE49-F238E27FC236}">
                <a16:creationId xmlns:a16="http://schemas.microsoft.com/office/drawing/2014/main" id="{5CA5C97E-EB29-D2D3-0BBC-FFEF6112A37F}"/>
              </a:ext>
            </a:extLst>
          </p:cNvPr>
          <p:cNvGrpSpPr/>
          <p:nvPr/>
        </p:nvGrpSpPr>
        <p:grpSpPr>
          <a:xfrm>
            <a:off x="5977307" y="198186"/>
            <a:ext cx="952138" cy="953624"/>
            <a:chOff x="2819713" y="8253797"/>
            <a:chExt cx="341439" cy="341972"/>
          </a:xfrm>
          <a:solidFill>
            <a:srgbClr val="404040"/>
          </a:solidFill>
        </p:grpSpPr>
        <p:sp>
          <p:nvSpPr>
            <p:cNvPr id="42" name="Freeform 41">
              <a:extLst>
                <a:ext uri="{FF2B5EF4-FFF2-40B4-BE49-F238E27FC236}">
                  <a16:creationId xmlns:a16="http://schemas.microsoft.com/office/drawing/2014/main" id="{898BDB23-6587-7CEB-C35D-B3E50EC93296}"/>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43" name="Graphic 71">
              <a:extLst>
                <a:ext uri="{FF2B5EF4-FFF2-40B4-BE49-F238E27FC236}">
                  <a16:creationId xmlns:a16="http://schemas.microsoft.com/office/drawing/2014/main" id="{92BAC1E3-8362-2EB8-8793-D2FFD7D8BAD9}"/>
                </a:ext>
              </a:extLst>
            </p:cNvPr>
            <p:cNvGrpSpPr/>
            <p:nvPr/>
          </p:nvGrpSpPr>
          <p:grpSpPr>
            <a:xfrm>
              <a:off x="2854687" y="8404777"/>
              <a:ext cx="179492" cy="133374"/>
              <a:chOff x="2854687" y="8404777"/>
              <a:chExt cx="179492" cy="133374"/>
            </a:xfrm>
            <a:grpFill/>
          </p:grpSpPr>
          <p:sp>
            <p:nvSpPr>
              <p:cNvPr id="56" name="Freeform 55">
                <a:extLst>
                  <a:ext uri="{FF2B5EF4-FFF2-40B4-BE49-F238E27FC236}">
                    <a16:creationId xmlns:a16="http://schemas.microsoft.com/office/drawing/2014/main" id="{1DE31AEB-FD35-C09B-297E-C70D5527F9E5}"/>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57" name="Graphic 71">
                <a:extLst>
                  <a:ext uri="{FF2B5EF4-FFF2-40B4-BE49-F238E27FC236}">
                    <a16:creationId xmlns:a16="http://schemas.microsoft.com/office/drawing/2014/main" id="{FA587370-5B9D-8996-DD86-8B08090634D8}"/>
                  </a:ext>
                </a:extLst>
              </p:cNvPr>
              <p:cNvGrpSpPr/>
              <p:nvPr/>
            </p:nvGrpSpPr>
            <p:grpSpPr>
              <a:xfrm>
                <a:off x="2854687" y="8404777"/>
                <a:ext cx="179492" cy="52283"/>
                <a:chOff x="2854687" y="8404777"/>
                <a:chExt cx="179492" cy="52283"/>
              </a:xfrm>
              <a:grpFill/>
            </p:grpSpPr>
            <p:sp>
              <p:nvSpPr>
                <p:cNvPr id="58" name="Freeform 57">
                  <a:extLst>
                    <a:ext uri="{FF2B5EF4-FFF2-40B4-BE49-F238E27FC236}">
                      <a16:creationId xmlns:a16="http://schemas.microsoft.com/office/drawing/2014/main" id="{9DD7DE56-6C23-96D6-70E9-316FC987B7C1}"/>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DADA23B6-49F0-52B0-988D-809036C2A2C8}"/>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44" name="Graphic 71">
              <a:extLst>
                <a:ext uri="{FF2B5EF4-FFF2-40B4-BE49-F238E27FC236}">
                  <a16:creationId xmlns:a16="http://schemas.microsoft.com/office/drawing/2014/main" id="{981B7635-64F2-0C6E-92C8-0FDCFE155C87}"/>
                </a:ext>
              </a:extLst>
            </p:cNvPr>
            <p:cNvGrpSpPr/>
            <p:nvPr/>
          </p:nvGrpSpPr>
          <p:grpSpPr>
            <a:xfrm>
              <a:off x="2944232" y="8322485"/>
              <a:ext cx="216919" cy="216733"/>
              <a:chOff x="2944232" y="8322485"/>
              <a:chExt cx="216919" cy="216733"/>
            </a:xfrm>
            <a:grpFill/>
          </p:grpSpPr>
          <p:sp>
            <p:nvSpPr>
              <p:cNvPr id="48" name="Freeform 47">
                <a:extLst>
                  <a:ext uri="{FF2B5EF4-FFF2-40B4-BE49-F238E27FC236}">
                    <a16:creationId xmlns:a16="http://schemas.microsoft.com/office/drawing/2014/main" id="{49D44E6D-4DF5-EC8B-5FAF-B9413243EAFC}"/>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51" name="Graphic 71">
                <a:extLst>
                  <a:ext uri="{FF2B5EF4-FFF2-40B4-BE49-F238E27FC236}">
                    <a16:creationId xmlns:a16="http://schemas.microsoft.com/office/drawing/2014/main" id="{B7275AB2-A03C-4C65-2D77-8D9C238D9054}"/>
                  </a:ext>
                </a:extLst>
              </p:cNvPr>
              <p:cNvGrpSpPr/>
              <p:nvPr/>
            </p:nvGrpSpPr>
            <p:grpSpPr>
              <a:xfrm>
                <a:off x="2967492" y="8322485"/>
                <a:ext cx="193659" cy="193260"/>
                <a:chOff x="2967492" y="8322485"/>
                <a:chExt cx="193659" cy="193260"/>
              </a:xfrm>
              <a:grpFill/>
            </p:grpSpPr>
            <p:sp>
              <p:nvSpPr>
                <p:cNvPr id="54" name="Freeform 53">
                  <a:extLst>
                    <a:ext uri="{FF2B5EF4-FFF2-40B4-BE49-F238E27FC236}">
                      <a16:creationId xmlns:a16="http://schemas.microsoft.com/office/drawing/2014/main" id="{179360BB-53F6-ABBE-34A2-7D7983BB9DAC}"/>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4099C6F-C58A-D0F0-5D9F-2D5B15E6EA0C}"/>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CAF7E476-A092-3DA6-A063-CF86C5A62661}"/>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D01BFB45-DCA0-63F2-3CB4-F9900A80DA83}"/>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45" name="Graphic 71">
              <a:extLst>
                <a:ext uri="{FF2B5EF4-FFF2-40B4-BE49-F238E27FC236}">
                  <a16:creationId xmlns:a16="http://schemas.microsoft.com/office/drawing/2014/main" id="{3B04DB35-A134-D430-9EE9-132028249E9E}"/>
                </a:ext>
              </a:extLst>
            </p:cNvPr>
            <p:cNvGrpSpPr/>
            <p:nvPr/>
          </p:nvGrpSpPr>
          <p:grpSpPr>
            <a:xfrm>
              <a:off x="2905073" y="8288475"/>
              <a:ext cx="91228" cy="89094"/>
              <a:chOff x="2905073" y="8288475"/>
              <a:chExt cx="91228" cy="89094"/>
            </a:xfrm>
            <a:grpFill/>
          </p:grpSpPr>
          <p:sp>
            <p:nvSpPr>
              <p:cNvPr id="46" name="Freeform 45">
                <a:extLst>
                  <a:ext uri="{FF2B5EF4-FFF2-40B4-BE49-F238E27FC236}">
                    <a16:creationId xmlns:a16="http://schemas.microsoft.com/office/drawing/2014/main" id="{ABAA721D-48CA-2506-4109-AC759B9E67F3}"/>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986F8452-38E4-D696-2A7F-A83893BB8E3A}"/>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6</a:t>
            </a:fld>
            <a:endParaRPr lang="en-US" dirty="0"/>
          </a:p>
        </p:txBody>
      </p:sp>
      <p:sp>
        <p:nvSpPr>
          <p:cNvPr id="38" name="Text Placeholder 7">
            <a:extLst>
              <a:ext uri="{FF2B5EF4-FFF2-40B4-BE49-F238E27FC236}">
                <a16:creationId xmlns:a16="http://schemas.microsoft.com/office/drawing/2014/main" id="{19C736A0-55BB-0A91-1036-9B40652035A3}"/>
              </a:ext>
            </a:extLst>
          </p:cNvPr>
          <p:cNvSpPr txBox="1">
            <a:spLocks/>
          </p:cNvSpPr>
          <p:nvPr/>
        </p:nvSpPr>
        <p:spPr>
          <a:xfrm>
            <a:off x="3518047" y="742573"/>
            <a:ext cx="3539483"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Tilbyd sprogstøtte</a:t>
            </a:r>
          </a:p>
          <a:p>
            <a:pPr>
              <a:lnSpc>
                <a:spcPts val="2340"/>
              </a:lnSpc>
              <a:spcBef>
                <a:spcPts val="0"/>
              </a:spcBef>
            </a:pPr>
            <a:endParaRPr lang="en-GB" sz="2200" dirty="0">
              <a:solidFill>
                <a:srgbClr val="EF3E23"/>
              </a:solidFill>
            </a:endParaRPr>
          </a:p>
        </p:txBody>
      </p:sp>
      <p:cxnSp>
        <p:nvCxnSpPr>
          <p:cNvPr id="39" name="Straight Connector 38">
            <a:extLst>
              <a:ext uri="{FF2B5EF4-FFF2-40B4-BE49-F238E27FC236}">
                <a16:creationId xmlns:a16="http://schemas.microsoft.com/office/drawing/2014/main" id="{1081C236-0AB8-7B1A-F25B-6520DD87FB6B}"/>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41" name="Group 40">
            <a:extLst>
              <a:ext uri="{FF2B5EF4-FFF2-40B4-BE49-F238E27FC236}">
                <a16:creationId xmlns:a16="http://schemas.microsoft.com/office/drawing/2014/main" id="{BAC31F73-9ED8-F1F8-CC2B-0B1B46C7F7D6}"/>
              </a:ext>
            </a:extLst>
          </p:cNvPr>
          <p:cNvGrpSpPr/>
          <p:nvPr/>
        </p:nvGrpSpPr>
        <p:grpSpPr>
          <a:xfrm>
            <a:off x="2908069" y="627185"/>
            <a:ext cx="780507" cy="533005"/>
            <a:chOff x="558011" y="5595711"/>
            <a:chExt cx="824234" cy="562866"/>
          </a:xfrm>
        </p:grpSpPr>
        <p:sp>
          <p:nvSpPr>
            <p:cNvPr id="42" name="Oval 41">
              <a:extLst>
                <a:ext uri="{FF2B5EF4-FFF2-40B4-BE49-F238E27FC236}">
                  <a16:creationId xmlns:a16="http://schemas.microsoft.com/office/drawing/2014/main" id="{F95AC15C-4A40-8456-E042-9F3DF48B376A}"/>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B3BB6EA0-2159-C7CE-D473-6D55B16C73D7}"/>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44" name="Text Placeholder 3">
            <a:extLst>
              <a:ext uri="{FF2B5EF4-FFF2-40B4-BE49-F238E27FC236}">
                <a16:creationId xmlns:a16="http://schemas.microsoft.com/office/drawing/2014/main" id="{98DAE605-7003-2AB5-C36D-E9F0760C931D}"/>
              </a:ext>
            </a:extLst>
          </p:cNvPr>
          <p:cNvSpPr txBox="1">
            <a:spLocks/>
          </p:cNvSpPr>
          <p:nvPr/>
        </p:nvSpPr>
        <p:spPr>
          <a:xfrm>
            <a:off x="3518047" y="1425388"/>
            <a:ext cx="3354241" cy="227507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Tilbyd sprogundervisning på arbejdspladsen eller kurser for at forbedre kommunikationen mellem medarbejdere og ledere.</a:t>
            </a:r>
          </a:p>
          <a:p>
            <a:pPr marL="171450" indent="-171450">
              <a:buClr>
                <a:srgbClr val="5DC7D0"/>
              </a:buClr>
              <a:buFont typeface="Arial" panose="020B0604020202020204" pitchFamily="34" charset="0"/>
              <a:buChar char="•"/>
            </a:pPr>
            <a:r>
              <a:rPr lang="en-GB" sz="1250" dirty="0"/>
              <a:t>Indgå partnerskab med lokale sprogskoler for at lette adgangen til billige eller gratis sprogkurser.</a:t>
            </a:r>
          </a:p>
          <a:p>
            <a:pPr marL="171450" indent="-171450">
              <a:buClr>
                <a:srgbClr val="5DC7D0"/>
              </a:buClr>
              <a:buFont typeface="Arial" panose="020B0604020202020204" pitchFamily="34" charset="0"/>
              <a:buChar char="•"/>
            </a:pPr>
            <a:r>
              <a:rPr lang="en-GB" sz="1250" dirty="0"/>
              <a:t>Ansæt tosproget personale eller oversættere, der kan hjælpe med at bygge bro over sprogbarrierer under rekrutterings- og onboarding-processer</a:t>
            </a:r>
          </a:p>
          <a:p>
            <a:endParaRPr lang="en-GB" dirty="0"/>
          </a:p>
        </p:txBody>
      </p:sp>
      <p:sp>
        <p:nvSpPr>
          <p:cNvPr id="55" name="Text Placeholder 3">
            <a:extLst>
              <a:ext uri="{FF2B5EF4-FFF2-40B4-BE49-F238E27FC236}">
                <a16:creationId xmlns:a16="http://schemas.microsoft.com/office/drawing/2014/main" id="{D480671D-EA2E-8EFB-67F5-7A74615BD00F}"/>
              </a:ext>
            </a:extLst>
          </p:cNvPr>
          <p:cNvSpPr txBox="1">
            <a:spLocks/>
          </p:cNvSpPr>
          <p:nvPr/>
        </p:nvSpPr>
        <p:spPr>
          <a:xfrm>
            <a:off x="3518047" y="5599874"/>
            <a:ext cx="3389259"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latin typeface="Calibri"/>
                <a:ea typeface="Open Sans"/>
                <a:cs typeface="Calibri"/>
              </a:rPr>
              <a:t>Samarbejd med nonprofitorganisationer, lokalsamfundsgrupper og organisationer, der specialiserer sig i støtte til:</a:t>
            </a:r>
          </a:p>
          <a:p>
            <a:pPr>
              <a:lnSpc>
                <a:spcPts val="1580"/>
              </a:lnSpc>
            </a:pPr>
            <a:endParaRPr lang="en-GB" sz="1800" dirty="0"/>
          </a:p>
        </p:txBody>
      </p:sp>
      <p:sp>
        <p:nvSpPr>
          <p:cNvPr id="56" name="Text Placeholder 7">
            <a:extLst>
              <a:ext uri="{FF2B5EF4-FFF2-40B4-BE49-F238E27FC236}">
                <a16:creationId xmlns:a16="http://schemas.microsoft.com/office/drawing/2014/main" id="{9947C8EE-B5B0-6EB6-0D62-6E684BF11072}"/>
              </a:ext>
            </a:extLst>
          </p:cNvPr>
          <p:cNvSpPr txBox="1">
            <a:spLocks/>
          </p:cNvSpPr>
          <p:nvPr/>
        </p:nvSpPr>
        <p:spPr>
          <a:xfrm>
            <a:off x="3518047" y="3999877"/>
            <a:ext cx="3539483" cy="428623"/>
          </a:xfrm>
          <a:prstGeom prst="rect">
            <a:avLst/>
          </a:prstGeom>
        </p:spPr>
        <p:txBody>
          <a:bodyPr vert="horz" lIns="91440" tIns="45720" rIns="91440" bIns="45720" rtlCol="0" anchor="t">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latin typeface="Calibri"/>
                <a:ea typeface="Open Sans"/>
                <a:cs typeface="Calibri"/>
              </a:rPr>
              <a:t>Indgå partnerskab med organisationer, der fokuserer på migranter og flygtninge</a:t>
            </a:r>
          </a:p>
          <a:p>
            <a:pPr>
              <a:lnSpc>
                <a:spcPts val="2340"/>
              </a:lnSpc>
              <a:spcBef>
                <a:spcPts val="0"/>
              </a:spcBef>
            </a:pPr>
            <a:endParaRPr lang="en-GB" sz="2200" dirty="0">
              <a:solidFill>
                <a:srgbClr val="EF3E23"/>
              </a:solidFill>
            </a:endParaRPr>
          </a:p>
        </p:txBody>
      </p:sp>
      <p:cxnSp>
        <p:nvCxnSpPr>
          <p:cNvPr id="57" name="Straight Connector 56">
            <a:extLst>
              <a:ext uri="{FF2B5EF4-FFF2-40B4-BE49-F238E27FC236}">
                <a16:creationId xmlns:a16="http://schemas.microsoft.com/office/drawing/2014/main" id="{46FDA798-74CD-3477-C303-0D31EF67A836}"/>
              </a:ext>
            </a:extLst>
          </p:cNvPr>
          <p:cNvCxnSpPr>
            <a:cxnSpLocks/>
          </p:cNvCxnSpPr>
          <p:nvPr/>
        </p:nvCxnSpPr>
        <p:spPr>
          <a:xfrm flipH="1">
            <a:off x="2198230" y="419369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A07B8DBA-8353-9D09-C0A0-5AC014F56F67}"/>
              </a:ext>
            </a:extLst>
          </p:cNvPr>
          <p:cNvGrpSpPr/>
          <p:nvPr/>
        </p:nvGrpSpPr>
        <p:grpSpPr>
          <a:xfrm>
            <a:off x="2908069" y="3884489"/>
            <a:ext cx="780507" cy="533005"/>
            <a:chOff x="558011" y="5595711"/>
            <a:chExt cx="824234" cy="562866"/>
          </a:xfrm>
        </p:grpSpPr>
        <p:sp>
          <p:nvSpPr>
            <p:cNvPr id="59" name="Oval 58">
              <a:extLst>
                <a:ext uri="{FF2B5EF4-FFF2-40B4-BE49-F238E27FC236}">
                  <a16:creationId xmlns:a16="http://schemas.microsoft.com/office/drawing/2014/main" id="{0F434AB8-05C5-E34D-546C-E674B8E605E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Box 59">
              <a:extLst>
                <a:ext uri="{FF2B5EF4-FFF2-40B4-BE49-F238E27FC236}">
                  <a16:creationId xmlns:a16="http://schemas.microsoft.com/office/drawing/2014/main" id="{0D2F4905-70EF-F4C8-8358-59910AD407F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62" name="Text Placeholder 3">
            <a:extLst>
              <a:ext uri="{FF2B5EF4-FFF2-40B4-BE49-F238E27FC236}">
                <a16:creationId xmlns:a16="http://schemas.microsoft.com/office/drawing/2014/main" id="{33109A44-9C27-4926-1EA6-2EAF20D1DA1C}"/>
              </a:ext>
            </a:extLst>
          </p:cNvPr>
          <p:cNvSpPr txBox="1">
            <a:spLocks/>
          </p:cNvSpPr>
          <p:nvPr/>
        </p:nvSpPr>
        <p:spPr>
          <a:xfrm>
            <a:off x="3495147" y="6848770"/>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Find kvalificerede arbejdstagere, der søger muligheder.</a:t>
            </a:r>
          </a:p>
          <a:p>
            <a:pPr marL="171450" indent="-171450">
              <a:buClr>
                <a:srgbClr val="5DC7D0"/>
              </a:buClr>
              <a:buFont typeface="Arial" panose="020B0604020202020204" pitchFamily="34" charset="0"/>
              <a:buChar char="•"/>
            </a:pPr>
            <a:r>
              <a:rPr lang="en-GB" sz="1250" dirty="0"/>
              <a:t>Yd støtte til kulturel integration for at sikre en smidigere overgang til arbejdspladsen.</a:t>
            </a:r>
          </a:p>
          <a:p>
            <a:pPr marL="171450" indent="-171450">
              <a:buClr>
                <a:srgbClr val="5DC7D0"/>
              </a:buClr>
              <a:buFont typeface="Arial" panose="020B0604020202020204" pitchFamily="34" charset="0"/>
              <a:buChar char="•"/>
            </a:pPr>
            <a:r>
              <a:rPr lang="en-GB" sz="1250" dirty="0"/>
              <a:t>Få adgang til ressourcer og rådgivning om de unikke udfordringer, som flygtninge står over for.</a:t>
            </a:r>
          </a:p>
          <a:p>
            <a:pPr marL="171450" indent="-171450">
              <a:buClr>
                <a:srgbClr val="5DC7D0"/>
              </a:buClr>
              <a:buFont typeface="Arial" panose="020B0604020202020204" pitchFamily="34" charset="0"/>
              <a:buChar char="•"/>
            </a:pPr>
            <a:endParaRPr lang="en-GB" dirty="0"/>
          </a:p>
        </p:txBody>
      </p:sp>
      <p:cxnSp>
        <p:nvCxnSpPr>
          <p:cNvPr id="63" name="Straight Connector 62">
            <a:extLst>
              <a:ext uri="{FF2B5EF4-FFF2-40B4-BE49-F238E27FC236}">
                <a16:creationId xmlns:a16="http://schemas.microsoft.com/office/drawing/2014/main" id="{2B3DC6A1-4E85-0DD7-99B7-8108F4B155CB}"/>
              </a:ext>
            </a:extLst>
          </p:cNvPr>
          <p:cNvCxnSpPr>
            <a:cxnSpLocks/>
          </p:cNvCxnSpPr>
          <p:nvPr/>
        </p:nvCxnSpPr>
        <p:spPr>
          <a:xfrm flipH="1">
            <a:off x="3495147" y="8484890"/>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75" name="Text Placeholder 3">
            <a:extLst>
              <a:ext uri="{FF2B5EF4-FFF2-40B4-BE49-F238E27FC236}">
                <a16:creationId xmlns:a16="http://schemas.microsoft.com/office/drawing/2014/main" id="{954D5197-F194-8A1E-5854-59355F52F378}"/>
              </a:ext>
            </a:extLst>
          </p:cNvPr>
          <p:cNvSpPr txBox="1">
            <a:spLocks/>
          </p:cNvSpPr>
          <p:nvPr/>
        </p:nvSpPr>
        <p:spPr>
          <a:xfrm>
            <a:off x="3441074" y="8660816"/>
            <a:ext cx="3592510" cy="765589"/>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latin typeface="Calibri"/>
                <a:ea typeface="Open Sans"/>
                <a:cs typeface="Calibri"/>
              </a:rPr>
              <a:t>Samarbejd med lokale organisationer om at afholde rekrutteringsarrangementer, der specifikt er rettet mod migranter og flygtninge.</a:t>
            </a:r>
          </a:p>
        </p:txBody>
      </p:sp>
      <p:cxnSp>
        <p:nvCxnSpPr>
          <p:cNvPr id="76" name="Straight Connector 75">
            <a:extLst>
              <a:ext uri="{FF2B5EF4-FFF2-40B4-BE49-F238E27FC236}">
                <a16:creationId xmlns:a16="http://schemas.microsoft.com/office/drawing/2014/main" id="{F888886E-0BE3-C402-8966-AA4E301997E9}"/>
              </a:ext>
            </a:extLst>
          </p:cNvPr>
          <p:cNvCxnSpPr>
            <a:cxnSpLocks/>
          </p:cNvCxnSpPr>
          <p:nvPr/>
        </p:nvCxnSpPr>
        <p:spPr>
          <a:xfrm flipH="1">
            <a:off x="3495147" y="9899313"/>
            <a:ext cx="3528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pic>
        <p:nvPicPr>
          <p:cNvPr id="77" name="Picture 76">
            <a:extLst>
              <a:ext uri="{FF2B5EF4-FFF2-40B4-BE49-F238E27FC236}">
                <a16:creationId xmlns:a16="http://schemas.microsoft.com/office/drawing/2014/main" id="{183BF1ED-1E3B-2D99-B9F4-7141525372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sp>
        <p:nvSpPr>
          <p:cNvPr id="78" name="Rectangle 77">
            <a:extLst>
              <a:ext uri="{FF2B5EF4-FFF2-40B4-BE49-F238E27FC236}">
                <a16:creationId xmlns:a16="http://schemas.microsoft.com/office/drawing/2014/main" id="{5FB6C7C8-9AB3-906B-ACEC-997A955C91E9}"/>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36E1286C-014C-E8F0-CF61-3DFFEF7CC9BA}"/>
              </a:ext>
            </a:extLst>
          </p:cNvPr>
          <p:cNvGrpSpPr/>
          <p:nvPr/>
        </p:nvGrpSpPr>
        <p:grpSpPr>
          <a:xfrm>
            <a:off x="-1201987" y="5933627"/>
            <a:ext cx="2403974" cy="3744394"/>
            <a:chOff x="4387351" y="4867570"/>
            <a:chExt cx="581843" cy="906270"/>
          </a:xfrm>
          <a:solidFill>
            <a:schemeClr val="bg1">
              <a:alpha val="44000"/>
            </a:schemeClr>
          </a:solidFill>
        </p:grpSpPr>
        <p:grpSp>
          <p:nvGrpSpPr>
            <p:cNvPr id="81" name="Graphic 7">
              <a:extLst>
                <a:ext uri="{FF2B5EF4-FFF2-40B4-BE49-F238E27FC236}">
                  <a16:creationId xmlns:a16="http://schemas.microsoft.com/office/drawing/2014/main" id="{3C2E7E25-D5FD-F5F8-318B-8CE89A21CB70}"/>
                </a:ext>
              </a:extLst>
            </p:cNvPr>
            <p:cNvGrpSpPr/>
            <p:nvPr/>
          </p:nvGrpSpPr>
          <p:grpSpPr>
            <a:xfrm>
              <a:off x="4388301" y="4867570"/>
              <a:ext cx="580893" cy="324279"/>
              <a:chOff x="4388301" y="4867570"/>
              <a:chExt cx="580893" cy="324279"/>
            </a:xfrm>
            <a:grpFill/>
          </p:grpSpPr>
          <p:sp>
            <p:nvSpPr>
              <p:cNvPr id="86" name="Freeform 85">
                <a:extLst>
                  <a:ext uri="{FF2B5EF4-FFF2-40B4-BE49-F238E27FC236}">
                    <a16:creationId xmlns:a16="http://schemas.microsoft.com/office/drawing/2014/main" id="{C0278536-62A0-ABCF-968B-B93DEC62599D}"/>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67590188-69FD-A08F-6239-39C6AEA47728}"/>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82" name="Freeform 81">
              <a:extLst>
                <a:ext uri="{FF2B5EF4-FFF2-40B4-BE49-F238E27FC236}">
                  <a16:creationId xmlns:a16="http://schemas.microsoft.com/office/drawing/2014/main" id="{F0C693EC-E102-E254-8BB3-933210F28E5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83" name="Graphic 7">
              <a:extLst>
                <a:ext uri="{FF2B5EF4-FFF2-40B4-BE49-F238E27FC236}">
                  <a16:creationId xmlns:a16="http://schemas.microsoft.com/office/drawing/2014/main" id="{8866341B-3720-6C5A-5C9E-C4F8DEEEA0EA}"/>
                </a:ext>
              </a:extLst>
            </p:cNvPr>
            <p:cNvGrpSpPr/>
            <p:nvPr/>
          </p:nvGrpSpPr>
          <p:grpSpPr>
            <a:xfrm>
              <a:off x="4387351" y="5189947"/>
              <a:ext cx="580893" cy="583893"/>
              <a:chOff x="4387351" y="5189947"/>
              <a:chExt cx="580893" cy="583893"/>
            </a:xfrm>
            <a:grpFill/>
          </p:grpSpPr>
          <p:sp>
            <p:nvSpPr>
              <p:cNvPr id="84" name="Freeform 83">
                <a:extLst>
                  <a:ext uri="{FF2B5EF4-FFF2-40B4-BE49-F238E27FC236}">
                    <a16:creationId xmlns:a16="http://schemas.microsoft.com/office/drawing/2014/main" id="{57E9FF4D-8C1C-1990-18AE-EAFEB1D3908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B42A896E-6E20-342D-8A17-25AB3F29F615}"/>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393923" y="636248"/>
            <a:ext cx="4867909" cy="428623"/>
          </a:xfrm>
        </p:spPr>
        <p:txBody>
          <a:bodyPr/>
          <a:lstStyle/>
          <a:p>
            <a:pPr>
              <a:lnSpc>
                <a:spcPts val="2340"/>
              </a:lnSpc>
              <a:spcBef>
                <a:spcPts val="0"/>
              </a:spcBef>
            </a:pPr>
            <a:r>
              <a:rPr lang="en-GB" sz="2200" dirty="0">
                <a:solidFill>
                  <a:srgbClr val="EF3E23"/>
                </a:solidFill>
              </a:rPr>
              <a:t>Samarbejde med byggefagforeninger</a:t>
            </a:r>
          </a:p>
          <a:p>
            <a:pPr>
              <a:lnSpc>
                <a:spcPts val="2340"/>
              </a:lnSpc>
              <a:spcBef>
                <a:spcPts val="0"/>
              </a:spcBef>
            </a:pPr>
            <a:endParaRPr lang="en-GB" sz="2200" dirty="0">
              <a:solidFill>
                <a:srgbClr val="EF3E23"/>
              </a:solidFill>
            </a:endParaRP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93923" y="1241404"/>
            <a:ext cx="5591340" cy="183707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Indgå partnerskab med fagforeninger for at få adgang til databaser med faglærte arbejdere med erfaring inden for byggebranchen.</a:t>
            </a:r>
          </a:p>
          <a:p>
            <a:pPr marL="171450" indent="-171450">
              <a:buClr>
                <a:srgbClr val="5DC7D0"/>
              </a:buClr>
              <a:buFont typeface="Arial" panose="020B0604020202020204" pitchFamily="34" charset="0"/>
              <a:buChar char="•"/>
            </a:pPr>
            <a:r>
              <a:rPr lang="en-GB" sz="1250" dirty="0"/>
              <a:t>Udnyt fagforeningsstøttede uddannelsesprogrammer for at sikre, at arbejdstagerne opfylder de branchespecifikke krav.</a:t>
            </a:r>
          </a:p>
          <a:p>
            <a:pPr marL="171450" indent="-171450">
              <a:buClr>
                <a:srgbClr val="5DC7D0"/>
              </a:buClr>
              <a:buFont typeface="Arial" panose="020B0604020202020204" pitchFamily="34" charset="0"/>
              <a:buChar char="•"/>
            </a:pPr>
            <a:r>
              <a:rPr lang="en-GB" sz="1250" dirty="0">
                <a:latin typeface="Calibri"/>
                <a:ea typeface="Open Sans"/>
                <a:cs typeface="Calibri"/>
              </a:rPr>
              <a:t>Søg vejledning hos fagforeningerne om bedste praksis for integration af  migrant- og flygtningearbejdere i byggesektoren.</a:t>
            </a:r>
          </a:p>
          <a:p>
            <a:pPr marL="171450" indent="-171450">
              <a:buClr>
                <a:srgbClr val="5DC7D0"/>
              </a:buClr>
              <a:buFont typeface="Arial" panose="020B0604020202020204" pitchFamily="34" charset="0"/>
              <a:buChar char="•"/>
            </a:pPr>
            <a:r>
              <a:rPr lang="en-GB" sz="1250" dirty="0"/>
              <a:t>Udvid partnerskaber med yderligere arbejdsgivere, uddannelsescentre og brancheorganisationer for at udvide initiativet</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7</a:t>
            </a:fld>
            <a:endParaRPr lang="en-US" dirty="0"/>
          </a:p>
        </p:txBody>
      </p:sp>
      <p:sp>
        <p:nvSpPr>
          <p:cNvPr id="17" name="Text Placeholder 7">
            <a:extLst>
              <a:ext uri="{FF2B5EF4-FFF2-40B4-BE49-F238E27FC236}">
                <a16:creationId xmlns:a16="http://schemas.microsoft.com/office/drawing/2014/main" id="{3C9EE64A-DA24-63B9-B27C-F43AC7262842}"/>
              </a:ext>
            </a:extLst>
          </p:cNvPr>
          <p:cNvSpPr txBox="1">
            <a:spLocks/>
          </p:cNvSpPr>
          <p:nvPr/>
        </p:nvSpPr>
        <p:spPr>
          <a:xfrm>
            <a:off x="1393923" y="3531848"/>
            <a:ext cx="4867909" cy="428623"/>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2340"/>
              </a:lnSpc>
              <a:spcBef>
                <a:spcPts val="0"/>
              </a:spcBef>
            </a:pPr>
            <a:r>
              <a:rPr lang="en-GB" sz="2200" dirty="0">
                <a:solidFill>
                  <a:srgbClr val="EF3E23"/>
                </a:solidFill>
              </a:rPr>
              <a:t>Strømlin rekrutteringen med vikarbureauer</a:t>
            </a:r>
          </a:p>
        </p:txBody>
      </p:sp>
      <p:cxnSp>
        <p:nvCxnSpPr>
          <p:cNvPr id="18" name="Straight Connector 17">
            <a:extLst>
              <a:ext uri="{FF2B5EF4-FFF2-40B4-BE49-F238E27FC236}">
                <a16:creationId xmlns:a16="http://schemas.microsoft.com/office/drawing/2014/main" id="{A7C41625-CBB5-CB3D-DB25-16D715D7598F}"/>
              </a:ext>
            </a:extLst>
          </p:cNvPr>
          <p:cNvCxnSpPr>
            <a:cxnSpLocks/>
          </p:cNvCxnSpPr>
          <p:nvPr/>
        </p:nvCxnSpPr>
        <p:spPr>
          <a:xfrm flipH="1">
            <a:off x="-30480" y="37256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4FED04AE-FD67-5434-FFC2-28847B942456}"/>
              </a:ext>
            </a:extLst>
          </p:cNvPr>
          <p:cNvGrpSpPr/>
          <p:nvPr/>
        </p:nvGrpSpPr>
        <p:grpSpPr>
          <a:xfrm>
            <a:off x="704583" y="3416460"/>
            <a:ext cx="780507" cy="533005"/>
            <a:chOff x="558011" y="5595711"/>
            <a:chExt cx="824234" cy="562866"/>
          </a:xfrm>
        </p:grpSpPr>
        <p:sp>
          <p:nvSpPr>
            <p:cNvPr id="20" name="Oval 19">
              <a:extLst>
                <a:ext uri="{FF2B5EF4-FFF2-40B4-BE49-F238E27FC236}">
                  <a16:creationId xmlns:a16="http://schemas.microsoft.com/office/drawing/2014/main" id="{B2BD6D00-32D1-02C4-68F6-431F0DE850E4}"/>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F7AA8E34-DEB7-EEA9-FDF7-431A6EFE2B89}"/>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06</a:t>
              </a:r>
            </a:p>
          </p:txBody>
        </p:sp>
      </p:grpSp>
      <p:sp>
        <p:nvSpPr>
          <p:cNvPr id="23" name="Text Placeholder 3">
            <a:extLst>
              <a:ext uri="{FF2B5EF4-FFF2-40B4-BE49-F238E27FC236}">
                <a16:creationId xmlns:a16="http://schemas.microsoft.com/office/drawing/2014/main" id="{54C50329-ED29-B702-A157-BAEED7A30467}"/>
              </a:ext>
            </a:extLst>
          </p:cNvPr>
          <p:cNvSpPr txBox="1">
            <a:spLocks/>
          </p:cNvSpPr>
          <p:nvPr/>
        </p:nvSpPr>
        <p:spPr>
          <a:xfrm>
            <a:off x="1393923" y="4484012"/>
            <a:ext cx="4474442" cy="1076805"/>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Samarbejd med vikarbureauer, der har erfaring med rekruttering af udenlandske arbejdstagere, for at:</a:t>
            </a:r>
          </a:p>
          <a:p>
            <a:pPr>
              <a:lnSpc>
                <a:spcPts val="1580"/>
              </a:lnSpc>
            </a:pPr>
            <a:endParaRPr lang="en-GB" sz="1800" dirty="0"/>
          </a:p>
        </p:txBody>
      </p:sp>
      <p:sp>
        <p:nvSpPr>
          <p:cNvPr id="24" name="Text Placeholder 3">
            <a:extLst>
              <a:ext uri="{FF2B5EF4-FFF2-40B4-BE49-F238E27FC236}">
                <a16:creationId xmlns:a16="http://schemas.microsoft.com/office/drawing/2014/main" id="{55EF7CEB-5BBF-C080-00F0-93EF6E62C7A7}"/>
              </a:ext>
            </a:extLst>
          </p:cNvPr>
          <p:cNvSpPr txBox="1">
            <a:spLocks/>
          </p:cNvSpPr>
          <p:nvPr/>
        </p:nvSpPr>
        <p:spPr>
          <a:xfrm>
            <a:off x="1393923" y="5210172"/>
            <a:ext cx="4856406" cy="61189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Håndtere lovmæssige krav såsom arbejdstilladelser og visa.</a:t>
            </a:r>
          </a:p>
          <a:p>
            <a:pPr marL="171450" indent="-171450">
              <a:buClr>
                <a:srgbClr val="5DC7D0"/>
              </a:buClr>
              <a:buFont typeface="Arial" panose="020B0604020202020204" pitchFamily="34" charset="0"/>
              <a:buChar char="•"/>
            </a:pPr>
            <a:r>
              <a:rPr lang="en-GB" sz="1250" dirty="0"/>
              <a:t>Håndtere dokumentation og overholdelse af arbejdslovgivningen</a:t>
            </a:r>
          </a:p>
          <a:p>
            <a:pPr marL="171450" indent="-171450">
              <a:buClr>
                <a:srgbClr val="5DC7D0"/>
              </a:buClr>
              <a:buFont typeface="Arial" panose="020B0604020202020204" pitchFamily="34" charset="0"/>
              <a:buChar char="•"/>
            </a:pPr>
            <a:endParaRPr lang="en-GB" dirty="0"/>
          </a:p>
        </p:txBody>
      </p:sp>
      <p:cxnSp>
        <p:nvCxnSpPr>
          <p:cNvPr id="25" name="Straight Connector 24">
            <a:extLst>
              <a:ext uri="{FF2B5EF4-FFF2-40B4-BE49-F238E27FC236}">
                <a16:creationId xmlns:a16="http://schemas.microsoft.com/office/drawing/2014/main" id="{26B7DD6A-C3D8-16EA-DDA1-DAAE0132ACF4}"/>
              </a:ext>
            </a:extLst>
          </p:cNvPr>
          <p:cNvCxnSpPr>
            <a:cxnSpLocks/>
          </p:cNvCxnSpPr>
          <p:nvPr/>
        </p:nvCxnSpPr>
        <p:spPr>
          <a:xfrm flipH="1">
            <a:off x="1246270" y="5822068"/>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6" name="Text Placeholder 3">
            <a:extLst>
              <a:ext uri="{FF2B5EF4-FFF2-40B4-BE49-F238E27FC236}">
                <a16:creationId xmlns:a16="http://schemas.microsoft.com/office/drawing/2014/main" id="{3D0A6B07-CA20-9B06-6FE0-E29500CAEDC4}"/>
              </a:ext>
            </a:extLst>
          </p:cNvPr>
          <p:cNvSpPr txBox="1">
            <a:spLocks/>
          </p:cNvSpPr>
          <p:nvPr/>
        </p:nvSpPr>
        <p:spPr>
          <a:xfrm>
            <a:off x="1393923" y="5984113"/>
            <a:ext cx="4266097" cy="1309556"/>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Brug disse bureauer til hurtigt at besætte ledige stillinger med forhåndsscreenede kandidater og dermed reducere rekrutteringsprocessen.</a:t>
            </a:r>
            <a:endParaRPr lang="en-GB" sz="1800" dirty="0"/>
          </a:p>
        </p:txBody>
      </p:sp>
      <p:cxnSp>
        <p:nvCxnSpPr>
          <p:cNvPr id="27" name="Straight Connector 26">
            <a:extLst>
              <a:ext uri="{FF2B5EF4-FFF2-40B4-BE49-F238E27FC236}">
                <a16:creationId xmlns:a16="http://schemas.microsoft.com/office/drawing/2014/main" id="{36DAC2F0-FD59-3AF3-289E-A7A61CEBF4FC}"/>
              </a:ext>
            </a:extLst>
          </p:cNvPr>
          <p:cNvCxnSpPr>
            <a:cxnSpLocks/>
          </p:cNvCxnSpPr>
          <p:nvPr/>
        </p:nvCxnSpPr>
        <p:spPr>
          <a:xfrm flipH="1">
            <a:off x="1237588" y="7033402"/>
            <a:ext cx="537058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29F4F079-EA32-92CF-57CC-F4BC2D36FA2C}"/>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F7DC6E15-C148-8911-936F-4DB72E7B788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4151" b="24151"/>
          <a:stretch/>
        </p:blipFill>
        <p:spPr>
          <a:xfrm>
            <a:off x="0" y="7268902"/>
            <a:ext cx="7559675" cy="2608891"/>
          </a:xfrm>
          <a:prstGeom prst="rect">
            <a:avLst/>
          </a:prstGeom>
        </p:spPr>
      </p:pic>
      <p:sp>
        <p:nvSpPr>
          <p:cNvPr id="30" name="Rectangle 29">
            <a:extLst>
              <a:ext uri="{FF2B5EF4-FFF2-40B4-BE49-F238E27FC236}">
                <a16:creationId xmlns:a16="http://schemas.microsoft.com/office/drawing/2014/main" id="{F8E86F6C-1A80-3C3D-EBEB-689B3FB55BE4}"/>
              </a:ext>
            </a:extLst>
          </p:cNvPr>
          <p:cNvSpPr/>
          <p:nvPr/>
        </p:nvSpPr>
        <p:spPr>
          <a:xfrm>
            <a:off x="352235" y="9389875"/>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4D457B-6CBF-58F5-DB6B-DF4301FB8E42}"/>
              </a:ext>
            </a:extLst>
          </p:cNvPr>
          <p:cNvGrpSpPr/>
          <p:nvPr/>
        </p:nvGrpSpPr>
        <p:grpSpPr>
          <a:xfrm>
            <a:off x="3515680" y="7191555"/>
            <a:ext cx="2403974" cy="3744394"/>
            <a:chOff x="4387351" y="4867570"/>
            <a:chExt cx="581843" cy="906270"/>
          </a:xfrm>
          <a:solidFill>
            <a:schemeClr val="bg1">
              <a:alpha val="44000"/>
            </a:schemeClr>
          </a:solidFill>
        </p:grpSpPr>
        <p:grpSp>
          <p:nvGrpSpPr>
            <p:cNvPr id="32" name="Graphic 7">
              <a:extLst>
                <a:ext uri="{FF2B5EF4-FFF2-40B4-BE49-F238E27FC236}">
                  <a16:creationId xmlns:a16="http://schemas.microsoft.com/office/drawing/2014/main" id="{1A51A56E-0017-4E92-9142-23BDF0D45F07}"/>
                </a:ext>
              </a:extLst>
            </p:cNvPr>
            <p:cNvGrpSpPr/>
            <p:nvPr/>
          </p:nvGrpSpPr>
          <p:grpSpPr>
            <a:xfrm>
              <a:off x="4388301" y="4867570"/>
              <a:ext cx="580893" cy="324279"/>
              <a:chOff x="4388301" y="4867570"/>
              <a:chExt cx="580893" cy="324279"/>
            </a:xfrm>
            <a:grpFill/>
          </p:grpSpPr>
          <p:sp>
            <p:nvSpPr>
              <p:cNvPr id="49" name="Freeform 48">
                <a:extLst>
                  <a:ext uri="{FF2B5EF4-FFF2-40B4-BE49-F238E27FC236}">
                    <a16:creationId xmlns:a16="http://schemas.microsoft.com/office/drawing/2014/main" id="{C19514E5-3DE6-D8C1-6F13-16BFEF9779D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B7C25A3A-6413-6F63-5EC3-E74F8A7FD4CE}"/>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3" name="Freeform 32">
              <a:extLst>
                <a:ext uri="{FF2B5EF4-FFF2-40B4-BE49-F238E27FC236}">
                  <a16:creationId xmlns:a16="http://schemas.microsoft.com/office/drawing/2014/main" id="{F86BD931-5643-0E49-19CB-D8CEA38AD556}"/>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4" name="Graphic 7">
              <a:extLst>
                <a:ext uri="{FF2B5EF4-FFF2-40B4-BE49-F238E27FC236}">
                  <a16:creationId xmlns:a16="http://schemas.microsoft.com/office/drawing/2014/main" id="{523551E2-F556-4BD6-A951-7EF8EFBDA8BA}"/>
                </a:ext>
              </a:extLst>
            </p:cNvPr>
            <p:cNvGrpSpPr/>
            <p:nvPr/>
          </p:nvGrpSpPr>
          <p:grpSpPr>
            <a:xfrm>
              <a:off x="4387351" y="5189947"/>
              <a:ext cx="580893" cy="583893"/>
              <a:chOff x="4387351" y="5189947"/>
              <a:chExt cx="580893" cy="583893"/>
            </a:xfrm>
            <a:grpFill/>
          </p:grpSpPr>
          <p:sp>
            <p:nvSpPr>
              <p:cNvPr id="37" name="Freeform 36">
                <a:extLst>
                  <a:ext uri="{FF2B5EF4-FFF2-40B4-BE49-F238E27FC236}">
                    <a16:creationId xmlns:a16="http://schemas.microsoft.com/office/drawing/2014/main" id="{CC508BCA-E1AB-CF36-1D3D-05DA41A5634E}"/>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C1F40644-7274-EF72-66AC-C6B8F793BFC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3E78E-60FB-8DB9-387B-4E6FC52B1FD9}"/>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E7172A2-C410-C1BD-D635-523CCA8948DE}"/>
              </a:ext>
            </a:extLst>
          </p:cNvPr>
          <p:cNvSpPr>
            <a:spLocks noGrp="1"/>
          </p:cNvSpPr>
          <p:nvPr>
            <p:ph type="body" sz="quarter" idx="47"/>
          </p:nvPr>
        </p:nvSpPr>
        <p:spPr>
          <a:xfrm>
            <a:off x="1384645" y="3954912"/>
            <a:ext cx="5287803" cy="428623"/>
          </a:xfrm>
        </p:spPr>
        <p:txBody>
          <a:bodyPr vert="horz" lIns="91440" tIns="45720" rIns="91440" bIns="45720" rtlCol="0" anchor="t">
            <a:noAutofit/>
          </a:bodyPr>
          <a:lstStyle/>
          <a:p>
            <a:pPr>
              <a:lnSpc>
                <a:spcPts val="2340"/>
              </a:lnSpc>
              <a:spcBef>
                <a:spcPts val="0"/>
              </a:spcBef>
            </a:pPr>
            <a:r>
              <a:rPr lang="en-GB" sz="2200" dirty="0">
                <a:solidFill>
                  <a:srgbClr val="EF3E23"/>
                </a:solidFill>
                <a:latin typeface="Calibri"/>
                <a:ea typeface="Open Sans"/>
                <a:cs typeface="Calibri"/>
              </a:rPr>
              <a:t>Arbejdsformidlinger i partnerlandene</a:t>
            </a:r>
          </a:p>
        </p:txBody>
      </p:sp>
      <p:cxnSp>
        <p:nvCxnSpPr>
          <p:cNvPr id="9" name="Straight Connector 8">
            <a:extLst>
              <a:ext uri="{FF2B5EF4-FFF2-40B4-BE49-F238E27FC236}">
                <a16:creationId xmlns:a16="http://schemas.microsoft.com/office/drawing/2014/main" id="{3FC345EB-C0D7-B9CA-2233-BEA6495F8729}"/>
              </a:ext>
            </a:extLst>
          </p:cNvPr>
          <p:cNvCxnSpPr>
            <a:cxnSpLocks/>
          </p:cNvCxnSpPr>
          <p:nvPr/>
        </p:nvCxnSpPr>
        <p:spPr>
          <a:xfrm flipH="1">
            <a:off x="-39757" y="4102427"/>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F7D74A7F-3031-2CE2-3F81-F53935A8D5AC}"/>
              </a:ext>
            </a:extLst>
          </p:cNvPr>
          <p:cNvGrpSpPr/>
          <p:nvPr/>
        </p:nvGrpSpPr>
        <p:grpSpPr>
          <a:xfrm>
            <a:off x="695306" y="3839524"/>
            <a:ext cx="780507" cy="533005"/>
            <a:chOff x="558011" y="5595711"/>
            <a:chExt cx="824234" cy="562866"/>
          </a:xfrm>
        </p:grpSpPr>
        <p:sp>
          <p:nvSpPr>
            <p:cNvPr id="13" name="Oval 12">
              <a:extLst>
                <a:ext uri="{FF2B5EF4-FFF2-40B4-BE49-F238E27FC236}">
                  <a16:creationId xmlns:a16="http://schemas.microsoft.com/office/drawing/2014/main" id="{279D2053-DFF2-E894-5D9D-7B3FBBE86BA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9779BF03-9E64-B903-FB56-FAC74908C0A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07</a:t>
              </a:r>
            </a:p>
          </p:txBody>
        </p:sp>
      </p:grpSp>
      <p:sp>
        <p:nvSpPr>
          <p:cNvPr id="36" name="Rectangle 35">
            <a:extLst>
              <a:ext uri="{FF2B5EF4-FFF2-40B4-BE49-F238E27FC236}">
                <a16:creationId xmlns:a16="http://schemas.microsoft.com/office/drawing/2014/main" id="{A5EF99AB-7D92-1188-328D-BC9B6EAAC476}"/>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230C172E-B584-1CB7-B9BE-18D6E939AE73}"/>
              </a:ext>
            </a:extLst>
          </p:cNvPr>
          <p:cNvSpPr txBox="1">
            <a:spLocks/>
          </p:cNvSpPr>
          <p:nvPr/>
        </p:nvSpPr>
        <p:spPr>
          <a:xfrm>
            <a:off x="966107" y="4960963"/>
            <a:ext cx="6283633" cy="5044428"/>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GB" sz="1250" b="1" dirty="0" err="1">
                <a:latin typeface="Calibri"/>
                <a:ea typeface="Open Sans"/>
                <a:cs typeface="Calibri"/>
              </a:rPr>
              <a:t>Actief Hartmanns </a:t>
            </a:r>
            <a:r>
              <a:rPr lang="en-GB" sz="1250" dirty="0">
                <a:latin typeface="Calibri"/>
                <a:ea typeface="Open Sans"/>
                <a:cs typeface="Calibri"/>
              </a:rPr>
              <a:t>tilbyder personale- og rekrutteringsydelser til byggebranchen. De formidler faglærte arbejdere, både danske og udenlandske, til relevante job inden for byggeriet.</a:t>
            </a:r>
          </a:p>
          <a:p>
            <a:pPr>
              <a:buClr>
                <a:srgbClr val="5DC7D0"/>
              </a:buClr>
            </a:pPr>
            <a:r>
              <a:rPr lang="en-GB" sz="1250" dirty="0">
                <a:latin typeface="Calibri"/>
                <a:ea typeface="Open Sans"/>
                <a:cs typeface="Calibri"/>
              </a:rPr>
              <a:t>Hjemmeside:</a:t>
            </a:r>
            <a:r>
              <a:rPr lang="en-GB" sz="1250" dirty="0">
                <a:latin typeface="Calibri"/>
                <a:ea typeface="Open Sans"/>
                <a:cs typeface="Calibri"/>
                <a:hlinkClick r:id="rId2"/>
              </a:rPr>
              <a:t> https://actief-hartmanns.dk/en/construction</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en-GB" sz="1250" b="1" dirty="0">
                <a:latin typeface="Calibri"/>
                <a:ea typeface="Open Sans"/>
                <a:cs typeface="Calibri"/>
              </a:rPr>
              <a:t>Travail </a:t>
            </a:r>
            <a:r>
              <a:rPr lang="en-GB" sz="1250" dirty="0">
                <a:latin typeface="Calibri"/>
                <a:ea typeface="Open Sans"/>
                <a:cs typeface="Calibri"/>
              </a:rPr>
              <a:t>er det nationale arbejdsformidlingsbureau i Frankrig. Platformen har sektorspecifikke oversigter, herunder byggebranchen, hvor man kan finde ledige stillinger i sektoren. </a:t>
            </a:r>
          </a:p>
          <a:p>
            <a:pPr>
              <a:buClr>
                <a:srgbClr val="5DC7D0"/>
              </a:buClr>
            </a:pPr>
            <a:r>
              <a:rPr lang="en-GB" sz="1250" dirty="0">
                <a:latin typeface="Calibri"/>
                <a:ea typeface="Open Sans"/>
                <a:cs typeface="Calibri"/>
                <a:hlinkClick r:id="rId3"/>
              </a:rPr>
              <a:t>https://www.francetravail.fr/accueil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en-GB" sz="1250" b="1" dirty="0">
                <a:latin typeface="Calibri"/>
                <a:ea typeface="Open Sans"/>
                <a:cs typeface="Calibri"/>
              </a:rPr>
              <a:t>Sherlock Recruitment </a:t>
            </a:r>
            <a:r>
              <a:rPr lang="en-GB" sz="1250" dirty="0">
                <a:latin typeface="Calibri"/>
                <a:ea typeface="Open Sans"/>
                <a:cs typeface="Calibri"/>
              </a:rPr>
              <a:t>er specialiseret i at formidle håndværkere og arbejdskraft til byggebranchen og formidler både midlertidigt, fast og kontraktansat personale i Irland. </a:t>
            </a:r>
          </a:p>
          <a:p>
            <a:pPr>
              <a:buClr>
                <a:srgbClr val="5DC7D0"/>
              </a:buClr>
            </a:pPr>
            <a:r>
              <a:rPr lang="en-GB" sz="1250" dirty="0">
                <a:latin typeface="Calibri"/>
                <a:ea typeface="Open Sans"/>
                <a:cs typeface="Calibri"/>
                <a:hlinkClick r:id="rId4"/>
              </a:rPr>
              <a:t>https://www.sherlockrecruitment.com</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en-GB" sz="1250" b="1" dirty="0">
                <a:latin typeface="Calibri"/>
                <a:ea typeface="Open Sans"/>
                <a:cs typeface="Calibri"/>
              </a:rPr>
              <a:t>Grupa </a:t>
            </a:r>
            <a:r>
              <a:rPr lang="en-GB" sz="1250" b="1" dirty="0" err="1">
                <a:latin typeface="Calibri"/>
                <a:ea typeface="Open Sans"/>
                <a:cs typeface="Calibri"/>
              </a:rPr>
              <a:t>Progres </a:t>
            </a:r>
            <a:r>
              <a:rPr lang="en-GB" sz="1250" dirty="0">
                <a:latin typeface="Calibri"/>
                <a:ea typeface="Open Sans"/>
                <a:cs typeface="Calibri"/>
              </a:rPr>
              <a:t>er et firma, der specialiserer sig i vikararbejde, fastansættelse, virksomhedsrådgivning og uddannelse samt optimering af HR-processer. </a:t>
            </a:r>
          </a:p>
          <a:p>
            <a:pPr>
              <a:buClr>
                <a:srgbClr val="5DC7D0"/>
              </a:buClr>
            </a:pPr>
            <a:r>
              <a:rPr lang="en-GB" sz="1250" dirty="0">
                <a:latin typeface="Calibri"/>
                <a:ea typeface="Open Sans"/>
                <a:cs typeface="Calibri"/>
                <a:hlinkClick r:id="rId5"/>
              </a:rPr>
              <a:t>https://grupaprogres.pl</a:t>
            </a:r>
            <a:endParaRPr lang="en-GB" sz="1250" dirty="0">
              <a:latin typeface="Calibri"/>
              <a:ea typeface="Open Sans"/>
              <a:cs typeface="Calibri"/>
            </a:endParaRPr>
          </a:p>
          <a:p>
            <a:pPr>
              <a:buClr>
                <a:srgbClr val="5DC7D0"/>
              </a:buClr>
            </a:pPr>
            <a:endParaRPr lang="en-GB" sz="1250" dirty="0">
              <a:latin typeface="Calibri"/>
              <a:ea typeface="Open Sans"/>
              <a:cs typeface="Calibri"/>
            </a:endParaRPr>
          </a:p>
          <a:p>
            <a:pPr>
              <a:buClr>
                <a:srgbClr val="5DC7D0"/>
              </a:buClr>
            </a:pPr>
            <a:r>
              <a:rPr lang="en-GB" sz="1250" b="1" dirty="0">
                <a:latin typeface="Calibri"/>
                <a:ea typeface="Open Sans"/>
                <a:cs typeface="Calibri"/>
              </a:rPr>
              <a:t>Sistema Nacional de Empleo </a:t>
            </a:r>
            <a:r>
              <a:rPr lang="en-GB" sz="1250" dirty="0">
                <a:latin typeface="Calibri"/>
                <a:ea typeface="Open Sans"/>
                <a:cs typeface="Calibri"/>
              </a:rPr>
              <a:t>er en national jobportal i Spanien, der indeholder stillinger inden for byggebranchen.</a:t>
            </a:r>
          </a:p>
          <a:p>
            <a:pPr>
              <a:buClr>
                <a:srgbClr val="5DC7D0"/>
              </a:buClr>
            </a:pPr>
            <a:r>
              <a:rPr lang="en-GB" sz="1250" dirty="0">
                <a:hlinkClick r:id="rId6"/>
              </a:rPr>
              <a:t>https://www.sistemanacionalempleo.es/HomeSne</a:t>
            </a:r>
            <a:endParaRPr lang="en-GB" sz="1250" dirty="0"/>
          </a:p>
          <a:p>
            <a:pPr>
              <a:buClr>
                <a:srgbClr val="5DC7D0"/>
              </a:buCl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pic>
        <p:nvPicPr>
          <p:cNvPr id="125" name="Picture 124">
            <a:extLst>
              <a:ext uri="{FF2B5EF4-FFF2-40B4-BE49-F238E27FC236}">
                <a16:creationId xmlns:a16="http://schemas.microsoft.com/office/drawing/2014/main" id="{AD3D2564-112C-9009-17ED-4A74BDB19CCC}"/>
              </a:ext>
            </a:extLst>
          </p:cNvPr>
          <p:cNvPicPr>
            <a:picLocks noChangeAspect="1"/>
          </p:cNvPicPr>
          <p:nvPr/>
        </p:nvPicPr>
        <p:blipFill>
          <a:blip r:embed="rId7"/>
          <a:srcRect t="21313" b="21313"/>
          <a:stretch/>
        </p:blipFill>
        <p:spPr>
          <a:xfrm>
            <a:off x="-1" y="-139148"/>
            <a:ext cx="7559675" cy="3252738"/>
          </a:xfrm>
          <a:prstGeom prst="rect">
            <a:avLst/>
          </a:prstGeom>
        </p:spPr>
      </p:pic>
      <p:sp>
        <p:nvSpPr>
          <p:cNvPr id="126" name="Slide Number Placeholder 17">
            <a:extLst>
              <a:ext uri="{FF2B5EF4-FFF2-40B4-BE49-F238E27FC236}">
                <a16:creationId xmlns:a16="http://schemas.microsoft.com/office/drawing/2014/main" id="{7D041365-131D-D7F1-1AA9-05D52A849EE3}"/>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8</a:t>
            </a:fld>
            <a:endParaRPr lang="en-US" dirty="0"/>
          </a:p>
        </p:txBody>
      </p:sp>
      <p:sp>
        <p:nvSpPr>
          <p:cNvPr id="6" name="Text Placeholder 5">
            <a:extLst>
              <a:ext uri="{FF2B5EF4-FFF2-40B4-BE49-F238E27FC236}">
                <a16:creationId xmlns:a16="http://schemas.microsoft.com/office/drawing/2014/main" id="{6CB3E21D-FC1F-C549-9F51-940D2A61FA77}"/>
              </a:ext>
            </a:extLst>
          </p:cNvPr>
          <p:cNvSpPr>
            <a:spLocks noGrp="1"/>
          </p:cNvSpPr>
          <p:nvPr>
            <p:ph type="body" sz="quarter" idx="48"/>
          </p:nvPr>
        </p:nvSpPr>
        <p:spPr>
          <a:xfrm>
            <a:off x="966107" y="3299792"/>
            <a:ext cx="5854314" cy="1319801"/>
          </a:xfrm>
        </p:spPr>
        <p:txBody>
          <a:bodyPr/>
          <a:lstStyle/>
          <a:p>
            <a:endParaRPr lang="en-IE" dirty="0"/>
          </a:p>
        </p:txBody>
      </p:sp>
    </p:spTree>
    <p:extLst>
      <p:ext uri="{BB962C8B-B14F-4D97-AF65-F5344CB8AC3E}">
        <p14:creationId xmlns:p14="http://schemas.microsoft.com/office/powerpoint/2010/main" val="4206975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1" name="Picture Placeholder 8">
            <a:extLst>
              <a:ext uri="{FF2B5EF4-FFF2-40B4-BE49-F238E27FC236}">
                <a16:creationId xmlns:a16="http://schemas.microsoft.com/office/drawing/2014/main" id="{ABF5FDF5-D6BF-B816-5D55-4476D0595851}"/>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31" name="Freeform 30">
            <a:extLst>
              <a:ext uri="{FF2B5EF4-FFF2-40B4-BE49-F238E27FC236}">
                <a16:creationId xmlns:a16="http://schemas.microsoft.com/office/drawing/2014/main" id="{830CF59C-2D63-DB74-0323-DD6AC91C41F3}"/>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32" name="Picture 31">
            <a:extLst>
              <a:ext uri="{FF2B5EF4-FFF2-40B4-BE49-F238E27FC236}">
                <a16:creationId xmlns:a16="http://schemas.microsoft.com/office/drawing/2014/main" id="{08970376-CD1F-E6D9-5B24-C32AA84B35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sp>
        <p:nvSpPr>
          <p:cNvPr id="33" name="Rectangle 32">
            <a:extLst>
              <a:ext uri="{FF2B5EF4-FFF2-40B4-BE49-F238E27FC236}">
                <a16:creationId xmlns:a16="http://schemas.microsoft.com/office/drawing/2014/main" id="{E6714911-E163-AB59-2CE9-48970B678268}"/>
              </a:ext>
            </a:extLst>
          </p:cNvPr>
          <p:cNvSpPr/>
          <p:nvPr/>
        </p:nvSpPr>
        <p:spPr>
          <a:xfrm>
            <a:off x="2144387" y="9798762"/>
            <a:ext cx="2701985" cy="553998"/>
          </a:xfrm>
          <a:prstGeom prst="rect">
            <a:avLst/>
          </a:prstGeom>
        </p:spPr>
        <p:txBody>
          <a:bodyPr wrap="square" lIns="91440" tIns="45720" rIns="91440" bIns="45720" anchor="t">
            <a:spAutoFit/>
          </a:bodyPr>
          <a:lstStyle/>
          <a:p>
            <a:pPr algn="just" defTabSz="181904">
              <a:defRPr/>
            </a:pPr>
            <a:r>
              <a:rPr lang="en-US" sz="600">
                <a:solidFill>
                  <a:srgbClr val="404040"/>
                </a:solidFill>
                <a:latin typeface="Arial"/>
                <a:ea typeface="Open Sans" panose="020B0606030504020204" pitchFamily="34" charset="0"/>
                <a:cs typeface="Arial"/>
              </a:rPr>
              <a:t>Finansieret af Den Europæiske Union. De synspunkter og holdninger, der gives udtryk for, er udelukkende forfatterens/forfatternes egne og afspejler ikke nødvendigvis Den Europæiske Unions eller Stiftelsen for Udvikling af Uddannelsessystemets synspunkter og holdninger. Hverken Den Europæiske Union eller den bevillingsgivende instans kan drages til ansvar for disse.</a:t>
            </a:r>
            <a:endParaRPr lang="en-US" sz="600">
              <a:latin typeface="Arial"/>
              <a:cs typeface="Arial"/>
            </a:endParaRPr>
          </a:p>
        </p:txBody>
      </p:sp>
      <p:pic>
        <p:nvPicPr>
          <p:cNvPr id="34" name="Picture 33">
            <a:extLst>
              <a:ext uri="{FF2B5EF4-FFF2-40B4-BE49-F238E27FC236}">
                <a16:creationId xmlns:a16="http://schemas.microsoft.com/office/drawing/2014/main" id="{66F9F48F-B02D-D981-8116-2CB9921EE1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35" name="Group 34">
            <a:extLst>
              <a:ext uri="{FF2B5EF4-FFF2-40B4-BE49-F238E27FC236}">
                <a16:creationId xmlns:a16="http://schemas.microsoft.com/office/drawing/2014/main" id="{271E0B05-149E-39B6-51A0-641075C14255}"/>
              </a:ext>
            </a:extLst>
          </p:cNvPr>
          <p:cNvGrpSpPr/>
          <p:nvPr/>
        </p:nvGrpSpPr>
        <p:grpSpPr>
          <a:xfrm>
            <a:off x="4545542" y="5193872"/>
            <a:ext cx="3014133" cy="4694769"/>
            <a:chOff x="4387351" y="4867570"/>
            <a:chExt cx="581843" cy="906270"/>
          </a:xfrm>
          <a:solidFill>
            <a:schemeClr val="bg1">
              <a:alpha val="17307"/>
            </a:schemeClr>
          </a:solidFill>
        </p:grpSpPr>
        <p:grpSp>
          <p:nvGrpSpPr>
            <p:cNvPr id="36" name="Graphic 7">
              <a:extLst>
                <a:ext uri="{FF2B5EF4-FFF2-40B4-BE49-F238E27FC236}">
                  <a16:creationId xmlns:a16="http://schemas.microsoft.com/office/drawing/2014/main" id="{2F2B35B2-2602-33C2-81FD-BCDC0E7A442B}"/>
                </a:ext>
              </a:extLst>
            </p:cNvPr>
            <p:cNvGrpSpPr/>
            <p:nvPr/>
          </p:nvGrpSpPr>
          <p:grpSpPr>
            <a:xfrm>
              <a:off x="4388301" y="4867570"/>
              <a:ext cx="580893" cy="324279"/>
              <a:chOff x="4388301" y="4867570"/>
              <a:chExt cx="580893" cy="324279"/>
            </a:xfrm>
            <a:grpFill/>
          </p:grpSpPr>
          <p:sp>
            <p:nvSpPr>
              <p:cNvPr id="41" name="Freeform 40">
                <a:extLst>
                  <a:ext uri="{FF2B5EF4-FFF2-40B4-BE49-F238E27FC236}">
                    <a16:creationId xmlns:a16="http://schemas.microsoft.com/office/drawing/2014/main" id="{CABA2AF3-0BBD-E914-5B71-A86C416340F6}"/>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E35CA003-395A-4B0F-FF8D-0650DF3106D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37" name="Freeform 36">
              <a:extLst>
                <a:ext uri="{FF2B5EF4-FFF2-40B4-BE49-F238E27FC236}">
                  <a16:creationId xmlns:a16="http://schemas.microsoft.com/office/drawing/2014/main" id="{D2C638A1-84DB-6949-53DB-B234161CF78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38" name="Graphic 7">
              <a:extLst>
                <a:ext uri="{FF2B5EF4-FFF2-40B4-BE49-F238E27FC236}">
                  <a16:creationId xmlns:a16="http://schemas.microsoft.com/office/drawing/2014/main" id="{E32D8DAC-05AE-229A-E8C6-99D65319F465}"/>
                </a:ext>
              </a:extLst>
            </p:cNvPr>
            <p:cNvGrpSpPr/>
            <p:nvPr/>
          </p:nvGrpSpPr>
          <p:grpSpPr>
            <a:xfrm>
              <a:off x="4387351" y="5189947"/>
              <a:ext cx="580893" cy="583893"/>
              <a:chOff x="4387351" y="5189947"/>
              <a:chExt cx="580893" cy="583893"/>
            </a:xfrm>
            <a:grpFill/>
          </p:grpSpPr>
          <p:sp>
            <p:nvSpPr>
              <p:cNvPr id="39" name="Freeform 38">
                <a:extLst>
                  <a:ext uri="{FF2B5EF4-FFF2-40B4-BE49-F238E27FC236}">
                    <a16:creationId xmlns:a16="http://schemas.microsoft.com/office/drawing/2014/main" id="{6AFA3615-5D01-2660-9AA2-0AA279AB445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AC536E30-17EA-1D21-03CF-EF816CA9B64D}"/>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43" name="Text Placeholder 58">
            <a:extLst>
              <a:ext uri="{FF2B5EF4-FFF2-40B4-BE49-F238E27FC236}">
                <a16:creationId xmlns:a16="http://schemas.microsoft.com/office/drawing/2014/main" id="{0487D1A1-A3A1-537A-B586-BE45868EAFE3}"/>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sp>
        <p:nvSpPr>
          <p:cNvPr id="44" name="Text Placeholder 10">
            <a:extLst>
              <a:ext uri="{FF2B5EF4-FFF2-40B4-BE49-F238E27FC236}">
                <a16:creationId xmlns:a16="http://schemas.microsoft.com/office/drawing/2014/main" id="{B0D22C7A-ABF6-DC13-756D-2D9C4A390FB0}"/>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a:t>Følg vores rejse</a:t>
            </a:r>
          </a:p>
        </p:txBody>
      </p:sp>
      <p:grpSp>
        <p:nvGrpSpPr>
          <p:cNvPr id="45" name="Group 44">
            <a:extLst>
              <a:ext uri="{FF2B5EF4-FFF2-40B4-BE49-F238E27FC236}">
                <a16:creationId xmlns:a16="http://schemas.microsoft.com/office/drawing/2014/main" id="{EB9B505F-2FDC-4EC6-6ADA-0529B4031A37}"/>
              </a:ext>
            </a:extLst>
          </p:cNvPr>
          <p:cNvGrpSpPr/>
          <p:nvPr/>
        </p:nvGrpSpPr>
        <p:grpSpPr>
          <a:xfrm>
            <a:off x="558177" y="8504004"/>
            <a:ext cx="1571069" cy="441526"/>
            <a:chOff x="475050" y="8594793"/>
            <a:chExt cx="1866488" cy="524549"/>
          </a:xfrm>
        </p:grpSpPr>
        <p:sp>
          <p:nvSpPr>
            <p:cNvPr id="46" name="TextBox 45">
              <a:extLst>
                <a:ext uri="{FF2B5EF4-FFF2-40B4-BE49-F238E27FC236}">
                  <a16:creationId xmlns:a16="http://schemas.microsoft.com/office/drawing/2014/main" id="{02A93289-BEB4-2A18-F86D-1C008D5C4C35}"/>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2" name="TextBox 51">
              <a:extLst>
                <a:ext uri="{FF2B5EF4-FFF2-40B4-BE49-F238E27FC236}">
                  <a16:creationId xmlns:a16="http://schemas.microsoft.com/office/drawing/2014/main" id="{DE4C19FE-2923-5A4D-6C4D-05D3F4B9EB1C}"/>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3" name="TextBox 52">
              <a:extLst>
                <a:ext uri="{FF2B5EF4-FFF2-40B4-BE49-F238E27FC236}">
                  <a16:creationId xmlns:a16="http://schemas.microsoft.com/office/drawing/2014/main" id="{24FAF1B5-FCCD-30C4-0D99-DB168F27BC79}"/>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4" name="Graphic 3">
              <a:extLst>
                <a:ext uri="{FF2B5EF4-FFF2-40B4-BE49-F238E27FC236}">
                  <a16:creationId xmlns:a16="http://schemas.microsoft.com/office/drawing/2014/main" id="{A733FFB4-68C8-7870-E68C-AC9F2F253C4B}"/>
                </a:ext>
              </a:extLst>
            </p:cNvPr>
            <p:cNvGrpSpPr/>
            <p:nvPr/>
          </p:nvGrpSpPr>
          <p:grpSpPr>
            <a:xfrm>
              <a:off x="475050" y="8594793"/>
              <a:ext cx="524161" cy="524549"/>
              <a:chOff x="-1196056" y="2499889"/>
              <a:chExt cx="850463" cy="851093"/>
            </a:xfrm>
          </p:grpSpPr>
          <p:sp>
            <p:nvSpPr>
              <p:cNvPr id="64" name="Freeform 63">
                <a:extLst>
                  <a:ext uri="{FF2B5EF4-FFF2-40B4-BE49-F238E27FC236}">
                    <a16:creationId xmlns:a16="http://schemas.microsoft.com/office/drawing/2014/main" id="{168BD7A9-5BC1-64C0-CC0C-433596447CF3}"/>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5" name="Freeform 64">
                <a:extLst>
                  <a:ext uri="{FF2B5EF4-FFF2-40B4-BE49-F238E27FC236}">
                    <a16:creationId xmlns:a16="http://schemas.microsoft.com/office/drawing/2014/main" id="{5546A97C-1467-05AA-4BBA-DC88A19AA05C}"/>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5" name="Group 54">
              <a:extLst>
                <a:ext uri="{FF2B5EF4-FFF2-40B4-BE49-F238E27FC236}">
                  <a16:creationId xmlns:a16="http://schemas.microsoft.com/office/drawing/2014/main" id="{622BC6F7-7440-83D9-BFED-D7564CD7316B}"/>
                </a:ext>
              </a:extLst>
            </p:cNvPr>
            <p:cNvGrpSpPr/>
            <p:nvPr/>
          </p:nvGrpSpPr>
          <p:grpSpPr>
            <a:xfrm>
              <a:off x="1146213" y="8594793"/>
              <a:ext cx="524161" cy="524161"/>
              <a:chOff x="3094393" y="4759137"/>
              <a:chExt cx="1074283" cy="1074283"/>
            </a:xfrm>
          </p:grpSpPr>
          <p:sp>
            <p:nvSpPr>
              <p:cNvPr id="59" name="Freeform 58">
                <a:extLst>
                  <a:ext uri="{FF2B5EF4-FFF2-40B4-BE49-F238E27FC236}">
                    <a16:creationId xmlns:a16="http://schemas.microsoft.com/office/drawing/2014/main" id="{BC24C5DA-5F73-2DC7-4974-F8F3C93FCD1A}"/>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0" name="Group 59">
                <a:extLst>
                  <a:ext uri="{FF2B5EF4-FFF2-40B4-BE49-F238E27FC236}">
                    <a16:creationId xmlns:a16="http://schemas.microsoft.com/office/drawing/2014/main" id="{CA252957-E3E5-1B1B-B583-D6326544B16D}"/>
                  </a:ext>
                </a:extLst>
              </p:cNvPr>
              <p:cNvGrpSpPr/>
              <p:nvPr/>
            </p:nvGrpSpPr>
            <p:grpSpPr>
              <a:xfrm>
                <a:off x="3303016" y="4946695"/>
                <a:ext cx="685139" cy="655838"/>
                <a:chOff x="3303016" y="4946695"/>
                <a:chExt cx="685139" cy="655838"/>
              </a:xfrm>
            </p:grpSpPr>
            <p:sp>
              <p:nvSpPr>
                <p:cNvPr id="61" name="Freeform 60">
                  <a:extLst>
                    <a:ext uri="{FF2B5EF4-FFF2-40B4-BE49-F238E27FC236}">
                      <a16:creationId xmlns:a16="http://schemas.microsoft.com/office/drawing/2014/main" id="{1CCAAD3D-479B-51D5-C9C6-9D874F4D5529}"/>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2" name="Freeform 61">
                  <a:extLst>
                    <a:ext uri="{FF2B5EF4-FFF2-40B4-BE49-F238E27FC236}">
                      <a16:creationId xmlns:a16="http://schemas.microsoft.com/office/drawing/2014/main" id="{EAA67A3B-0D03-9E74-A4D6-4EF787EFFD83}"/>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3" name="Freeform 62">
                  <a:extLst>
                    <a:ext uri="{FF2B5EF4-FFF2-40B4-BE49-F238E27FC236}">
                      <a16:creationId xmlns:a16="http://schemas.microsoft.com/office/drawing/2014/main" id="{3F9BE2C4-7AE4-465C-51F9-D0000144EF4F}"/>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6" name="Group 55">
              <a:extLst>
                <a:ext uri="{FF2B5EF4-FFF2-40B4-BE49-F238E27FC236}">
                  <a16:creationId xmlns:a16="http://schemas.microsoft.com/office/drawing/2014/main" id="{61DCF38A-AF93-7C2F-6E28-3427DB889F2E}"/>
                </a:ext>
              </a:extLst>
            </p:cNvPr>
            <p:cNvGrpSpPr/>
            <p:nvPr/>
          </p:nvGrpSpPr>
          <p:grpSpPr>
            <a:xfrm>
              <a:off x="1817377" y="8594793"/>
              <a:ext cx="524161" cy="524161"/>
              <a:chOff x="2779401" y="1664126"/>
              <a:chExt cx="1074283" cy="1074283"/>
            </a:xfrm>
          </p:grpSpPr>
          <p:sp>
            <p:nvSpPr>
              <p:cNvPr id="57" name="Freeform 56">
                <a:extLst>
                  <a:ext uri="{FF2B5EF4-FFF2-40B4-BE49-F238E27FC236}">
                    <a16:creationId xmlns:a16="http://schemas.microsoft.com/office/drawing/2014/main" id="{0533B0D8-CBF0-EF02-84C8-EF32AE2D34A4}"/>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58" name="Graphic 3">
                <a:extLst>
                  <a:ext uri="{FF2B5EF4-FFF2-40B4-BE49-F238E27FC236}">
                    <a16:creationId xmlns:a16="http://schemas.microsoft.com/office/drawing/2014/main" id="{45E30938-F781-9FBC-CEC1-CE28B1C7103D}"/>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customXml/itemProps3.xml><?xml version="1.0" encoding="utf-8"?>
<ds:datastoreItem xmlns:ds="http://schemas.openxmlformats.org/officeDocument/2006/customXml" ds:itemID="{B39800E7-4362-4A70-9B48-B5AE1C9F476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Magazine layout</Template>
  <TotalTime>2212</TotalTime>
  <Words>935</Words>
  <Application>Microsoft Office PowerPoint</Application>
  <PresentationFormat>Custom</PresentationFormat>
  <Paragraphs>136</Paragraphs>
  <Slides>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Aptos</vt:lpstr>
      <vt:lpstr>Arial</vt:lpstr>
      <vt:lpstr>Calibri</vt:lpstr>
      <vt:lpstr>Century Schoolbook</vt:lpstr>
      <vt:lpstr>Montserrat</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keywords>, docId:C1227AE22EB112227BB1E219255D9FC1</cp:keywords>
  <cp:lastModifiedBy>canice euei</cp:lastModifiedBy>
  <cp:revision>514</cp:revision>
  <dcterms:created xsi:type="dcterms:W3CDTF">2021-06-15T11:45:52Z</dcterms:created>
  <dcterms:modified xsi:type="dcterms:W3CDTF">2026-04-21T16:04:52Z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