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3"/>
  </p:notesMasterIdLst>
  <p:handoutMasterIdLst>
    <p:handoutMasterId r:id="rId14"/>
  </p:handoutMasterIdLst>
  <p:sldIdLst>
    <p:sldId id="716" r:id="rId5"/>
    <p:sldId id="750" r:id="rId6"/>
    <p:sldId id="742" r:id="rId7"/>
    <p:sldId id="751" r:id="rId8"/>
    <p:sldId id="753" r:id="rId9"/>
    <p:sldId id="754" r:id="rId10"/>
    <p:sldId id="756" r:id="rId11"/>
    <p:sldId id="752" r:id="rId12"/>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3E23"/>
    <a:srgbClr val="5DC7D0"/>
    <a:srgbClr val="FBAE1C"/>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10036B-9845-4851-883A-2028C633339C}" v="10" dt="2025-06-24T15:46:34.0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118" autoAdjust="0"/>
    <p:restoredTop sz="93832"/>
  </p:normalViewPr>
  <p:slideViewPr>
    <p:cSldViewPr snapToGrid="0" snapToObjects="1">
      <p:cViewPr varScale="1">
        <p:scale>
          <a:sx n="39" d="100"/>
          <a:sy n="39" d="100"/>
        </p:scale>
        <p:origin x="1928" y="28"/>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4/21/2026</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4/21/2026</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Rediger hovedtekstformater</a:t>
            </a:r>
          </a:p>
          <a:p>
            <a:pPr lvl="1"/>
            <a:r>
              <a:rPr lang="en-US"/>
              <a:t>Andet niveau</a:t>
            </a:r>
          </a:p>
          <a:p>
            <a:pPr lvl="2"/>
            <a:r>
              <a:rPr lang="en-US"/>
              <a:t>Tredje niveau</a:t>
            </a:r>
          </a:p>
          <a:p>
            <a:pPr lvl="3"/>
            <a:r>
              <a:rPr lang="en-US"/>
              <a:t>Fjerde niveau</a:t>
            </a:r>
          </a:p>
          <a:p>
            <a:pPr lvl="4"/>
            <a:r>
              <a:rPr lang="en-US"/>
              <a:t>Femte niveau</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58661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74843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Klik for at redigere hovedtitlen</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Klik for at redigere hovedtekstformater</a:t>
            </a:r>
          </a:p>
          <a:p>
            <a:pPr lvl="1"/>
            <a:r>
              <a:rPr lang="en-US" dirty="0"/>
              <a:t>Andet niveau</a:t>
            </a:r>
          </a:p>
          <a:p>
            <a:pPr lvl="2"/>
            <a:r>
              <a:rPr lang="en-US" dirty="0"/>
              <a:t>Tredje niveau</a:t>
            </a:r>
          </a:p>
          <a:p>
            <a:pPr lvl="3"/>
            <a:r>
              <a:rPr lang="en-US" dirty="0"/>
              <a:t>Fjerde niveau</a:t>
            </a:r>
          </a:p>
          <a:p>
            <a:pPr lvl="4"/>
            <a:r>
              <a:rPr lang="en-US" dirty="0"/>
              <a:t>Femte niveau</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t>‹#›</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Inklusion i byggeriet</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elcomeworkproject.eu/" TargetMode="External"/><Relationship Id="rId3" Type="http://schemas.openxmlformats.org/officeDocument/2006/relationships/image" Target="../media/image5.jpeg"/><Relationship Id="rId7" Type="http://schemas.openxmlformats.org/officeDocument/2006/relationships/hyperlink" Target="https://welcomeworkproject.eu/good-practice-compendiu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hyperlink" Target="https://creativecommons.org/licenses/by-sa/4.0/"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hyperlink" Target="https://www.afpa.fr/" TargetMode="External"/><Relationship Id="rId7" Type="http://schemas.openxmlformats.org/officeDocument/2006/relationships/image" Target="../media/image14.jpg"/><Relationship Id="rId2" Type="http://schemas.openxmlformats.org/officeDocument/2006/relationships/hyperlink" Target="https://www.sgs.com/en-dk/our-services/training" TargetMode="External"/><Relationship Id="rId1" Type="http://schemas.openxmlformats.org/officeDocument/2006/relationships/slideLayout" Target="../slideLayouts/slideLayout8.xml"/><Relationship Id="rId6" Type="http://schemas.openxmlformats.org/officeDocument/2006/relationships/hyperlink" Target="https://www.fundacionlaboral.org/" TargetMode="External"/><Relationship Id="rId5" Type="http://schemas.openxmlformats.org/officeDocument/2006/relationships/hyperlink" Target="https://wzdz.pl/" TargetMode="External"/><Relationship Id="rId4" Type="http://schemas.openxmlformats.org/officeDocument/2006/relationships/hyperlink" Target="https://www.nctsltd.ie/"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2.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7EF69E-2876-0578-BC01-D05C33AEC63A}"/>
              </a:ext>
            </a:extLst>
          </p:cNvPr>
          <p:cNvPicPr>
            <a:picLocks noChangeAspect="1"/>
          </p:cNvPicPr>
          <p:nvPr/>
        </p:nvPicPr>
        <p:blipFill rotWithShape="1">
          <a:blip r:embed="rId3"/>
          <a:srcRect l="4734" r="4734"/>
          <a:stretch/>
        </p:blipFill>
        <p:spPr>
          <a:xfrm>
            <a:off x="0" y="2311400"/>
            <a:ext cx="7559675" cy="5243259"/>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EF3E23">
              <a:alpha val="750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899014"/>
            <a:ext cx="4737885"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sz="4000" b="1" dirty="0"/>
              <a:t>TRIN 04: </a:t>
            </a:r>
          </a:p>
          <a:p>
            <a:pPr algn="l"/>
            <a:endParaRPr lang="en-US" sz="2000" b="1" dirty="0"/>
          </a:p>
          <a:p>
            <a:pPr algn="l">
              <a:lnSpc>
                <a:spcPts val="3420"/>
              </a:lnSpc>
            </a:pPr>
            <a:r>
              <a:rPr lang="en-IE" sz="3200" kern="100" dirty="0">
                <a:effectLst/>
                <a:ea typeface="Aptos" panose="020B0004020202020204" pitchFamily="34" charset="0"/>
              </a:rPr>
              <a:t>Tilbyd branche</a:t>
            </a:r>
          </a:p>
          <a:p>
            <a:pPr algn="l">
              <a:lnSpc>
                <a:spcPts val="3420"/>
              </a:lnSpc>
            </a:pPr>
            <a:r>
              <a:rPr lang="en-IE" sz="3200" kern="100" dirty="0">
                <a:effectLst/>
                <a:ea typeface="Aptos" panose="020B0004020202020204" pitchFamily="34" charset="0"/>
              </a:rPr>
              <a:t>specifik uddannelse</a:t>
            </a:r>
          </a:p>
          <a:p>
            <a:pPr algn="l">
              <a:lnSpc>
                <a:spcPts val="3420"/>
              </a:lnSpc>
            </a:pPr>
            <a:endParaRPr lang="en-IE" sz="3200" kern="100" dirty="0">
              <a:effectLst/>
              <a:ea typeface="Aptos" panose="020B0004020202020204" pitchFamily="34" charset="0"/>
            </a:endParaRPr>
          </a:p>
          <a:p>
            <a:pPr algn="l">
              <a:lnSpc>
                <a:spcPts val="3420"/>
              </a:lnSpc>
            </a:pPr>
            <a:endParaRPr lang="en-IE" sz="3200" kern="100" dirty="0">
              <a:effectLst/>
              <a:ea typeface="Aptos" panose="020B0004020202020204" pitchFamily="34" charset="0"/>
            </a:endParaRPr>
          </a:p>
          <a:p>
            <a:pPr>
              <a:lnSpc>
                <a:spcPts val="3420"/>
              </a:lnSpc>
            </a:pPr>
            <a:endParaRPr lang="en-IE" sz="3200" kern="100" dirty="0">
              <a:effectLst/>
              <a:ea typeface="Aptos" panose="020B0004020202020204" pitchFamily="34" charset="0"/>
            </a:endParaRPr>
          </a:p>
          <a:p>
            <a:pPr>
              <a:lnSpc>
                <a:spcPts val="3420"/>
              </a:lnSpc>
            </a:pPr>
            <a:endParaRPr lang="en-IE" sz="3600" kern="100" dirty="0">
              <a:effectLst/>
              <a:ea typeface="Aptos" panose="020B0004020202020204" pitchFamily="34" charset="0"/>
            </a:endParaRPr>
          </a:p>
          <a:p>
            <a:pPr>
              <a:lnSpc>
                <a:spcPts val="4020"/>
              </a:lnSpc>
            </a:pPr>
            <a:r>
              <a:rPr lang="en-IE" sz="3200" kern="100" dirty="0">
                <a:effectLst/>
                <a:ea typeface="Aptos" panose="020B0004020202020204" pitchFamily="34" charset="0"/>
              </a:rPr>
              <a:t> </a:t>
            </a: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www.welcomeworkproject.eu</a:t>
            </a:r>
            <a:endParaRPr lang="en-US" sz="2400" dirty="0">
              <a:solidFill>
                <a:schemeClr val="bg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BBAFDE-F1A9-BD40-9490-A3A8FBCEA1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pic>
        <p:nvPicPr>
          <p:cNvPr id="2" name="Picture 1" descr="A grey and black sign with two people in a circle&#10;&#10;AI-generated content may be incorrect.">
            <a:extLst>
              <a:ext uri="{FF2B5EF4-FFF2-40B4-BE49-F238E27FC236}">
                <a16:creationId xmlns:a16="http://schemas.microsoft.com/office/drawing/2014/main" id="{F3473C63-BDF4-10FD-C4E9-A99D6EB9553C}"/>
              </a:ext>
            </a:extLst>
          </p:cNvPr>
          <p:cNvPicPr>
            <a:picLocks noChangeAspect="1"/>
          </p:cNvPicPr>
          <p:nvPr/>
        </p:nvPicPr>
        <p:blipFill>
          <a:blip r:embed="rId6"/>
          <a:stretch>
            <a:fillRect/>
          </a:stretch>
        </p:blipFill>
        <p:spPr>
          <a:xfrm>
            <a:off x="5728021" y="9792494"/>
            <a:ext cx="819275" cy="304800"/>
          </a:xfrm>
          <a:prstGeom prst="rect">
            <a:avLst/>
          </a:prstGeom>
        </p:spPr>
      </p:pic>
      <p:sp>
        <p:nvSpPr>
          <p:cNvPr id="3" name="TextBox 2">
            <a:extLst>
              <a:ext uri="{FF2B5EF4-FFF2-40B4-BE49-F238E27FC236}">
                <a16:creationId xmlns:a16="http://schemas.microsoft.com/office/drawing/2014/main" id="{679958E7-5F41-7BB1-0EC3-FBE63BB44DE9}"/>
              </a:ext>
            </a:extLst>
          </p:cNvPr>
          <p:cNvSpPr txBox="1"/>
          <p:nvPr/>
        </p:nvSpPr>
        <p:spPr>
          <a:xfrm>
            <a:off x="5288548" y="10104583"/>
            <a:ext cx="1956044"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u="sng">
                <a:latin typeface="Source Sans Pro"/>
                <a:cs typeface="Segoe UI"/>
                <a:hlinkClick r:id="rId7">
                  <a:extLst>
                    <a:ext uri="{A12FA001-AC4F-418D-AE19-62706E023703}">
                      <ahyp:hlinkClr xmlns:ahyp="http://schemas.microsoft.com/office/drawing/2018/hyperlinkcolor" val="tx"/>
                    </a:ext>
                  </a:extLst>
                </a:hlinkClick>
              </a:rPr>
              <a:t>Welcome Work Step-By-Step </a:t>
            </a:r>
            <a:r>
              <a:rPr lang="en-US" sz="600">
                <a:latin typeface="Source Sans Pro"/>
              </a:rPr>
              <a:t>© 2024/2026 af </a:t>
            </a:r>
            <a:r>
              <a:rPr lang="en-US" sz="600" u="sng">
                <a:latin typeface="Source Sans Pro"/>
                <a:cs typeface="Segoe UI"/>
                <a:hlinkClick r:id="rId8">
                  <a:extLst>
                    <a:ext uri="{A12FA001-AC4F-418D-AE19-62706E023703}">
                      <ahyp:hlinkClr xmlns:ahyp="http://schemas.microsoft.com/office/drawing/2018/hyperlinkcolor" val="tx"/>
                    </a:ext>
                  </a:extLst>
                </a:hlinkClick>
              </a:rPr>
              <a:t>Welcome Work Partnership </a:t>
            </a:r>
            <a:r>
              <a:rPr lang="en-US" sz="600">
                <a:latin typeface="Source Sans Pro"/>
              </a:rPr>
              <a:t>er licenseret under </a:t>
            </a:r>
            <a:r>
              <a:rPr lang="en-US" sz="600" u="sng">
                <a:solidFill>
                  <a:srgbClr val="EF3E23"/>
                </a:solidFill>
                <a:latin typeface="Source Sans Pro"/>
                <a:cs typeface="Segoe UI"/>
                <a:hlinkClick r:id="rId9">
                  <a:extLst>
                    <a:ext uri="{A12FA001-AC4F-418D-AE19-62706E023703}">
                      <ahyp:hlinkClr xmlns:ahyp="http://schemas.microsoft.com/office/drawing/2018/hyperlinkcolor" val="tx"/>
                    </a:ext>
                  </a:extLst>
                </a:hlinkClick>
              </a:rPr>
              <a:t>CC BY-SA 4.0</a:t>
            </a:r>
            <a:endParaRPr lang="en-GB"/>
          </a:p>
        </p:txBody>
      </p:sp>
      <p:sp>
        <p:nvSpPr>
          <p:cNvPr id="4" name="Rectangle 3">
            <a:extLst>
              <a:ext uri="{FF2B5EF4-FFF2-40B4-BE49-F238E27FC236}">
                <a16:creationId xmlns:a16="http://schemas.microsoft.com/office/drawing/2014/main" id="{A0B1AAD1-5850-37A8-CFF0-22BDE5F76C78}"/>
              </a:ext>
            </a:extLst>
          </p:cNvPr>
          <p:cNvSpPr/>
          <p:nvPr/>
        </p:nvSpPr>
        <p:spPr>
          <a:xfrm>
            <a:off x="2113406" y="9765686"/>
            <a:ext cx="3003345" cy="707886"/>
          </a:xfrm>
          <a:prstGeom prst="rect">
            <a:avLst/>
          </a:prstGeom>
        </p:spPr>
        <p:txBody>
          <a:bodyPr wrap="square" lIns="91440" tIns="45720" rIns="91440" bIns="45720" anchor="t">
            <a:sp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defTabSz="181904">
              <a:defRPr/>
            </a:pPr>
            <a:r>
              <a:rPr lang="en-US" sz="800" dirty="0">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sz="800" dirty="0">
              <a:latin typeface="Calibri" panose="020F0502020204030204" pitchFamily="34" charset="0"/>
              <a:ea typeface="Open Sans"/>
              <a:cs typeface="Calibri" panose="020F0502020204030204" pitchFamily="34" charset="0"/>
            </a:endParaRPr>
          </a:p>
        </p:txBody>
      </p:sp>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2</a:t>
            </a:fld>
            <a:endParaRPr lang="en-US" dirty="0"/>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46443"/>
            <a:ext cx="3212592" cy="540286"/>
            <a:chOff x="-406400" y="2117978"/>
            <a:chExt cx="3327878" cy="760092"/>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79441"/>
              <a:ext cx="3327878"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186415" y="2117978"/>
              <a:ext cx="2561610" cy="659487"/>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TRIN FOR TRIN</a:t>
              </a: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0" y="885224"/>
            <a:ext cx="3454399" cy="525771"/>
            <a:chOff x="-406401" y="2281331"/>
            <a:chExt cx="3578363" cy="739672"/>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201449" y="2281331"/>
              <a:ext cx="2683424" cy="659486"/>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VELKOMMEN TIL</a:t>
              </a:r>
            </a:p>
          </p:txBody>
        </p:sp>
      </p:grpSp>
      <p:sp>
        <p:nvSpPr>
          <p:cNvPr id="1125" name="TextBox 1124">
            <a:extLst>
              <a:ext uri="{FF2B5EF4-FFF2-40B4-BE49-F238E27FC236}">
                <a16:creationId xmlns:a16="http://schemas.microsoft.com/office/drawing/2014/main" id="{DD7B024A-AC22-2C33-B481-3AF7579C78F4}"/>
              </a:ext>
            </a:extLst>
          </p:cNvPr>
          <p:cNvSpPr txBox="1"/>
          <p:nvPr/>
        </p:nvSpPr>
        <p:spPr>
          <a:xfrm>
            <a:off x="479782" y="2242312"/>
            <a:ext cx="3998912" cy="1708545"/>
          </a:xfrm>
          <a:prstGeom prst="rect">
            <a:avLst/>
          </a:prstGeom>
          <a:noFill/>
        </p:spPr>
        <p:txBody>
          <a:bodyPr wrap="square">
            <a:spAutoFit/>
          </a:bodyPr>
          <a:lstStyle/>
          <a:p>
            <a:pPr>
              <a:lnSpc>
                <a:spcPts val="2100"/>
              </a:lnSpc>
              <a:buClr>
                <a:srgbClr val="000000"/>
              </a:buClr>
            </a:pPr>
            <a:r>
              <a:rPr lang="en-GB" sz="2000" dirty="0">
                <a:solidFill>
                  <a:schemeClr val="bg1"/>
                </a:solidFill>
                <a:latin typeface="Calibri" panose="020F0502020204030204" pitchFamily="34" charset="0"/>
                <a:cs typeface="Calibri" panose="020F0502020204030204" pitchFamily="34" charset="0"/>
              </a:rPr>
              <a:t>Velkommen til </a:t>
            </a:r>
            <a:r>
              <a:rPr lang="en-GB" sz="2000" b="1" dirty="0">
                <a:solidFill>
                  <a:schemeClr val="bg1"/>
                </a:solidFill>
                <a:latin typeface="Calibri" panose="020F0502020204030204" pitchFamily="34" charset="0"/>
                <a:cs typeface="Calibri" panose="020F0502020204030204" pitchFamily="34" charset="0"/>
              </a:rPr>
              <a:t>Welcome Work</a:t>
            </a:r>
            <a:r>
              <a:rPr lang="en-GB" sz="2000" dirty="0">
                <a:solidFill>
                  <a:schemeClr val="bg1"/>
                </a:solidFill>
                <a:latin typeface="Calibri" panose="020F0502020204030204" pitchFamily="34" charset="0"/>
                <a:cs typeface="Calibri" panose="020F0502020204030204" pitchFamily="34" charset="0"/>
              </a:rPr>
              <a:t>: </a:t>
            </a:r>
            <a:r>
              <a:rPr lang="en-GB" sz="2000" b="1" dirty="0">
                <a:solidFill>
                  <a:schemeClr val="bg1"/>
                </a:solidFill>
                <a:latin typeface="Calibri" panose="020F0502020204030204" pitchFamily="34" charset="0"/>
                <a:cs typeface="Calibri" panose="020F0502020204030204" pitchFamily="34" charset="0"/>
              </a:rPr>
              <a:t>Trin for trin</a:t>
            </a:r>
            <a:r>
              <a:rPr lang="en-GB" sz="2000" dirty="0">
                <a:solidFill>
                  <a:schemeClr val="bg1"/>
                </a:solidFill>
                <a:latin typeface="Calibri" panose="020F0502020204030204" pitchFamily="34" charset="0"/>
                <a:cs typeface="Calibri" panose="020F0502020204030204" pitchFamily="34" charset="0"/>
              </a:rPr>
              <a:t>-strategier. Vi vil gennem inkluderende praksis vise dig, hvordan du skaber et blomstrende arbejdsmiljø for flygtninge.</a:t>
            </a:r>
          </a:p>
          <a:p>
            <a:pPr>
              <a:lnSpc>
                <a:spcPts val="2100"/>
              </a:lnSpc>
              <a:buClr>
                <a:srgbClr val="000000"/>
              </a:buClr>
            </a:pPr>
            <a:endParaRPr lang="en-US" sz="2000" dirty="0">
              <a:solidFill>
                <a:schemeClr val="bg1"/>
              </a:solidFill>
              <a:latin typeface="Calibri" panose="020F0502020204030204" pitchFamily="34" charset="0"/>
              <a:cs typeface="Calibri" panose="020F0502020204030204" pitchFamily="34" charset="0"/>
            </a:endParaRPr>
          </a:p>
        </p:txBody>
      </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id="{6A3E8D48-E0EB-CA17-EB51-C9A956176317}"/>
              </a:ext>
            </a:extLst>
          </p:cNvPr>
          <p:cNvGrpSpPr/>
          <p:nvPr/>
        </p:nvGrpSpPr>
        <p:grpSpPr>
          <a:xfrm>
            <a:off x="330415" y="4415884"/>
            <a:ext cx="8567507" cy="6140834"/>
            <a:chOff x="330415" y="4415884"/>
            <a:chExt cx="8567507" cy="6140834"/>
          </a:xfrm>
        </p:grpSpPr>
        <p:sp>
          <p:nvSpPr>
            <p:cNvPr id="1090" name="Text Placeholder 10">
              <a:extLst>
                <a:ext uri="{FF2B5EF4-FFF2-40B4-BE49-F238E27FC236}">
                  <a16:creationId xmlns:a16="http://schemas.microsoft.com/office/drawing/2014/main" id="{5FACAE21-28A3-D667-5EBC-F44C06ABA35F}"/>
                </a:ext>
              </a:extLst>
            </p:cNvPr>
            <p:cNvSpPr txBox="1">
              <a:spLocks/>
            </p:cNvSpPr>
            <p:nvPr/>
          </p:nvSpPr>
          <p:spPr>
            <a:xfrm>
              <a:off x="6031503" y="8663620"/>
              <a:ext cx="1528172"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Fremme en inkluderende kultur på byggepladser </a:t>
              </a:r>
            </a:p>
          </p:txBody>
        </p:sp>
        <p:grpSp>
          <p:nvGrpSpPr>
            <p:cNvPr id="1107" name="Group 1106">
              <a:extLst>
                <a:ext uri="{FF2B5EF4-FFF2-40B4-BE49-F238E27FC236}">
                  <a16:creationId xmlns:a16="http://schemas.microsoft.com/office/drawing/2014/main" id="{9C9A8FD2-0459-024A-7737-72892592737F}"/>
                </a:ext>
              </a:extLst>
            </p:cNvPr>
            <p:cNvGrpSpPr/>
            <p:nvPr/>
          </p:nvGrpSpPr>
          <p:grpSpPr>
            <a:xfrm>
              <a:off x="629359" y="4415884"/>
              <a:ext cx="8268563" cy="4495247"/>
              <a:chOff x="396946" y="3800993"/>
              <a:chExt cx="8532281" cy="4638618"/>
            </a:xfrm>
          </p:grpSpPr>
          <p:sp>
            <p:nvSpPr>
              <p:cNvPr id="1108" name="Arc 1107">
                <a:extLst>
                  <a:ext uri="{FF2B5EF4-FFF2-40B4-BE49-F238E27FC236}">
                    <a16:creationId xmlns:a16="http://schemas.microsoft.com/office/drawing/2014/main" id="{EB157677-1C7A-C74F-AB20-789FFA7786E2}"/>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9" name="Arc 1108">
                <a:extLst>
                  <a:ext uri="{FF2B5EF4-FFF2-40B4-BE49-F238E27FC236}">
                    <a16:creationId xmlns:a16="http://schemas.microsoft.com/office/drawing/2014/main" id="{E955D2CA-B72C-25DF-DB1D-03FBCD1920DA}"/>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0" name="Arc 1109">
                <a:extLst>
                  <a:ext uri="{FF2B5EF4-FFF2-40B4-BE49-F238E27FC236}">
                    <a16:creationId xmlns:a16="http://schemas.microsoft.com/office/drawing/2014/main" id="{79922060-5B8E-7197-4D71-6A6E19B7E729}"/>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1" name="Arc 1110">
                <a:extLst>
                  <a:ext uri="{FF2B5EF4-FFF2-40B4-BE49-F238E27FC236}">
                    <a16:creationId xmlns:a16="http://schemas.microsoft.com/office/drawing/2014/main" id="{B4B6BA6A-082A-F9C9-6A27-6DC882041B74}"/>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12" name="Straight Connector 1111">
                <a:extLst>
                  <a:ext uri="{FF2B5EF4-FFF2-40B4-BE49-F238E27FC236}">
                    <a16:creationId xmlns:a16="http://schemas.microsoft.com/office/drawing/2014/main" id="{77C4B41F-0260-B058-EF45-5B338D03C241}"/>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3" name="Straight Connector 1112">
                <a:extLst>
                  <a:ext uri="{FF2B5EF4-FFF2-40B4-BE49-F238E27FC236}">
                    <a16:creationId xmlns:a16="http://schemas.microsoft.com/office/drawing/2014/main" id="{84A44745-8CA8-7D9D-B72D-966AB22D18D8}"/>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4" name="Straight Connector 1113">
                <a:extLst>
                  <a:ext uri="{FF2B5EF4-FFF2-40B4-BE49-F238E27FC236}">
                    <a16:creationId xmlns:a16="http://schemas.microsoft.com/office/drawing/2014/main" id="{5366268D-1B3B-AE22-932F-5695ADCB8DAE}"/>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641" name="Text Placeholder 10">
              <a:extLst>
                <a:ext uri="{FF2B5EF4-FFF2-40B4-BE49-F238E27FC236}">
                  <a16:creationId xmlns:a16="http://schemas.microsoft.com/office/drawing/2014/main" id="{3643B7B2-7FAC-5473-354E-CC7D6B91336C}"/>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dirty="0">
                  <a:solidFill>
                    <a:srgbClr val="404040"/>
                  </a:solidFill>
                  <a:effectLst/>
                  <a:highlight>
                    <a:srgbClr val="FFFFFF"/>
                  </a:highlight>
                  <a:ea typeface="Aptos" panose="020B0004020202020204" pitchFamily="34" charset="0"/>
                </a:rPr>
                <a:t>Forståelse </a:t>
              </a:r>
              <a:endParaRPr lang="en-IE" sz="1500" b="1" kern="100" dirty="0">
                <a:solidFill>
                  <a:srgbClr val="404040"/>
                </a:solidFill>
                <a:effectLst/>
                <a:highlight>
                  <a:srgbClr val="FFFFFF"/>
                </a:highlight>
                <a:ea typeface="Aptos" panose="020B0004020202020204" pitchFamily="34" charset="0"/>
              </a:endParaRPr>
            </a:p>
            <a:p>
              <a:pPr algn="l">
                <a:lnSpc>
                  <a:spcPts val="1380"/>
                </a:lnSpc>
              </a:pPr>
              <a:r>
                <a:rPr lang="en-US" sz="1500" b="1" kern="100" dirty="0">
                  <a:solidFill>
                    <a:srgbClr val="404040"/>
                  </a:solidFill>
                  <a:effectLst/>
                  <a:highlight>
                    <a:srgbClr val="FFFFFF"/>
                  </a:highlight>
                  <a:ea typeface="Aptos" panose="020B0004020202020204" pitchFamily="34" charset="0"/>
                </a:rPr>
                <a:t>Færdigheder og kvalifikationer</a:t>
              </a:r>
              <a:endParaRPr lang="en-IE" sz="1500" b="1" kern="100" dirty="0">
                <a:solidFill>
                  <a:srgbClr val="404040"/>
                </a:solidFill>
                <a:effectLst/>
                <a:highlight>
                  <a:srgbClr val="FFFFFF"/>
                </a:highlight>
                <a:ea typeface="Aptos" panose="020B0004020202020204" pitchFamily="34" charset="0"/>
              </a:endParaRPr>
            </a:p>
            <a:p>
              <a:pPr algn="l">
                <a:lnSpc>
                  <a:spcPts val="1380"/>
                </a:lnSpc>
              </a:pPr>
              <a:endParaRPr lang="en-US" sz="1500" b="1" dirty="0">
                <a:solidFill>
                  <a:srgbClr val="404040"/>
                </a:solidFill>
                <a:highlight>
                  <a:srgbClr val="FFFFFF"/>
                </a:highlight>
              </a:endParaRPr>
            </a:p>
          </p:txBody>
        </p:sp>
        <p:grpSp>
          <p:nvGrpSpPr>
            <p:cNvPr id="732" name="Group 731">
              <a:extLst>
                <a:ext uri="{FF2B5EF4-FFF2-40B4-BE49-F238E27FC236}">
                  <a16:creationId xmlns:a16="http://schemas.microsoft.com/office/drawing/2014/main" id="{13C2F99B-820D-16E7-F7D8-5CD7BCDC4B56}"/>
                </a:ext>
              </a:extLst>
            </p:cNvPr>
            <p:cNvGrpSpPr/>
            <p:nvPr/>
          </p:nvGrpSpPr>
          <p:grpSpPr>
            <a:xfrm>
              <a:off x="330415" y="4848195"/>
              <a:ext cx="694518" cy="591172"/>
              <a:chOff x="87062" y="4460811"/>
              <a:chExt cx="785328" cy="668473"/>
            </a:xfrm>
          </p:grpSpPr>
          <p:grpSp>
            <p:nvGrpSpPr>
              <p:cNvPr id="715" name="Group 714">
                <a:extLst>
                  <a:ext uri="{FF2B5EF4-FFF2-40B4-BE49-F238E27FC236}">
                    <a16:creationId xmlns:a16="http://schemas.microsoft.com/office/drawing/2014/main" id="{D324B513-D614-E034-8A19-63C2B4D505FE}"/>
                  </a:ext>
                </a:extLst>
              </p:cNvPr>
              <p:cNvGrpSpPr/>
              <p:nvPr/>
            </p:nvGrpSpPr>
            <p:grpSpPr>
              <a:xfrm>
                <a:off x="87062" y="4460811"/>
                <a:ext cx="785328" cy="668473"/>
                <a:chOff x="468374" y="5595710"/>
                <a:chExt cx="785328" cy="668473"/>
              </a:xfrm>
            </p:grpSpPr>
            <p:sp>
              <p:nvSpPr>
                <p:cNvPr id="716" name="Oval 715">
                  <a:extLst>
                    <a:ext uri="{FF2B5EF4-FFF2-40B4-BE49-F238E27FC236}">
                      <a16:creationId xmlns:a16="http://schemas.microsoft.com/office/drawing/2014/main" id="{C3C61199-6C74-01E1-65D1-0B226861758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7" name="TextBox 716">
                  <a:extLst>
                    <a:ext uri="{FF2B5EF4-FFF2-40B4-BE49-F238E27FC236}">
                      <a16:creationId xmlns:a16="http://schemas.microsoft.com/office/drawing/2014/main" id="{3164B255-4CAE-DA56-1577-953D959B9E5A}"/>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01</a:t>
                  </a:r>
                </a:p>
              </p:txBody>
            </p:sp>
          </p:grpSp>
          <p:sp>
            <p:nvSpPr>
              <p:cNvPr id="718" name="TextBox 717">
                <a:extLst>
                  <a:ext uri="{FF2B5EF4-FFF2-40B4-BE49-F238E27FC236}">
                    <a16:creationId xmlns:a16="http://schemas.microsoft.com/office/drawing/2014/main" id="{F650CC61-969E-87D4-A718-5387D35D22CD}"/>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sp>
          <p:nvSpPr>
            <p:cNvPr id="759" name="Text Placeholder 10">
              <a:extLst>
                <a:ext uri="{FF2B5EF4-FFF2-40B4-BE49-F238E27FC236}">
                  <a16:creationId xmlns:a16="http://schemas.microsoft.com/office/drawing/2014/main" id="{F514A249-8314-D36B-5210-95E458872C8B}"/>
                </a:ext>
              </a:extLst>
            </p:cNvPr>
            <p:cNvSpPr txBox="1">
              <a:spLocks/>
            </p:cNvSpPr>
            <p:nvPr/>
          </p:nvSpPr>
          <p:spPr>
            <a:xfrm>
              <a:off x="4992756" y="6957085"/>
              <a:ext cx="1373233"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Fjern barrierer på arbejdspladsen </a:t>
              </a:r>
            </a:p>
          </p:txBody>
        </p:sp>
        <p:sp>
          <p:nvSpPr>
            <p:cNvPr id="869" name="Rectangle 868">
              <a:extLst>
                <a:ext uri="{FF2B5EF4-FFF2-40B4-BE49-F238E27FC236}">
                  <a16:creationId xmlns:a16="http://schemas.microsoft.com/office/drawing/2014/main" id="{1DF29717-75B5-A050-32F0-8B3A58D059BA}"/>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0" name="Group 869">
              <a:extLst>
                <a:ext uri="{FF2B5EF4-FFF2-40B4-BE49-F238E27FC236}">
                  <a16:creationId xmlns:a16="http://schemas.microsoft.com/office/drawing/2014/main" id="{84F10695-3602-8CC8-C4FD-B6347EC83E1A}"/>
                </a:ext>
              </a:extLst>
            </p:cNvPr>
            <p:cNvGrpSpPr/>
            <p:nvPr/>
          </p:nvGrpSpPr>
          <p:grpSpPr>
            <a:xfrm>
              <a:off x="444647" y="5720102"/>
              <a:ext cx="382746" cy="394712"/>
              <a:chOff x="8388197" y="4689842"/>
              <a:chExt cx="334587" cy="345048"/>
            </a:xfrm>
            <a:solidFill>
              <a:srgbClr val="404040"/>
            </a:solidFill>
          </p:grpSpPr>
          <p:sp>
            <p:nvSpPr>
              <p:cNvPr id="871" name="Freeform 870">
                <a:extLst>
                  <a:ext uri="{FF2B5EF4-FFF2-40B4-BE49-F238E27FC236}">
                    <a16:creationId xmlns:a16="http://schemas.microsoft.com/office/drawing/2014/main" id="{1A1479CA-A3E1-C8E8-C803-B56FCFA62B63}"/>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92DFE22C-0BA8-2D24-3F1A-8EFEA4673E5B}"/>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873" name="Graphic 761">
                <a:extLst>
                  <a:ext uri="{FF2B5EF4-FFF2-40B4-BE49-F238E27FC236}">
                    <a16:creationId xmlns:a16="http://schemas.microsoft.com/office/drawing/2014/main" id="{EA30D2CF-AA53-21CB-BA16-B040992835A9}"/>
                  </a:ext>
                </a:extLst>
              </p:cNvPr>
              <p:cNvGrpSpPr/>
              <p:nvPr/>
            </p:nvGrpSpPr>
            <p:grpSpPr>
              <a:xfrm>
                <a:off x="8427676" y="4902050"/>
                <a:ext cx="250744" cy="52282"/>
                <a:chOff x="8427676" y="4902050"/>
                <a:chExt cx="250744" cy="52282"/>
              </a:xfrm>
              <a:grpFill/>
            </p:grpSpPr>
            <p:sp>
              <p:nvSpPr>
                <p:cNvPr id="884" name="Freeform 883">
                  <a:extLst>
                    <a:ext uri="{FF2B5EF4-FFF2-40B4-BE49-F238E27FC236}">
                      <a16:creationId xmlns:a16="http://schemas.microsoft.com/office/drawing/2014/main" id="{A9C84E27-E5E9-22D2-1005-71BA1D6A9C46}"/>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3E29CB8C-0473-634A-31D5-76751B6C7812}"/>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5B5F8315-253F-01DC-A6C8-1682275D04A6}"/>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829DA19A-7B8F-964D-DA31-7CD349773025}"/>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874" name="Graphic 761">
                <a:extLst>
                  <a:ext uri="{FF2B5EF4-FFF2-40B4-BE49-F238E27FC236}">
                    <a16:creationId xmlns:a16="http://schemas.microsoft.com/office/drawing/2014/main" id="{86DA167D-5E00-5D10-9EF0-1FAD55AE695B}"/>
                  </a:ext>
                </a:extLst>
              </p:cNvPr>
              <p:cNvGrpSpPr/>
              <p:nvPr/>
            </p:nvGrpSpPr>
            <p:grpSpPr>
              <a:xfrm>
                <a:off x="8388197" y="4689842"/>
                <a:ext cx="334587" cy="345048"/>
                <a:chOff x="8388197" y="4689842"/>
                <a:chExt cx="334587" cy="345048"/>
              </a:xfrm>
              <a:grpFill/>
            </p:grpSpPr>
            <p:sp>
              <p:nvSpPr>
                <p:cNvPr id="882" name="Freeform 881">
                  <a:extLst>
                    <a:ext uri="{FF2B5EF4-FFF2-40B4-BE49-F238E27FC236}">
                      <a16:creationId xmlns:a16="http://schemas.microsoft.com/office/drawing/2014/main" id="{0D9E3143-F4A7-FB35-26C9-A8478B550FA7}"/>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135A7D05-EBF1-B14B-2A32-BABB280B2774}"/>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875" name="Graphic 761">
                <a:extLst>
                  <a:ext uri="{FF2B5EF4-FFF2-40B4-BE49-F238E27FC236}">
                    <a16:creationId xmlns:a16="http://schemas.microsoft.com/office/drawing/2014/main" id="{A9E2D3E5-AF2E-7805-806B-5454E22FB90A}"/>
                  </a:ext>
                </a:extLst>
              </p:cNvPr>
              <p:cNvGrpSpPr/>
              <p:nvPr/>
            </p:nvGrpSpPr>
            <p:grpSpPr>
              <a:xfrm>
                <a:off x="8530108" y="4867373"/>
                <a:ext cx="44280" cy="114168"/>
                <a:chOff x="8530108" y="4867373"/>
                <a:chExt cx="44280" cy="114168"/>
              </a:xfrm>
              <a:grpFill/>
            </p:grpSpPr>
            <p:grpSp>
              <p:nvGrpSpPr>
                <p:cNvPr id="876" name="Graphic 761">
                  <a:extLst>
                    <a:ext uri="{FF2B5EF4-FFF2-40B4-BE49-F238E27FC236}">
                      <a16:creationId xmlns:a16="http://schemas.microsoft.com/office/drawing/2014/main" id="{70EFDE7B-766E-7D2A-CC97-DA212D3E8166}"/>
                    </a:ext>
                  </a:extLst>
                </p:cNvPr>
                <p:cNvGrpSpPr/>
                <p:nvPr/>
              </p:nvGrpSpPr>
              <p:grpSpPr>
                <a:xfrm>
                  <a:off x="8530108" y="4867373"/>
                  <a:ext cx="44280" cy="114168"/>
                  <a:chOff x="8530108" y="4867373"/>
                  <a:chExt cx="44280" cy="114168"/>
                </a:xfrm>
                <a:grpFill/>
              </p:grpSpPr>
              <p:sp>
                <p:nvSpPr>
                  <p:cNvPr id="880" name="Freeform 879">
                    <a:extLst>
                      <a:ext uri="{FF2B5EF4-FFF2-40B4-BE49-F238E27FC236}">
                        <a16:creationId xmlns:a16="http://schemas.microsoft.com/office/drawing/2014/main" id="{613B9965-6689-198A-8350-EA944ACEE847}"/>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455FFDE8-E313-78F6-0777-621EFEFDF753}"/>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877" name="Graphic 761">
                  <a:extLst>
                    <a:ext uri="{FF2B5EF4-FFF2-40B4-BE49-F238E27FC236}">
                      <a16:creationId xmlns:a16="http://schemas.microsoft.com/office/drawing/2014/main" id="{28D222E6-C1BB-6723-F7CF-8D2A2B4A1328}"/>
                    </a:ext>
                  </a:extLst>
                </p:cNvPr>
                <p:cNvGrpSpPr/>
                <p:nvPr/>
              </p:nvGrpSpPr>
              <p:grpSpPr>
                <a:xfrm>
                  <a:off x="8530108" y="4867373"/>
                  <a:ext cx="44280" cy="114168"/>
                  <a:chOff x="8530108" y="4867373"/>
                  <a:chExt cx="44280" cy="114168"/>
                </a:xfrm>
                <a:grpFill/>
              </p:grpSpPr>
              <p:sp>
                <p:nvSpPr>
                  <p:cNvPr id="878" name="Freeform 877">
                    <a:extLst>
                      <a:ext uri="{FF2B5EF4-FFF2-40B4-BE49-F238E27FC236}">
                        <a16:creationId xmlns:a16="http://schemas.microsoft.com/office/drawing/2014/main" id="{ABABB291-E4D3-90BD-E64D-D8907062409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DEAE95B2-3998-1C93-425C-9CCC84589EAA}"/>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888" name="Rectangle 887">
              <a:extLst>
                <a:ext uri="{FF2B5EF4-FFF2-40B4-BE49-F238E27FC236}">
                  <a16:creationId xmlns:a16="http://schemas.microsoft.com/office/drawing/2014/main" id="{16E2C7DC-2EB6-57BE-4178-641E2686AACB}"/>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9" name="Group 888">
              <a:extLst>
                <a:ext uri="{FF2B5EF4-FFF2-40B4-BE49-F238E27FC236}">
                  <a16:creationId xmlns:a16="http://schemas.microsoft.com/office/drawing/2014/main" id="{676E42FB-C84B-1119-6DAC-566C7DDECA85}"/>
                </a:ext>
              </a:extLst>
            </p:cNvPr>
            <p:cNvGrpSpPr/>
            <p:nvPr/>
          </p:nvGrpSpPr>
          <p:grpSpPr>
            <a:xfrm>
              <a:off x="690054" y="7829848"/>
              <a:ext cx="440016" cy="380208"/>
              <a:chOff x="8399934" y="5343787"/>
              <a:chExt cx="384652" cy="332369"/>
            </a:xfrm>
            <a:solidFill>
              <a:srgbClr val="404040"/>
            </a:solidFill>
          </p:grpSpPr>
          <p:sp>
            <p:nvSpPr>
              <p:cNvPr id="890" name="Freeform 889">
                <a:extLst>
                  <a:ext uri="{FF2B5EF4-FFF2-40B4-BE49-F238E27FC236}">
                    <a16:creationId xmlns:a16="http://schemas.microsoft.com/office/drawing/2014/main" id="{9FD98167-FE28-7CA2-7523-C63222921ACD}"/>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8B00D63B-0BA4-451D-ED27-253BBF39A8F1}"/>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7D9BC582-0052-8C16-DE76-F8DA9E7F6C4B}"/>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B6393C83-29A6-FBFE-D24C-CA23BD9E6A9C}"/>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894" name="Graphic 761">
                <a:extLst>
                  <a:ext uri="{FF2B5EF4-FFF2-40B4-BE49-F238E27FC236}">
                    <a16:creationId xmlns:a16="http://schemas.microsoft.com/office/drawing/2014/main" id="{4AB35E82-9A16-4E36-E4AA-D06C22EAA6B8}"/>
                  </a:ext>
                </a:extLst>
              </p:cNvPr>
              <p:cNvGrpSpPr/>
              <p:nvPr/>
            </p:nvGrpSpPr>
            <p:grpSpPr>
              <a:xfrm>
                <a:off x="8461820" y="5375797"/>
                <a:ext cx="141377" cy="138176"/>
                <a:chOff x="8461820" y="5375797"/>
                <a:chExt cx="141377" cy="138176"/>
              </a:xfrm>
              <a:grpFill/>
            </p:grpSpPr>
            <p:sp>
              <p:nvSpPr>
                <p:cNvPr id="898" name="Freeform 897">
                  <a:extLst>
                    <a:ext uri="{FF2B5EF4-FFF2-40B4-BE49-F238E27FC236}">
                      <a16:creationId xmlns:a16="http://schemas.microsoft.com/office/drawing/2014/main" id="{D3032137-4FB8-A8C3-BABA-E11B70E9CFFA}"/>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463AB39D-9C1E-596C-9C12-25CCC7344024}"/>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E90CF321-06C6-7E81-B176-4244F4B356DC}"/>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BA31463D-D605-29D4-2D51-FCDBF67D769D}"/>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02" name="Graphic 761">
                  <a:extLst>
                    <a:ext uri="{FF2B5EF4-FFF2-40B4-BE49-F238E27FC236}">
                      <a16:creationId xmlns:a16="http://schemas.microsoft.com/office/drawing/2014/main" id="{C75B0D90-8BD2-32F6-781D-542D69A0ABFE}"/>
                    </a:ext>
                  </a:extLst>
                </p:cNvPr>
                <p:cNvGrpSpPr/>
                <p:nvPr/>
              </p:nvGrpSpPr>
              <p:grpSpPr>
                <a:xfrm>
                  <a:off x="8461820" y="5375797"/>
                  <a:ext cx="141377" cy="76290"/>
                  <a:chOff x="8461820" y="5375797"/>
                  <a:chExt cx="141377" cy="76290"/>
                </a:xfrm>
                <a:grpFill/>
              </p:grpSpPr>
              <p:sp>
                <p:nvSpPr>
                  <p:cNvPr id="903" name="Freeform 902">
                    <a:extLst>
                      <a:ext uri="{FF2B5EF4-FFF2-40B4-BE49-F238E27FC236}">
                        <a16:creationId xmlns:a16="http://schemas.microsoft.com/office/drawing/2014/main" id="{E75C203C-0F06-5BAB-F5E3-905CF5F06983}"/>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B0C9F0F-B6BB-CB06-1BF8-E936B0E195E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895" name="Freeform 894">
                <a:extLst>
                  <a:ext uri="{FF2B5EF4-FFF2-40B4-BE49-F238E27FC236}">
                    <a16:creationId xmlns:a16="http://schemas.microsoft.com/office/drawing/2014/main" id="{F8E72E6D-BAB8-A9E6-406B-D7A4208C122C}"/>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D9257DC4-F937-417F-F758-C7A4E44C17BB}"/>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D48C6570-4EAB-6C9E-FB5F-E7E0D95713F1}"/>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921" name="Rectangle 920">
              <a:extLst>
                <a:ext uri="{FF2B5EF4-FFF2-40B4-BE49-F238E27FC236}">
                  <a16:creationId xmlns:a16="http://schemas.microsoft.com/office/drawing/2014/main" id="{DD622953-D2C8-EB4A-B208-136CD80E3815}"/>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 name="Rectangle 921">
              <a:extLst>
                <a:ext uri="{FF2B5EF4-FFF2-40B4-BE49-F238E27FC236}">
                  <a16:creationId xmlns:a16="http://schemas.microsoft.com/office/drawing/2014/main" id="{1EC7E62F-5639-94B1-F8E6-14837521192A}"/>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4" name="Group 923">
              <a:extLst>
                <a:ext uri="{FF2B5EF4-FFF2-40B4-BE49-F238E27FC236}">
                  <a16:creationId xmlns:a16="http://schemas.microsoft.com/office/drawing/2014/main" id="{F12A0C64-4B9E-8DE4-9509-EC026F5977B4}"/>
                </a:ext>
              </a:extLst>
            </p:cNvPr>
            <p:cNvGrpSpPr/>
            <p:nvPr/>
          </p:nvGrpSpPr>
          <p:grpSpPr>
            <a:xfrm>
              <a:off x="2497728" y="6964100"/>
              <a:ext cx="434523" cy="407061"/>
              <a:chOff x="8399401" y="5851144"/>
              <a:chExt cx="379850" cy="355843"/>
            </a:xfrm>
            <a:solidFill>
              <a:srgbClr val="404040"/>
            </a:solidFill>
          </p:grpSpPr>
          <p:sp>
            <p:nvSpPr>
              <p:cNvPr id="925" name="Freeform 924">
                <a:extLst>
                  <a:ext uri="{FF2B5EF4-FFF2-40B4-BE49-F238E27FC236}">
                    <a16:creationId xmlns:a16="http://schemas.microsoft.com/office/drawing/2014/main" id="{E7B0DC33-5145-55DD-644E-4CDB3F90F7A0}"/>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26" name="Graphic 761">
                <a:extLst>
                  <a:ext uri="{FF2B5EF4-FFF2-40B4-BE49-F238E27FC236}">
                    <a16:creationId xmlns:a16="http://schemas.microsoft.com/office/drawing/2014/main" id="{24BDC6A3-C5A7-99AA-B180-B5FB84CB8FFA}"/>
                  </a:ext>
                </a:extLst>
              </p:cNvPr>
              <p:cNvGrpSpPr/>
              <p:nvPr/>
            </p:nvGrpSpPr>
            <p:grpSpPr>
              <a:xfrm>
                <a:off x="8399401" y="5851144"/>
                <a:ext cx="379850" cy="355843"/>
                <a:chOff x="8399401" y="5851144"/>
                <a:chExt cx="379850" cy="355843"/>
              </a:xfrm>
              <a:grpFill/>
            </p:grpSpPr>
            <p:sp>
              <p:nvSpPr>
                <p:cNvPr id="927" name="Freeform 926">
                  <a:extLst>
                    <a:ext uri="{FF2B5EF4-FFF2-40B4-BE49-F238E27FC236}">
                      <a16:creationId xmlns:a16="http://schemas.microsoft.com/office/drawing/2014/main" id="{6B13A45C-31DE-97CD-9730-A32192DD2BBC}"/>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28" name="Graphic 761">
                  <a:extLst>
                    <a:ext uri="{FF2B5EF4-FFF2-40B4-BE49-F238E27FC236}">
                      <a16:creationId xmlns:a16="http://schemas.microsoft.com/office/drawing/2014/main" id="{D115386B-1BE2-B1F3-1D83-72B177C05EC9}"/>
                    </a:ext>
                  </a:extLst>
                </p:cNvPr>
                <p:cNvGrpSpPr/>
                <p:nvPr/>
              </p:nvGrpSpPr>
              <p:grpSpPr>
                <a:xfrm>
                  <a:off x="8454885" y="6195250"/>
                  <a:ext cx="269950" cy="11737"/>
                  <a:chOff x="8454885" y="6195250"/>
                  <a:chExt cx="269950" cy="11737"/>
                </a:xfrm>
                <a:grpFill/>
              </p:grpSpPr>
              <p:sp>
                <p:nvSpPr>
                  <p:cNvPr id="932" name="Freeform 931">
                    <a:extLst>
                      <a:ext uri="{FF2B5EF4-FFF2-40B4-BE49-F238E27FC236}">
                        <a16:creationId xmlns:a16="http://schemas.microsoft.com/office/drawing/2014/main" id="{61D68B6B-62E3-75BE-C656-1DBC3B12C993}"/>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12D25992-2512-4DB1-9D3A-1B23BCD4C6CB}"/>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29" name="Freeform 928">
                  <a:extLst>
                    <a:ext uri="{FF2B5EF4-FFF2-40B4-BE49-F238E27FC236}">
                      <a16:creationId xmlns:a16="http://schemas.microsoft.com/office/drawing/2014/main" id="{AEE17327-31DC-5BF8-DE98-6E8CA50CCCD3}"/>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EF82A487-EA08-665C-84AC-DA372E8F284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2CE7DFE8-C6A1-6170-1FD2-01B5470CC9B3}"/>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944" name="Rectangle 943">
              <a:extLst>
                <a:ext uri="{FF2B5EF4-FFF2-40B4-BE49-F238E27FC236}">
                  <a16:creationId xmlns:a16="http://schemas.microsoft.com/office/drawing/2014/main" id="{A469CB6C-8C93-1C37-3C17-E30D0A1CF450}"/>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6" name="Rectangle 945">
              <a:extLst>
                <a:ext uri="{FF2B5EF4-FFF2-40B4-BE49-F238E27FC236}">
                  <a16:creationId xmlns:a16="http://schemas.microsoft.com/office/drawing/2014/main" id="{54E27974-0A0A-6901-7950-081D6B29F7B7}"/>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7" name="Text Placeholder 10">
              <a:extLst>
                <a:ext uri="{FF2B5EF4-FFF2-40B4-BE49-F238E27FC236}">
                  <a16:creationId xmlns:a16="http://schemas.microsoft.com/office/drawing/2014/main" id="{6B18F3A8-B291-9231-1742-951E466DC697}"/>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IE" sz="1500" b="1" kern="100">
                  <a:solidFill>
                    <a:srgbClr val="404040"/>
                  </a:solidFill>
                  <a:effectLst/>
                  <a:ea typeface="Aptos" panose="020B0004020202020204" pitchFamily="34" charset="0"/>
                </a:rPr>
                <a:t>Skabe tilgængelige ansættelsesprocesser  </a:t>
              </a:r>
            </a:p>
            <a:p>
              <a:pPr algn="l">
                <a:lnSpc>
                  <a:spcPts val="1380"/>
                </a:lnSpc>
              </a:pPr>
              <a:endParaRPr lang="en-US" sz="1500" b="1" dirty="0">
                <a:solidFill>
                  <a:srgbClr val="404040"/>
                </a:solidFill>
              </a:endParaRPr>
            </a:p>
          </p:txBody>
        </p:sp>
        <p:sp>
          <p:nvSpPr>
            <p:cNvPr id="1012" name="Text Placeholder 10">
              <a:extLst>
                <a:ext uri="{FF2B5EF4-FFF2-40B4-BE49-F238E27FC236}">
                  <a16:creationId xmlns:a16="http://schemas.microsoft.com/office/drawing/2014/main" id="{A6488D59-350E-83EF-96E4-C74072D4EB82}"/>
                </a:ext>
              </a:extLst>
            </p:cNvPr>
            <p:cNvSpPr txBox="1">
              <a:spLocks/>
            </p:cNvSpPr>
            <p:nvPr/>
          </p:nvSpPr>
          <p:spPr>
            <a:xfrm>
              <a:off x="2828748" y="7826694"/>
              <a:ext cx="1579601"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Tilbyde sektorspecifik onboarding og support  </a:t>
              </a:r>
            </a:p>
          </p:txBody>
        </p:sp>
        <p:sp>
          <p:nvSpPr>
            <p:cNvPr id="1018" name="Text Placeholder 10">
              <a:extLst>
                <a:ext uri="{FF2B5EF4-FFF2-40B4-BE49-F238E27FC236}">
                  <a16:creationId xmlns:a16="http://schemas.microsoft.com/office/drawing/2014/main" id="{2D991EF8-C311-5B3A-EFE0-F520ABEFA9C0}"/>
                </a:ext>
              </a:extLst>
            </p:cNvPr>
            <p:cNvSpPr txBox="1">
              <a:spLocks/>
            </p:cNvSpPr>
            <p:nvPr/>
          </p:nvSpPr>
          <p:spPr>
            <a:xfrm>
              <a:off x="3162270" y="5848200"/>
              <a:ext cx="1575757" cy="46006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Tilbyd branchespecifik uddannelse</a:t>
              </a:r>
            </a:p>
          </p:txBody>
        </p:sp>
        <p:grpSp>
          <p:nvGrpSpPr>
            <p:cNvPr id="1019" name="Graphic 761">
              <a:extLst>
                <a:ext uri="{FF2B5EF4-FFF2-40B4-BE49-F238E27FC236}">
                  <a16:creationId xmlns:a16="http://schemas.microsoft.com/office/drawing/2014/main" id="{EA167E00-F27C-99E8-7B18-3C8FCF40D6E1}"/>
                </a:ext>
              </a:extLst>
            </p:cNvPr>
            <p:cNvGrpSpPr/>
            <p:nvPr/>
          </p:nvGrpSpPr>
          <p:grpSpPr>
            <a:xfrm>
              <a:off x="3492843" y="5200029"/>
              <a:ext cx="469311" cy="407671"/>
              <a:chOff x="8336981" y="7205164"/>
              <a:chExt cx="410260" cy="356376"/>
            </a:xfrm>
            <a:solidFill>
              <a:srgbClr val="404040"/>
            </a:solidFill>
          </p:grpSpPr>
          <p:sp>
            <p:nvSpPr>
              <p:cNvPr id="1020" name="Freeform 1019">
                <a:extLst>
                  <a:ext uri="{FF2B5EF4-FFF2-40B4-BE49-F238E27FC236}">
                    <a16:creationId xmlns:a16="http://schemas.microsoft.com/office/drawing/2014/main" id="{D81DD343-CFFB-904C-D8A9-8951BCB8F40B}"/>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02D396EB-98DA-255D-AAFC-61F288532314}"/>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9CBF557A-F31C-B007-CED5-9A189732327A}"/>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8FE9D9CC-74E5-33BF-40B5-E7F005C41D8C}"/>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7D162A6A-370E-CB26-1AF5-88B2E045885E}"/>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1025" name="Graphic 761">
                <a:extLst>
                  <a:ext uri="{FF2B5EF4-FFF2-40B4-BE49-F238E27FC236}">
                    <a16:creationId xmlns:a16="http://schemas.microsoft.com/office/drawing/2014/main" id="{265332FE-E937-BF4F-D804-AA56018DFB5F}"/>
                  </a:ext>
                </a:extLst>
              </p:cNvPr>
              <p:cNvGrpSpPr/>
              <p:nvPr/>
            </p:nvGrpSpPr>
            <p:grpSpPr>
              <a:xfrm>
                <a:off x="8336982" y="7261714"/>
                <a:ext cx="410260" cy="93895"/>
                <a:chOff x="8336982" y="7261714"/>
                <a:chExt cx="410260" cy="93895"/>
              </a:xfrm>
              <a:grpFill/>
            </p:grpSpPr>
            <p:sp>
              <p:nvSpPr>
                <p:cNvPr id="1045" name="Freeform 1044">
                  <a:extLst>
                    <a:ext uri="{FF2B5EF4-FFF2-40B4-BE49-F238E27FC236}">
                      <a16:creationId xmlns:a16="http://schemas.microsoft.com/office/drawing/2014/main" id="{2B58BFFA-8CFB-0EB1-96FC-E33BB322BE8D}"/>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80587E5A-DFD4-73CF-0713-3BF2721113EB}"/>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1026" name="Graphic 761">
                <a:extLst>
                  <a:ext uri="{FF2B5EF4-FFF2-40B4-BE49-F238E27FC236}">
                    <a16:creationId xmlns:a16="http://schemas.microsoft.com/office/drawing/2014/main" id="{F702368D-1C5E-F9AB-2660-5834DAF2BBDC}"/>
                  </a:ext>
                </a:extLst>
              </p:cNvPr>
              <p:cNvGrpSpPr/>
              <p:nvPr/>
            </p:nvGrpSpPr>
            <p:grpSpPr>
              <a:xfrm>
                <a:off x="8336981" y="7262248"/>
                <a:ext cx="409726" cy="93362"/>
                <a:chOff x="8336981" y="7262248"/>
                <a:chExt cx="409726" cy="93362"/>
              </a:xfrm>
              <a:grpFill/>
            </p:grpSpPr>
            <p:grpSp>
              <p:nvGrpSpPr>
                <p:cNvPr id="1030" name="Graphic 761">
                  <a:extLst>
                    <a:ext uri="{FF2B5EF4-FFF2-40B4-BE49-F238E27FC236}">
                      <a16:creationId xmlns:a16="http://schemas.microsoft.com/office/drawing/2014/main" id="{960763B4-28FF-E7F0-FCE6-69632EB35F7A}"/>
                    </a:ext>
                  </a:extLst>
                </p:cNvPr>
                <p:cNvGrpSpPr/>
                <p:nvPr/>
              </p:nvGrpSpPr>
              <p:grpSpPr>
                <a:xfrm>
                  <a:off x="8336981" y="7262248"/>
                  <a:ext cx="93362" cy="93362"/>
                  <a:chOff x="8336981" y="7262248"/>
                  <a:chExt cx="93362" cy="93362"/>
                </a:xfrm>
                <a:grpFill/>
              </p:grpSpPr>
              <p:sp>
                <p:nvSpPr>
                  <p:cNvPr id="1043" name="Freeform 1042">
                    <a:extLst>
                      <a:ext uri="{FF2B5EF4-FFF2-40B4-BE49-F238E27FC236}">
                        <a16:creationId xmlns:a16="http://schemas.microsoft.com/office/drawing/2014/main" id="{4B2963C6-EA01-4853-D24B-B4E9E7EC2C02}"/>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3908CF5F-B510-5448-3D9F-890BABD12EC6}"/>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1" name="Graphic 761">
                  <a:extLst>
                    <a:ext uri="{FF2B5EF4-FFF2-40B4-BE49-F238E27FC236}">
                      <a16:creationId xmlns:a16="http://schemas.microsoft.com/office/drawing/2014/main" id="{F1BDB6BE-DC1E-81A8-576F-19A820F02F93}"/>
                    </a:ext>
                  </a:extLst>
                </p:cNvPr>
                <p:cNvGrpSpPr/>
                <p:nvPr/>
              </p:nvGrpSpPr>
              <p:grpSpPr>
                <a:xfrm>
                  <a:off x="8416473" y="7262248"/>
                  <a:ext cx="93362" cy="93362"/>
                  <a:chOff x="8416473" y="7262248"/>
                  <a:chExt cx="93362" cy="93362"/>
                </a:xfrm>
                <a:grpFill/>
              </p:grpSpPr>
              <p:sp>
                <p:nvSpPr>
                  <p:cNvPr id="1041" name="Freeform 1040">
                    <a:extLst>
                      <a:ext uri="{FF2B5EF4-FFF2-40B4-BE49-F238E27FC236}">
                        <a16:creationId xmlns:a16="http://schemas.microsoft.com/office/drawing/2014/main" id="{0040BEE4-BE46-5061-6DB9-D8D7B5856D0C}"/>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E5E6F390-9FE3-2A88-0229-263DEBCEBBA4}"/>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2" name="Graphic 761">
                  <a:extLst>
                    <a:ext uri="{FF2B5EF4-FFF2-40B4-BE49-F238E27FC236}">
                      <a16:creationId xmlns:a16="http://schemas.microsoft.com/office/drawing/2014/main" id="{3EE433AF-962E-A7AE-A594-312F413BBE27}"/>
                    </a:ext>
                  </a:extLst>
                </p:cNvPr>
                <p:cNvGrpSpPr/>
                <p:nvPr/>
              </p:nvGrpSpPr>
              <p:grpSpPr>
                <a:xfrm>
                  <a:off x="8495430" y="7262248"/>
                  <a:ext cx="93362" cy="93362"/>
                  <a:chOff x="8495430" y="7262248"/>
                  <a:chExt cx="93362" cy="93362"/>
                </a:xfrm>
                <a:grpFill/>
              </p:grpSpPr>
              <p:sp>
                <p:nvSpPr>
                  <p:cNvPr id="1039" name="Freeform 1038">
                    <a:extLst>
                      <a:ext uri="{FF2B5EF4-FFF2-40B4-BE49-F238E27FC236}">
                        <a16:creationId xmlns:a16="http://schemas.microsoft.com/office/drawing/2014/main" id="{55193380-3EF1-C9CF-09B0-4E288DC589E4}"/>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0DDF85B-07AA-1C57-68EC-72F880C54B3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3" name="Graphic 761">
                  <a:extLst>
                    <a:ext uri="{FF2B5EF4-FFF2-40B4-BE49-F238E27FC236}">
                      <a16:creationId xmlns:a16="http://schemas.microsoft.com/office/drawing/2014/main" id="{4C73A2BC-40FD-3F20-7E2C-4D49189DF07C}"/>
                    </a:ext>
                  </a:extLst>
                </p:cNvPr>
                <p:cNvGrpSpPr/>
                <p:nvPr/>
              </p:nvGrpSpPr>
              <p:grpSpPr>
                <a:xfrm>
                  <a:off x="8574388" y="7262248"/>
                  <a:ext cx="93362" cy="93362"/>
                  <a:chOff x="8574388" y="7262248"/>
                  <a:chExt cx="93362" cy="93362"/>
                </a:xfrm>
                <a:grpFill/>
              </p:grpSpPr>
              <p:sp>
                <p:nvSpPr>
                  <p:cNvPr id="1037" name="Freeform 1036">
                    <a:extLst>
                      <a:ext uri="{FF2B5EF4-FFF2-40B4-BE49-F238E27FC236}">
                        <a16:creationId xmlns:a16="http://schemas.microsoft.com/office/drawing/2014/main" id="{BF955195-A9AB-692E-5F65-276E85DB16D0}"/>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B657EE53-9EE3-1751-FF02-A9DFC40D66AA}"/>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4" name="Graphic 761">
                  <a:extLst>
                    <a:ext uri="{FF2B5EF4-FFF2-40B4-BE49-F238E27FC236}">
                      <a16:creationId xmlns:a16="http://schemas.microsoft.com/office/drawing/2014/main" id="{82FBD07A-BA1F-3DDF-C316-3337A391837E}"/>
                    </a:ext>
                  </a:extLst>
                </p:cNvPr>
                <p:cNvGrpSpPr/>
                <p:nvPr/>
              </p:nvGrpSpPr>
              <p:grpSpPr>
                <a:xfrm>
                  <a:off x="8653346" y="7262248"/>
                  <a:ext cx="93362" cy="93362"/>
                  <a:chOff x="8653346" y="7262248"/>
                  <a:chExt cx="93362" cy="93362"/>
                </a:xfrm>
                <a:grpFill/>
              </p:grpSpPr>
              <p:sp>
                <p:nvSpPr>
                  <p:cNvPr id="1035" name="Freeform 1034">
                    <a:extLst>
                      <a:ext uri="{FF2B5EF4-FFF2-40B4-BE49-F238E27FC236}">
                        <a16:creationId xmlns:a16="http://schemas.microsoft.com/office/drawing/2014/main" id="{C548BC7E-4462-3D13-AA96-EE09904257D9}"/>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4EE301E5-B1AD-3C80-622A-74928A9F003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1027" name="Freeform 1026">
                <a:extLst>
                  <a:ext uri="{FF2B5EF4-FFF2-40B4-BE49-F238E27FC236}">
                    <a16:creationId xmlns:a16="http://schemas.microsoft.com/office/drawing/2014/main" id="{58DB7710-0FD6-CA3E-8C4B-97E6BBD911C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244B7472-9099-3279-E0A4-1EE8C434D537}"/>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8413F425-547E-C5E8-7BAD-4839DAC7D4B4}"/>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1047" name="Rectangle 1046">
              <a:extLst>
                <a:ext uri="{FF2B5EF4-FFF2-40B4-BE49-F238E27FC236}">
                  <a16:creationId xmlns:a16="http://schemas.microsoft.com/office/drawing/2014/main" id="{72FB3BEB-B4CC-85EE-5265-A7516AD4EB78}"/>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8" name="Graphic 761">
              <a:extLst>
                <a:ext uri="{FF2B5EF4-FFF2-40B4-BE49-F238E27FC236}">
                  <a16:creationId xmlns:a16="http://schemas.microsoft.com/office/drawing/2014/main" id="{0FE80DCE-C7AB-2A78-D0A2-20FF4285E11D}"/>
                </a:ext>
              </a:extLst>
            </p:cNvPr>
            <p:cNvGrpSpPr/>
            <p:nvPr/>
          </p:nvGrpSpPr>
          <p:grpSpPr>
            <a:xfrm>
              <a:off x="4645524" y="7587336"/>
              <a:ext cx="407566" cy="407696"/>
              <a:chOff x="8373884" y="6441172"/>
              <a:chExt cx="356285" cy="356398"/>
            </a:xfrm>
            <a:solidFill>
              <a:srgbClr val="404040"/>
            </a:solidFill>
          </p:grpSpPr>
          <p:grpSp>
            <p:nvGrpSpPr>
              <p:cNvPr id="1049" name="Graphic 761">
                <a:extLst>
                  <a:ext uri="{FF2B5EF4-FFF2-40B4-BE49-F238E27FC236}">
                    <a16:creationId xmlns:a16="http://schemas.microsoft.com/office/drawing/2014/main" id="{903D3C92-DC83-D686-91F8-C4D67B3FF2DD}"/>
                  </a:ext>
                </a:extLst>
              </p:cNvPr>
              <p:cNvGrpSpPr/>
              <p:nvPr/>
            </p:nvGrpSpPr>
            <p:grpSpPr>
              <a:xfrm>
                <a:off x="8373884" y="6441172"/>
                <a:ext cx="356285" cy="356398"/>
                <a:chOff x="8373884" y="6441172"/>
                <a:chExt cx="356285" cy="356398"/>
              </a:xfrm>
              <a:grpFill/>
            </p:grpSpPr>
            <p:grpSp>
              <p:nvGrpSpPr>
                <p:cNvPr id="1056" name="Graphic 761">
                  <a:extLst>
                    <a:ext uri="{FF2B5EF4-FFF2-40B4-BE49-F238E27FC236}">
                      <a16:creationId xmlns:a16="http://schemas.microsoft.com/office/drawing/2014/main" id="{5CDE55DB-E790-A078-55FA-6738FC6350C3}"/>
                    </a:ext>
                  </a:extLst>
                </p:cNvPr>
                <p:cNvGrpSpPr/>
                <p:nvPr/>
              </p:nvGrpSpPr>
              <p:grpSpPr>
                <a:xfrm>
                  <a:off x="8671485" y="6525486"/>
                  <a:ext cx="58684" cy="272084"/>
                  <a:chOff x="8671485" y="6525486"/>
                  <a:chExt cx="58684" cy="272084"/>
                </a:xfrm>
                <a:grpFill/>
              </p:grpSpPr>
              <p:sp>
                <p:nvSpPr>
                  <p:cNvPr id="1059" name="Freeform 1058">
                    <a:extLst>
                      <a:ext uri="{FF2B5EF4-FFF2-40B4-BE49-F238E27FC236}">
                        <a16:creationId xmlns:a16="http://schemas.microsoft.com/office/drawing/2014/main" id="{50AE1C12-5EBF-48D5-C4D9-768C5B28520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8A6A9F56-671C-D2EA-96EC-6082A0BE13F8}"/>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4178FFA1-C792-6E10-ABBB-349F1B46B043}"/>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84571D95-C4EC-7A88-EDC5-6CF5F48D5F70}"/>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89A7B71C-CD95-5A4D-31DB-D908A9198F40}"/>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B2408CFD-DEC9-67C8-5E41-AE36CDBE49FF}"/>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1057" name="Freeform 1056">
                  <a:extLst>
                    <a:ext uri="{FF2B5EF4-FFF2-40B4-BE49-F238E27FC236}">
                      <a16:creationId xmlns:a16="http://schemas.microsoft.com/office/drawing/2014/main" id="{C79ECF3F-9ABF-C6A8-CE26-892FA79D4E2A}"/>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35570AE2-6451-0C72-59C6-F7A81E03EB1A}"/>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1050" name="Graphic 761">
                <a:extLst>
                  <a:ext uri="{FF2B5EF4-FFF2-40B4-BE49-F238E27FC236}">
                    <a16:creationId xmlns:a16="http://schemas.microsoft.com/office/drawing/2014/main" id="{00B55378-02B3-A0F5-78FF-7B48EF031052}"/>
                  </a:ext>
                </a:extLst>
              </p:cNvPr>
              <p:cNvGrpSpPr/>
              <p:nvPr/>
            </p:nvGrpSpPr>
            <p:grpSpPr>
              <a:xfrm>
                <a:off x="8451150" y="6441194"/>
                <a:ext cx="65086" cy="319032"/>
                <a:chOff x="8451150" y="6441194"/>
                <a:chExt cx="65086" cy="319032"/>
              </a:xfrm>
              <a:grpFill/>
            </p:grpSpPr>
            <p:grpSp>
              <p:nvGrpSpPr>
                <p:cNvPr id="1051" name="Graphic 761">
                  <a:extLst>
                    <a:ext uri="{FF2B5EF4-FFF2-40B4-BE49-F238E27FC236}">
                      <a16:creationId xmlns:a16="http://schemas.microsoft.com/office/drawing/2014/main" id="{5BCDC375-481C-2A4E-F8E8-A1B699F529E4}"/>
                    </a:ext>
                  </a:extLst>
                </p:cNvPr>
                <p:cNvGrpSpPr/>
                <p:nvPr/>
              </p:nvGrpSpPr>
              <p:grpSpPr>
                <a:xfrm>
                  <a:off x="8451150" y="6441194"/>
                  <a:ext cx="65086" cy="319032"/>
                  <a:chOff x="8451150" y="6441194"/>
                  <a:chExt cx="65086" cy="319032"/>
                </a:xfrm>
                <a:grpFill/>
              </p:grpSpPr>
              <p:sp>
                <p:nvSpPr>
                  <p:cNvPr id="1053" name="Freeform 1052">
                    <a:extLst>
                      <a:ext uri="{FF2B5EF4-FFF2-40B4-BE49-F238E27FC236}">
                        <a16:creationId xmlns:a16="http://schemas.microsoft.com/office/drawing/2014/main" id="{2E1F0707-4205-54B2-3628-CD41D4176DC7}"/>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B08FD20A-F693-C817-F7F3-B5350D549577}"/>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824AEDED-2DC2-E5D9-4F42-46CBB97A3019}"/>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1052" name="Freeform 1051">
                  <a:extLst>
                    <a:ext uri="{FF2B5EF4-FFF2-40B4-BE49-F238E27FC236}">
                      <a16:creationId xmlns:a16="http://schemas.microsoft.com/office/drawing/2014/main" id="{3DE11032-9504-D1EF-D1D6-03AA3449C23D}"/>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1071" name="Graphic 761">
              <a:extLst>
                <a:ext uri="{FF2B5EF4-FFF2-40B4-BE49-F238E27FC236}">
                  <a16:creationId xmlns:a16="http://schemas.microsoft.com/office/drawing/2014/main" id="{C97FC6B3-967D-00BE-DE5C-79DA7EC57614}"/>
                </a:ext>
              </a:extLst>
            </p:cNvPr>
            <p:cNvGrpSpPr/>
            <p:nvPr/>
          </p:nvGrpSpPr>
          <p:grpSpPr>
            <a:xfrm>
              <a:off x="6503937" y="7943460"/>
              <a:ext cx="373495" cy="407671"/>
              <a:chOff x="8434078" y="7773340"/>
              <a:chExt cx="326500" cy="356376"/>
            </a:xfrm>
            <a:solidFill>
              <a:srgbClr val="404040"/>
            </a:solidFill>
          </p:grpSpPr>
          <p:sp>
            <p:nvSpPr>
              <p:cNvPr id="1072" name="Freeform 1071">
                <a:extLst>
                  <a:ext uri="{FF2B5EF4-FFF2-40B4-BE49-F238E27FC236}">
                    <a16:creationId xmlns:a16="http://schemas.microsoft.com/office/drawing/2014/main" id="{D5434195-BDAD-B277-BDA2-11E09F0A631E}"/>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43C26576-A3B2-1C55-C053-D0582692507C}"/>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1074" name="Graphic 761">
                <a:extLst>
                  <a:ext uri="{FF2B5EF4-FFF2-40B4-BE49-F238E27FC236}">
                    <a16:creationId xmlns:a16="http://schemas.microsoft.com/office/drawing/2014/main" id="{78A967A2-F40A-EF6F-7646-E8E8021522A5}"/>
                  </a:ext>
                </a:extLst>
              </p:cNvPr>
              <p:cNvGrpSpPr/>
              <p:nvPr/>
            </p:nvGrpSpPr>
            <p:grpSpPr>
              <a:xfrm>
                <a:off x="8495431" y="7985462"/>
                <a:ext cx="201662" cy="144253"/>
                <a:chOff x="8495431" y="7985462"/>
                <a:chExt cx="201662" cy="144253"/>
              </a:xfrm>
              <a:grpFill/>
            </p:grpSpPr>
            <p:sp>
              <p:nvSpPr>
                <p:cNvPr id="1082" name="Freeform 1081">
                  <a:extLst>
                    <a:ext uri="{FF2B5EF4-FFF2-40B4-BE49-F238E27FC236}">
                      <a16:creationId xmlns:a16="http://schemas.microsoft.com/office/drawing/2014/main" id="{434374DA-E5B1-D893-B1FE-4C337D545E89}"/>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AB663959-5763-E5A5-6EA1-91B555370595}"/>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1075" name="Freeform 1074">
                <a:extLst>
                  <a:ext uri="{FF2B5EF4-FFF2-40B4-BE49-F238E27FC236}">
                    <a16:creationId xmlns:a16="http://schemas.microsoft.com/office/drawing/2014/main" id="{5FFEEF7A-DE02-7834-B4F4-ADBDC61E56F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375EBBB5-7309-3A4B-2F0A-F114F39B0F4A}"/>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5E703462-0936-48EB-1F19-7655B6FBDD8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472E9863-ADCC-F6AF-776B-4764B8F56482}"/>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7C58EB74-93E8-6100-A840-F0F2FC851DEF}"/>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932FD9F1-57E8-DA05-56A9-788823FC9EE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BE78B77F-A348-92B0-CED0-25B9C95E6A33}"/>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7" name="Group 6">
              <a:extLst>
                <a:ext uri="{FF2B5EF4-FFF2-40B4-BE49-F238E27FC236}">
                  <a16:creationId xmlns:a16="http://schemas.microsoft.com/office/drawing/2014/main" id="{3BEB8B8F-7E75-96A3-750C-DDE26D54D1A9}"/>
                </a:ext>
              </a:extLst>
            </p:cNvPr>
            <p:cNvGrpSpPr/>
            <p:nvPr/>
          </p:nvGrpSpPr>
          <p:grpSpPr>
            <a:xfrm>
              <a:off x="332090" y="6789202"/>
              <a:ext cx="694518" cy="591172"/>
              <a:chOff x="75700" y="4460811"/>
              <a:chExt cx="785328" cy="668473"/>
            </a:xfrm>
          </p:grpSpPr>
          <p:grpSp>
            <p:nvGrpSpPr>
              <p:cNvPr id="8" name="Group 7">
                <a:extLst>
                  <a:ext uri="{FF2B5EF4-FFF2-40B4-BE49-F238E27FC236}">
                    <a16:creationId xmlns:a16="http://schemas.microsoft.com/office/drawing/2014/main" id="{D1414E54-CA48-DB50-8936-05579E54146A}"/>
                  </a:ext>
                </a:extLst>
              </p:cNvPr>
              <p:cNvGrpSpPr/>
              <p:nvPr/>
            </p:nvGrpSpPr>
            <p:grpSpPr>
              <a:xfrm>
                <a:off x="75700" y="4460811"/>
                <a:ext cx="785328" cy="668473"/>
                <a:chOff x="457012" y="5595710"/>
                <a:chExt cx="785328" cy="668473"/>
              </a:xfrm>
            </p:grpSpPr>
            <p:sp>
              <p:nvSpPr>
                <p:cNvPr id="10" name="Oval 9">
                  <a:extLst>
                    <a:ext uri="{FF2B5EF4-FFF2-40B4-BE49-F238E27FC236}">
                      <a16:creationId xmlns:a16="http://schemas.microsoft.com/office/drawing/2014/main" id="{24DB9D28-853E-37F1-0948-346708686AEF}"/>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A7C2F847-7EFB-6E3B-3EDC-5469CEB82F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02</a:t>
                  </a:r>
                </a:p>
              </p:txBody>
            </p:sp>
          </p:grpSp>
          <p:sp>
            <p:nvSpPr>
              <p:cNvPr id="9" name="TextBox 8">
                <a:extLst>
                  <a:ext uri="{FF2B5EF4-FFF2-40B4-BE49-F238E27FC236}">
                    <a16:creationId xmlns:a16="http://schemas.microsoft.com/office/drawing/2014/main" id="{0AFCBACD-ABDF-29D8-8AC9-6A54CECBAB99}"/>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17" name="Group 16">
              <a:extLst>
                <a:ext uri="{FF2B5EF4-FFF2-40B4-BE49-F238E27FC236}">
                  <a16:creationId xmlns:a16="http://schemas.microsoft.com/office/drawing/2014/main" id="{E7FC86D4-5859-9D3D-04F8-BD68AC801F5E}"/>
                </a:ext>
              </a:extLst>
            </p:cNvPr>
            <p:cNvGrpSpPr/>
            <p:nvPr/>
          </p:nvGrpSpPr>
          <p:grpSpPr>
            <a:xfrm>
              <a:off x="2293193" y="7604793"/>
              <a:ext cx="694518" cy="591172"/>
              <a:chOff x="87062" y="4460811"/>
              <a:chExt cx="785328" cy="668473"/>
            </a:xfrm>
          </p:grpSpPr>
          <p:grpSp>
            <p:nvGrpSpPr>
              <p:cNvPr id="18" name="Group 17">
                <a:extLst>
                  <a:ext uri="{FF2B5EF4-FFF2-40B4-BE49-F238E27FC236}">
                    <a16:creationId xmlns:a16="http://schemas.microsoft.com/office/drawing/2014/main" id="{43507FED-4985-2023-622F-954CAAB7D72B}"/>
                  </a:ext>
                </a:extLst>
              </p:cNvPr>
              <p:cNvGrpSpPr/>
              <p:nvPr/>
            </p:nvGrpSpPr>
            <p:grpSpPr>
              <a:xfrm>
                <a:off x="87062" y="4460811"/>
                <a:ext cx="785328" cy="668473"/>
                <a:chOff x="468374" y="5595710"/>
                <a:chExt cx="785328" cy="668473"/>
              </a:xfrm>
            </p:grpSpPr>
            <p:sp>
              <p:nvSpPr>
                <p:cNvPr id="20" name="Oval 19">
                  <a:extLst>
                    <a:ext uri="{FF2B5EF4-FFF2-40B4-BE49-F238E27FC236}">
                      <a16:creationId xmlns:a16="http://schemas.microsoft.com/office/drawing/2014/main" id="{A1B6DA11-C085-9DD9-CF3E-7F9CDF60B19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CF2BF7A2-9931-E897-AB61-EABDAB700C19}"/>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03</a:t>
                  </a:r>
                </a:p>
              </p:txBody>
            </p:sp>
          </p:grpSp>
          <p:sp>
            <p:nvSpPr>
              <p:cNvPr id="19" name="TextBox 18">
                <a:extLst>
                  <a:ext uri="{FF2B5EF4-FFF2-40B4-BE49-F238E27FC236}">
                    <a16:creationId xmlns:a16="http://schemas.microsoft.com/office/drawing/2014/main" id="{837D1C37-7A15-99B7-8616-811E1FC0D686}"/>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27" name="Group 26">
              <a:extLst>
                <a:ext uri="{FF2B5EF4-FFF2-40B4-BE49-F238E27FC236}">
                  <a16:creationId xmlns:a16="http://schemas.microsoft.com/office/drawing/2014/main" id="{F4A49D3C-DE75-3D04-1C74-1633B8F2D6C3}"/>
                </a:ext>
              </a:extLst>
            </p:cNvPr>
            <p:cNvGrpSpPr/>
            <p:nvPr/>
          </p:nvGrpSpPr>
          <p:grpSpPr>
            <a:xfrm>
              <a:off x="2626464" y="5616894"/>
              <a:ext cx="694518" cy="591172"/>
              <a:chOff x="75700" y="4460811"/>
              <a:chExt cx="785328" cy="668473"/>
            </a:xfrm>
          </p:grpSpPr>
          <p:grpSp>
            <p:nvGrpSpPr>
              <p:cNvPr id="28" name="Group 27">
                <a:extLst>
                  <a:ext uri="{FF2B5EF4-FFF2-40B4-BE49-F238E27FC236}">
                    <a16:creationId xmlns:a16="http://schemas.microsoft.com/office/drawing/2014/main" id="{113535AC-C6F1-5A6D-B1AE-0CCEEEDE3BE0}"/>
                  </a:ext>
                </a:extLst>
              </p:cNvPr>
              <p:cNvGrpSpPr/>
              <p:nvPr/>
            </p:nvGrpSpPr>
            <p:grpSpPr>
              <a:xfrm>
                <a:off x="75700" y="4460811"/>
                <a:ext cx="785328" cy="668473"/>
                <a:chOff x="457012" y="5595710"/>
                <a:chExt cx="785328" cy="668473"/>
              </a:xfrm>
            </p:grpSpPr>
            <p:sp>
              <p:nvSpPr>
                <p:cNvPr id="30" name="Oval 29">
                  <a:extLst>
                    <a:ext uri="{FF2B5EF4-FFF2-40B4-BE49-F238E27FC236}">
                      <a16:creationId xmlns:a16="http://schemas.microsoft.com/office/drawing/2014/main" id="{EAF49EE4-797B-C1C9-3CA8-8C53EEB99F34}"/>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3CAC67DE-B1FA-C82F-8A95-CB23E889251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04</a:t>
                  </a:r>
                </a:p>
              </p:txBody>
            </p:sp>
          </p:grpSp>
          <p:sp>
            <p:nvSpPr>
              <p:cNvPr id="29" name="TextBox 28">
                <a:extLst>
                  <a:ext uri="{FF2B5EF4-FFF2-40B4-BE49-F238E27FC236}">
                    <a16:creationId xmlns:a16="http://schemas.microsoft.com/office/drawing/2014/main" id="{1D2678A8-6F9B-F54F-382A-1F8724F566A6}"/>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37" name="Group 36">
              <a:extLst>
                <a:ext uri="{FF2B5EF4-FFF2-40B4-BE49-F238E27FC236}">
                  <a16:creationId xmlns:a16="http://schemas.microsoft.com/office/drawing/2014/main" id="{95C906DA-6DDD-7D98-179A-C3AECBEC4255}"/>
                </a:ext>
              </a:extLst>
            </p:cNvPr>
            <p:cNvGrpSpPr/>
            <p:nvPr/>
          </p:nvGrpSpPr>
          <p:grpSpPr>
            <a:xfrm>
              <a:off x="4456938" y="6693742"/>
              <a:ext cx="694518" cy="591172"/>
              <a:chOff x="75700" y="4460811"/>
              <a:chExt cx="785328" cy="668473"/>
            </a:xfrm>
          </p:grpSpPr>
          <p:grpSp>
            <p:nvGrpSpPr>
              <p:cNvPr id="38" name="Group 37">
                <a:extLst>
                  <a:ext uri="{FF2B5EF4-FFF2-40B4-BE49-F238E27FC236}">
                    <a16:creationId xmlns:a16="http://schemas.microsoft.com/office/drawing/2014/main" id="{38A4A1DB-EA87-7866-5125-C635D4CC45A2}"/>
                  </a:ext>
                </a:extLst>
              </p:cNvPr>
              <p:cNvGrpSpPr/>
              <p:nvPr/>
            </p:nvGrpSpPr>
            <p:grpSpPr>
              <a:xfrm>
                <a:off x="75700" y="4460811"/>
                <a:ext cx="785328" cy="668473"/>
                <a:chOff x="457012" y="5595710"/>
                <a:chExt cx="785328" cy="668473"/>
              </a:xfrm>
            </p:grpSpPr>
            <p:sp>
              <p:nvSpPr>
                <p:cNvPr id="40" name="Oval 39">
                  <a:extLst>
                    <a:ext uri="{FF2B5EF4-FFF2-40B4-BE49-F238E27FC236}">
                      <a16:creationId xmlns:a16="http://schemas.microsoft.com/office/drawing/2014/main" id="{199679BE-3E29-A12D-A391-18E1EBF86721}"/>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69BAAE7A-1B7C-5E5F-3D4D-E6E653D909F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05</a:t>
                  </a:r>
                </a:p>
              </p:txBody>
            </p:sp>
          </p:grpSp>
          <p:sp>
            <p:nvSpPr>
              <p:cNvPr id="39" name="TextBox 38">
                <a:extLst>
                  <a:ext uri="{FF2B5EF4-FFF2-40B4-BE49-F238E27FC236}">
                    <a16:creationId xmlns:a16="http://schemas.microsoft.com/office/drawing/2014/main" id="{71F0F93C-8D64-2DD8-E3EB-EE7B3BD61233}"/>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47" name="Group 46">
              <a:extLst>
                <a:ext uri="{FF2B5EF4-FFF2-40B4-BE49-F238E27FC236}">
                  <a16:creationId xmlns:a16="http://schemas.microsoft.com/office/drawing/2014/main" id="{8C8C256E-6DE2-6AFF-0C4D-79B8509F0E04}"/>
                </a:ext>
              </a:extLst>
            </p:cNvPr>
            <p:cNvGrpSpPr/>
            <p:nvPr/>
          </p:nvGrpSpPr>
          <p:grpSpPr>
            <a:xfrm>
              <a:off x="5480456" y="8413684"/>
              <a:ext cx="694518" cy="591172"/>
              <a:chOff x="75700" y="4460811"/>
              <a:chExt cx="785328" cy="668473"/>
            </a:xfrm>
          </p:grpSpPr>
          <p:grpSp>
            <p:nvGrpSpPr>
              <p:cNvPr id="48" name="Group 47">
                <a:extLst>
                  <a:ext uri="{FF2B5EF4-FFF2-40B4-BE49-F238E27FC236}">
                    <a16:creationId xmlns:a16="http://schemas.microsoft.com/office/drawing/2014/main" id="{A69290D3-24D3-09E9-FBDF-4BB7E519E1F4}"/>
                  </a:ext>
                </a:extLst>
              </p:cNvPr>
              <p:cNvGrpSpPr/>
              <p:nvPr/>
            </p:nvGrpSpPr>
            <p:grpSpPr>
              <a:xfrm>
                <a:off x="75700" y="4460811"/>
                <a:ext cx="785328" cy="668473"/>
                <a:chOff x="457012" y="5595710"/>
                <a:chExt cx="785328" cy="668473"/>
              </a:xfrm>
            </p:grpSpPr>
            <p:sp>
              <p:nvSpPr>
                <p:cNvPr id="50" name="Oval 49">
                  <a:extLst>
                    <a:ext uri="{FF2B5EF4-FFF2-40B4-BE49-F238E27FC236}">
                      <a16:creationId xmlns:a16="http://schemas.microsoft.com/office/drawing/2014/main" id="{04D7F968-82D8-AD52-974B-2D4E0C93AD9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C4873BA5-E2C9-F079-5F1B-D2E69404F1E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06</a:t>
                  </a:r>
                </a:p>
              </p:txBody>
            </p:sp>
          </p:grpSp>
          <p:sp>
            <p:nvSpPr>
              <p:cNvPr id="49" name="TextBox 48">
                <a:extLst>
                  <a:ext uri="{FF2B5EF4-FFF2-40B4-BE49-F238E27FC236}">
                    <a16:creationId xmlns:a16="http://schemas.microsoft.com/office/drawing/2014/main" id="{9F0CD1E9-49CA-2AD7-0C7F-12246DF74872}"/>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spTree>
    <p:extLst>
      <p:ext uri="{BB962C8B-B14F-4D97-AF65-F5344CB8AC3E}">
        <p14:creationId xmlns:p14="http://schemas.microsoft.com/office/powerpoint/2010/main" val="519586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5262" b="25262"/>
          <a:stretch>
            <a:fillRect/>
          </a:stretch>
        </p:blipFill>
        <p:spPr>
          <a:xfrm>
            <a:off x="981220" y="788059"/>
            <a:ext cx="6578454" cy="3253972"/>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288205"/>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 Placeholder 7">
            <a:extLst>
              <a:ext uri="{FF2B5EF4-FFF2-40B4-BE49-F238E27FC236}">
                <a16:creationId xmlns:a16="http://schemas.microsoft.com/office/drawing/2014/main" id="{0F2F8A90-A2CD-7E70-4406-13593850D0A6}"/>
              </a:ext>
            </a:extLst>
          </p:cNvPr>
          <p:cNvSpPr txBox="1">
            <a:spLocks/>
          </p:cNvSpPr>
          <p:nvPr/>
        </p:nvSpPr>
        <p:spPr>
          <a:xfrm>
            <a:off x="4575569" y="5641786"/>
            <a:ext cx="2419120" cy="3969324"/>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en-GB" sz="1600" b="0" dirty="0">
                <a:solidFill>
                  <a:schemeClr val="tx1">
                    <a:lumMod val="75000"/>
                    <a:lumOff val="25000"/>
                  </a:schemeClr>
                </a:solidFill>
                <a:latin typeface="Calibri"/>
                <a:ea typeface="Open Sans"/>
                <a:cs typeface="Calibri"/>
              </a:rPr>
              <a:t>Oplysningsarbejde gennem lokale mødesteder </a:t>
            </a:r>
            <a:r>
              <a:rPr lang="en-GB" sz="1600" b="0" dirty="0">
                <a:latin typeface="Calibri"/>
                <a:ea typeface="Open Sans"/>
                <a:cs typeface="Calibri"/>
              </a:rPr>
              <a:t>          4</a:t>
            </a:r>
            <a:endParaRPr lang="en-GB" dirty="0"/>
          </a:p>
          <a:p>
            <a:pPr>
              <a:spcBef>
                <a:spcPts val="0"/>
              </a:spcBef>
            </a:pPr>
            <a:endParaRPr lang="en-GB" sz="2000" b="0" dirty="0"/>
          </a:p>
          <a:p>
            <a:pPr>
              <a:lnSpc>
                <a:spcPts val="1640"/>
              </a:lnSpc>
              <a:spcBef>
                <a:spcPts val="0"/>
              </a:spcBef>
            </a:pPr>
            <a:r>
              <a:rPr lang="en-GB" sz="1600" b="0" dirty="0"/>
              <a:t>Sikre, at flygtninge</a:t>
            </a:r>
          </a:p>
          <a:p>
            <a:pPr>
              <a:lnSpc>
                <a:spcPts val="1640"/>
              </a:lnSpc>
              <a:spcBef>
                <a:spcPts val="0"/>
              </a:spcBef>
            </a:pPr>
            <a:r>
              <a:rPr lang="en-GB" sz="1600" b="0" dirty="0"/>
              <a:t>får de certifikater, der kræves for </a:t>
            </a:r>
          </a:p>
          <a:p>
            <a:pPr>
              <a:lnSpc>
                <a:spcPts val="1640"/>
              </a:lnSpc>
              <a:spcBef>
                <a:spcPts val="0"/>
              </a:spcBef>
            </a:pPr>
            <a:r>
              <a:rPr lang="en-GB" sz="1600" b="0" dirty="0"/>
              <a:t>bygge- og anlægsarbejde</a:t>
            </a:r>
          </a:p>
          <a:p>
            <a:pPr>
              <a:lnSpc>
                <a:spcPts val="1640"/>
              </a:lnSpc>
              <a:spcBef>
                <a:spcPts val="0"/>
              </a:spcBef>
            </a:pPr>
            <a:r>
              <a:rPr lang="en-GB" sz="1600" b="0" dirty="0"/>
              <a:t>i værtslandet    5</a:t>
            </a:r>
          </a:p>
          <a:p>
            <a:pPr>
              <a:spcBef>
                <a:spcPts val="0"/>
              </a:spcBef>
            </a:pPr>
            <a:endParaRPr lang="en-GB" sz="2000" b="0" dirty="0"/>
          </a:p>
          <a:p>
            <a:pPr>
              <a:lnSpc>
                <a:spcPts val="1640"/>
              </a:lnSpc>
              <a:spcBef>
                <a:spcPts val="0"/>
              </a:spcBef>
            </a:pPr>
            <a:r>
              <a:rPr lang="en-GB" sz="1600" b="0" dirty="0"/>
              <a:t>Udvikle og fremskynde uddannelsesprogrammer</a:t>
            </a:r>
          </a:p>
          <a:p>
            <a:pPr>
              <a:lnSpc>
                <a:spcPts val="1640"/>
              </a:lnSpc>
              <a:spcBef>
                <a:spcPts val="0"/>
              </a:spcBef>
            </a:pPr>
            <a:r>
              <a:rPr lang="en-GB" sz="1600" b="0" dirty="0"/>
              <a:t>for flygtninge med</a:t>
            </a:r>
          </a:p>
          <a:p>
            <a:pPr>
              <a:lnSpc>
                <a:spcPts val="1640"/>
              </a:lnSpc>
              <a:spcBef>
                <a:spcPts val="0"/>
              </a:spcBef>
            </a:pPr>
            <a:r>
              <a:rPr lang="en-GB" sz="1600" b="0" dirty="0"/>
              <a:t>tidligere erfaring inden for byggebranchen     6</a:t>
            </a:r>
          </a:p>
          <a:p>
            <a:pPr>
              <a:lnSpc>
                <a:spcPts val="1640"/>
              </a:lnSpc>
              <a:spcBef>
                <a:spcPts val="0"/>
              </a:spcBef>
            </a:pPr>
            <a:endParaRPr lang="en-GB" sz="1600" b="0" dirty="0"/>
          </a:p>
          <a:p>
            <a:pPr>
              <a:lnSpc>
                <a:spcPts val="1640"/>
              </a:lnSpc>
              <a:spcBef>
                <a:spcPts val="0"/>
              </a:spcBef>
            </a:pPr>
            <a:r>
              <a:rPr lang="en-GB" sz="1600" b="0" dirty="0"/>
              <a:t> </a:t>
            </a:r>
          </a:p>
          <a:p>
            <a:pPr>
              <a:lnSpc>
                <a:spcPts val="1640"/>
              </a:lnSpc>
              <a:spcBef>
                <a:spcPts val="0"/>
              </a:spcBef>
            </a:pPr>
            <a:r>
              <a:rPr lang="en-GB" sz="1600" b="0" dirty="0"/>
              <a:t>Uddannelsesorganisationer</a:t>
            </a:r>
          </a:p>
          <a:p>
            <a:pPr>
              <a:lnSpc>
                <a:spcPts val="1640"/>
              </a:lnSpc>
              <a:spcBef>
                <a:spcPts val="0"/>
              </a:spcBef>
            </a:pPr>
            <a:r>
              <a:rPr lang="en-GB" sz="1600" b="0" dirty="0"/>
              <a:t>Uddannelsesorganisationer      7</a:t>
            </a:r>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endParaRPr lang="en-GB" sz="1600" b="0"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67273" y="5555416"/>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67273" y="6489352"/>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86228" y="8993617"/>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3</a:t>
            </a:fld>
            <a:endParaRPr lang="en-US" dirty="0"/>
          </a:p>
        </p:txBody>
      </p:sp>
      <p:sp>
        <p:nvSpPr>
          <p:cNvPr id="15" name="Freeform 14">
            <a:extLst>
              <a:ext uri="{FF2B5EF4-FFF2-40B4-BE49-F238E27FC236}">
                <a16:creationId xmlns:a16="http://schemas.microsoft.com/office/drawing/2014/main" id="{20536396-322F-6C29-2C0B-554C7C9C01F0}"/>
              </a:ext>
            </a:extLst>
          </p:cNvPr>
          <p:cNvSpPr/>
          <p:nvPr/>
        </p:nvSpPr>
        <p:spPr>
          <a:xfrm>
            <a:off x="0" y="3482787"/>
            <a:ext cx="3590365" cy="6589060"/>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grpSp>
        <p:nvGrpSpPr>
          <p:cNvPr id="16" name="Group 15">
            <a:extLst>
              <a:ext uri="{FF2B5EF4-FFF2-40B4-BE49-F238E27FC236}">
                <a16:creationId xmlns:a16="http://schemas.microsoft.com/office/drawing/2014/main" id="{1BFC7D74-2558-64F6-6AD4-FDD566B85D14}"/>
              </a:ext>
            </a:extLst>
          </p:cNvPr>
          <p:cNvGrpSpPr/>
          <p:nvPr/>
        </p:nvGrpSpPr>
        <p:grpSpPr>
          <a:xfrm>
            <a:off x="0" y="4487805"/>
            <a:ext cx="6759614" cy="553998"/>
            <a:chOff x="-406400" y="2137471"/>
            <a:chExt cx="7002185" cy="779383"/>
          </a:xfrm>
        </p:grpSpPr>
        <p:sp>
          <p:nvSpPr>
            <p:cNvPr id="17" name="Rectangle 16">
              <a:extLst>
                <a:ext uri="{FF2B5EF4-FFF2-40B4-BE49-F238E27FC236}">
                  <a16:creationId xmlns:a16="http://schemas.microsoft.com/office/drawing/2014/main" id="{769CAAFD-C888-33B9-E564-8CC46FF61EE6}"/>
                </a:ext>
              </a:extLst>
            </p:cNvPr>
            <p:cNvSpPr/>
            <p:nvPr/>
          </p:nvSpPr>
          <p:spPr>
            <a:xfrm>
              <a:off x="-406400" y="2179441"/>
              <a:ext cx="3815166"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8" name="TextBox 17">
              <a:extLst>
                <a:ext uri="{FF2B5EF4-FFF2-40B4-BE49-F238E27FC236}">
                  <a16:creationId xmlns:a16="http://schemas.microsoft.com/office/drawing/2014/main" id="{89B917C1-0EFA-B7F8-8067-917B716146EB}"/>
                </a:ext>
              </a:extLst>
            </p:cNvPr>
            <p:cNvSpPr txBox="1"/>
            <p:nvPr/>
          </p:nvSpPr>
          <p:spPr>
            <a:xfrm>
              <a:off x="186415" y="2137471"/>
              <a:ext cx="6409370" cy="779383"/>
            </a:xfrm>
            <a:prstGeom prst="rect">
              <a:avLst/>
            </a:prstGeom>
            <a:noFill/>
          </p:spPr>
          <p:txBody>
            <a:bodyPr wrap="square" rtlCol="0">
              <a:spAutoFit/>
            </a:bodyPr>
            <a:lstStyle/>
            <a:p>
              <a:r>
                <a:rPr lang="en-US" sz="3000" b="1" dirty="0">
                  <a:solidFill>
                    <a:schemeClr val="bg1"/>
                  </a:solidFill>
                  <a:latin typeface="Calibri" panose="020F0502020204030204" pitchFamily="34" charset="0"/>
                  <a:cs typeface="Calibri" panose="020F0502020204030204" pitchFamily="34" charset="0"/>
                </a:rPr>
                <a:t>- Specifik uddannelse</a:t>
              </a:r>
            </a:p>
          </p:txBody>
        </p:sp>
      </p:grpSp>
      <p:grpSp>
        <p:nvGrpSpPr>
          <p:cNvPr id="19" name="Group 18">
            <a:extLst>
              <a:ext uri="{FF2B5EF4-FFF2-40B4-BE49-F238E27FC236}">
                <a16:creationId xmlns:a16="http://schemas.microsoft.com/office/drawing/2014/main" id="{944C2472-44F6-EFFD-E54D-C4AD5BE3E1D3}"/>
              </a:ext>
            </a:extLst>
          </p:cNvPr>
          <p:cNvGrpSpPr/>
          <p:nvPr/>
        </p:nvGrpSpPr>
        <p:grpSpPr>
          <a:xfrm>
            <a:off x="0" y="3953821"/>
            <a:ext cx="8013700" cy="553998"/>
            <a:chOff x="-406401" y="2282382"/>
            <a:chExt cx="8301278" cy="779383"/>
          </a:xfrm>
        </p:grpSpPr>
        <p:sp>
          <p:nvSpPr>
            <p:cNvPr id="20" name="Rectangle 19">
              <a:extLst>
                <a:ext uri="{FF2B5EF4-FFF2-40B4-BE49-F238E27FC236}">
                  <a16:creationId xmlns:a16="http://schemas.microsoft.com/office/drawing/2014/main" id="{90946317-215F-ACD0-C052-AE6747E2544F}"/>
                </a:ext>
              </a:extLst>
            </p:cNvPr>
            <p:cNvSpPr/>
            <p:nvPr/>
          </p:nvSpPr>
          <p:spPr>
            <a:xfrm>
              <a:off x="-406401" y="2322375"/>
              <a:ext cx="4736070"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21" name="TextBox 20">
              <a:extLst>
                <a:ext uri="{FF2B5EF4-FFF2-40B4-BE49-F238E27FC236}">
                  <a16:creationId xmlns:a16="http://schemas.microsoft.com/office/drawing/2014/main" id="{3EE20BD8-894F-E558-C0EF-CFE7BB2D9AF5}"/>
                </a:ext>
              </a:extLst>
            </p:cNvPr>
            <p:cNvSpPr txBox="1"/>
            <p:nvPr/>
          </p:nvSpPr>
          <p:spPr>
            <a:xfrm>
              <a:off x="201451" y="2282382"/>
              <a:ext cx="7693426" cy="779383"/>
            </a:xfrm>
            <a:prstGeom prst="rect">
              <a:avLst/>
            </a:prstGeom>
            <a:noFill/>
          </p:spPr>
          <p:txBody>
            <a:bodyPr wrap="square" rtlCol="0">
              <a:spAutoFit/>
            </a:bodyPr>
            <a:lstStyle/>
            <a:p>
              <a:r>
                <a:rPr lang="en-US" sz="3000" b="1" dirty="0">
                  <a:solidFill>
                    <a:schemeClr val="bg1"/>
                  </a:solidFill>
                  <a:latin typeface="Calibri" panose="020F0502020204030204" pitchFamily="34" charset="0"/>
                  <a:cs typeface="Calibri" panose="020F0502020204030204" pitchFamily="34" charset="0"/>
                </a:rPr>
                <a:t>TRIN 04 – Tilbud til branchen</a:t>
              </a:r>
            </a:p>
          </p:txBody>
        </p:sp>
      </p:grpSp>
      <p:grpSp>
        <p:nvGrpSpPr>
          <p:cNvPr id="22" name="Group 21">
            <a:extLst>
              <a:ext uri="{FF2B5EF4-FFF2-40B4-BE49-F238E27FC236}">
                <a16:creationId xmlns:a16="http://schemas.microsoft.com/office/drawing/2014/main" id="{22DFEB64-873B-0100-391C-7609B743F484}"/>
              </a:ext>
            </a:extLst>
          </p:cNvPr>
          <p:cNvGrpSpPr/>
          <p:nvPr/>
        </p:nvGrpSpPr>
        <p:grpSpPr>
          <a:xfrm>
            <a:off x="1264023" y="7069698"/>
            <a:ext cx="2403974" cy="3744394"/>
            <a:chOff x="4387351" y="4867570"/>
            <a:chExt cx="581843" cy="906270"/>
          </a:xfrm>
          <a:solidFill>
            <a:schemeClr val="bg1">
              <a:alpha val="20641"/>
            </a:schemeClr>
          </a:solidFill>
        </p:grpSpPr>
        <p:grpSp>
          <p:nvGrpSpPr>
            <p:cNvPr id="23" name="Graphic 7">
              <a:extLst>
                <a:ext uri="{FF2B5EF4-FFF2-40B4-BE49-F238E27FC236}">
                  <a16:creationId xmlns:a16="http://schemas.microsoft.com/office/drawing/2014/main" id="{285A8C0B-1466-5DC9-53E8-7F720E0E7BD0}"/>
                </a:ext>
              </a:extLst>
            </p:cNvPr>
            <p:cNvGrpSpPr/>
            <p:nvPr/>
          </p:nvGrpSpPr>
          <p:grpSpPr>
            <a:xfrm>
              <a:off x="4388301" y="4867570"/>
              <a:ext cx="580893" cy="324279"/>
              <a:chOff x="4388301" y="4867570"/>
              <a:chExt cx="580893" cy="324279"/>
            </a:xfrm>
            <a:grpFill/>
          </p:grpSpPr>
          <p:sp>
            <p:nvSpPr>
              <p:cNvPr id="29" name="Freeform 28">
                <a:extLst>
                  <a:ext uri="{FF2B5EF4-FFF2-40B4-BE49-F238E27FC236}">
                    <a16:creationId xmlns:a16="http://schemas.microsoft.com/office/drawing/2014/main" id="{A18CA411-6FFB-7BD0-2C1D-CCF291E6005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A39E34A1-B681-DF1A-42AF-F8A7934F7517}"/>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01D15008-90EC-18EA-826F-464622F41E41}"/>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6" name="Graphic 7">
              <a:extLst>
                <a:ext uri="{FF2B5EF4-FFF2-40B4-BE49-F238E27FC236}">
                  <a16:creationId xmlns:a16="http://schemas.microsoft.com/office/drawing/2014/main" id="{D0AD21B6-6B19-EE22-1FA8-E42F015DB917}"/>
                </a:ext>
              </a:extLst>
            </p:cNvPr>
            <p:cNvGrpSpPr/>
            <p:nvPr/>
          </p:nvGrpSpPr>
          <p:grpSpPr>
            <a:xfrm>
              <a:off x="4387351" y="5189947"/>
              <a:ext cx="580893" cy="583893"/>
              <a:chOff x="4387351" y="5189947"/>
              <a:chExt cx="580893" cy="583893"/>
            </a:xfrm>
            <a:grpFill/>
          </p:grpSpPr>
          <p:sp>
            <p:nvSpPr>
              <p:cNvPr id="27" name="Freeform 26">
                <a:extLst>
                  <a:ext uri="{FF2B5EF4-FFF2-40B4-BE49-F238E27FC236}">
                    <a16:creationId xmlns:a16="http://schemas.microsoft.com/office/drawing/2014/main" id="{3AEABD85-A18E-6ACD-8D2C-010AC8DD0B4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485A1DC-414A-D574-0393-CF6ABA5189A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31" name="TextBox 30">
            <a:extLst>
              <a:ext uri="{FF2B5EF4-FFF2-40B4-BE49-F238E27FC236}">
                <a16:creationId xmlns:a16="http://schemas.microsoft.com/office/drawing/2014/main" id="{44E05A8F-DA7E-03E6-656C-B7C673EA94FB}"/>
              </a:ext>
            </a:extLst>
          </p:cNvPr>
          <p:cNvSpPr txBox="1"/>
          <p:nvPr/>
        </p:nvSpPr>
        <p:spPr>
          <a:xfrm>
            <a:off x="719946" y="5280537"/>
            <a:ext cx="2532540" cy="1554272"/>
          </a:xfrm>
          <a:prstGeom prst="rect">
            <a:avLst/>
          </a:prstGeom>
          <a:noFill/>
        </p:spPr>
        <p:txBody>
          <a:bodyPr wrap="square">
            <a:spAutoFit/>
          </a:bodyPr>
          <a:lstStyle/>
          <a:p>
            <a:pPr>
              <a:lnSpc>
                <a:spcPts val="1860"/>
              </a:lnSpc>
              <a:buClr>
                <a:srgbClr val="000000"/>
              </a:buClr>
            </a:pPr>
            <a:r>
              <a:rPr lang="en-US" sz="1800" dirty="0">
                <a:solidFill>
                  <a:schemeClr val="bg1"/>
                </a:solidFill>
                <a:latin typeface="Calibri" panose="020F0502020204030204" pitchFamily="34" charset="0"/>
                <a:cs typeface="Calibri" panose="020F0502020204030204" pitchFamily="34" charset="0"/>
              </a:rPr>
              <a:t>Dette trin omhandler, hvordan man tiltrækker og implementerer uddannelsesprogrammer, der udstyrer flygtninge med de nødvendige færdigheder til job inden for byggebranchen.</a:t>
            </a:r>
          </a:p>
        </p:txBody>
      </p:sp>
      <p:pic>
        <p:nvPicPr>
          <p:cNvPr id="2" name="Picture 1">
            <a:extLst>
              <a:ext uri="{FF2B5EF4-FFF2-40B4-BE49-F238E27FC236}">
                <a16:creationId xmlns:a16="http://schemas.microsoft.com/office/drawing/2014/main" id="{699C3DFA-7CCD-D8CD-CCBE-8315DA731F56}"/>
              </a:ext>
            </a:extLst>
          </p:cNvPr>
          <p:cNvPicPr>
            <a:picLocks noChangeAspect="1"/>
          </p:cNvPicPr>
          <p:nvPr/>
        </p:nvPicPr>
        <p:blipFill>
          <a:blip r:embed="rId3"/>
          <a:stretch>
            <a:fillRect/>
          </a:stretch>
        </p:blipFill>
        <p:spPr>
          <a:xfrm>
            <a:off x="3478301" y="7717639"/>
            <a:ext cx="1298561" cy="701101"/>
          </a:xfrm>
          <a:prstGeom prst="rect">
            <a:avLst/>
          </a:prstGeom>
        </p:spPr>
      </p:pic>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4741282-113E-0558-517F-657CEB2E96F7}"/>
              </a:ext>
            </a:extLst>
          </p:cNvPr>
          <p:cNvSpPr>
            <a:spLocks noGrp="1"/>
          </p:cNvSpPr>
          <p:nvPr>
            <p:ph type="body" sz="quarter" idx="48"/>
          </p:nvPr>
        </p:nvSpPr>
        <p:spPr>
          <a:xfrm>
            <a:off x="1334576" y="4025310"/>
            <a:ext cx="5329746" cy="1041721"/>
          </a:xfrm>
        </p:spPr>
        <p:txBody>
          <a:bodyPr numCol="1"/>
          <a:lstStyle/>
          <a:p>
            <a:pPr>
              <a:lnSpc>
                <a:spcPts val="1580"/>
              </a:lnSpc>
            </a:pPr>
            <a:r>
              <a:rPr lang="en-GB" sz="1800" b="1" dirty="0">
                <a:solidFill>
                  <a:srgbClr val="FF0000"/>
                </a:solidFill>
                <a:latin typeface="Calibri"/>
                <a:ea typeface="Open Sans"/>
                <a:cs typeface="Calibri"/>
              </a:rPr>
              <a:t>Formuler et klart budskab om erhvervsuddannelse</a:t>
            </a:r>
            <a:endParaRPr lang="en-GB" sz="1800" dirty="0">
              <a:solidFill>
                <a:srgbClr val="FF0000"/>
              </a:solidFill>
              <a:latin typeface="Calibri"/>
              <a:ea typeface="Open Sans"/>
              <a:cs typeface="Calibri"/>
            </a:endParaRPr>
          </a:p>
        </p:txBody>
      </p:sp>
      <p:sp>
        <p:nvSpPr>
          <p:cNvPr id="8" name="Text Placeholder 7">
            <a:extLst>
              <a:ext uri="{FF2B5EF4-FFF2-40B4-BE49-F238E27FC236}">
                <a16:creationId xmlns:a16="http://schemas.microsoft.com/office/drawing/2014/main" id="{C0E4C3D9-D882-1D5E-D117-125028C65B9A}"/>
              </a:ext>
            </a:extLst>
          </p:cNvPr>
          <p:cNvSpPr>
            <a:spLocks noGrp="1"/>
          </p:cNvSpPr>
          <p:nvPr>
            <p:ph type="body" sz="quarter" idx="47"/>
          </p:nvPr>
        </p:nvSpPr>
        <p:spPr>
          <a:xfrm>
            <a:off x="1337754" y="3017066"/>
            <a:ext cx="5463194" cy="428623"/>
          </a:xfrm>
        </p:spPr>
        <p:txBody>
          <a:bodyPr vert="horz" lIns="91440" tIns="45720" rIns="91440" bIns="45720" rtlCol="0" anchor="t">
            <a:noAutofit/>
          </a:bodyPr>
          <a:lstStyle/>
          <a:p>
            <a:pPr>
              <a:lnSpc>
                <a:spcPts val="2340"/>
              </a:lnSpc>
              <a:spcBef>
                <a:spcPts val="0"/>
              </a:spcBef>
            </a:pPr>
            <a:r>
              <a:rPr lang="en-GB" sz="2200" dirty="0">
                <a:solidFill>
                  <a:srgbClr val="EF3E23"/>
                </a:solidFill>
                <a:latin typeface="Calibri"/>
                <a:ea typeface="Open Sans"/>
                <a:cs typeface="Calibri"/>
              </a:rPr>
              <a:t>Udbredelse af uddannelse gennem </a:t>
            </a:r>
            <a:r>
              <a:rPr lang="en-GB" sz="2200" dirty="0">
                <a:solidFill>
                  <a:srgbClr val="EF3E23"/>
                </a:solidFill>
              </a:rPr>
              <a:t>fællesskabsrum</a:t>
            </a:r>
          </a:p>
          <a:p>
            <a:pPr>
              <a:lnSpc>
                <a:spcPts val="2340"/>
              </a:lnSpc>
              <a:spcBef>
                <a:spcPts val="0"/>
              </a:spcBef>
            </a:pPr>
            <a:endParaRPr lang="en-GB" sz="2200" dirty="0">
              <a:solidFill>
                <a:srgbClr val="EF3E23"/>
              </a:solidFill>
            </a:endParaRPr>
          </a:p>
        </p:txBody>
      </p:sp>
      <p:cxnSp>
        <p:nvCxnSpPr>
          <p:cNvPr id="9" name="Straight Connector 8">
            <a:extLst>
              <a:ext uri="{FF2B5EF4-FFF2-40B4-BE49-F238E27FC236}">
                <a16:creationId xmlns:a16="http://schemas.microsoft.com/office/drawing/2014/main" id="{F6A367BA-C3EE-E3EE-D696-B5BEE641F636}"/>
              </a:ext>
            </a:extLst>
          </p:cNvPr>
          <p:cNvCxnSpPr>
            <a:cxnSpLocks/>
          </p:cNvCxnSpPr>
          <p:nvPr/>
        </p:nvCxnSpPr>
        <p:spPr>
          <a:xfrm flipH="1">
            <a:off x="-46892" y="3164581"/>
            <a:ext cx="884289"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927E3094-C582-1C29-B30C-D5EF956A5175}"/>
              </a:ext>
            </a:extLst>
          </p:cNvPr>
          <p:cNvGrpSpPr/>
          <p:nvPr/>
        </p:nvGrpSpPr>
        <p:grpSpPr>
          <a:xfrm>
            <a:off x="648414" y="2901678"/>
            <a:ext cx="780507" cy="533005"/>
            <a:chOff x="558011" y="5595711"/>
            <a:chExt cx="824234" cy="562866"/>
          </a:xfrm>
        </p:grpSpPr>
        <p:sp>
          <p:nvSpPr>
            <p:cNvPr id="13" name="Oval 12">
              <a:extLst>
                <a:ext uri="{FF2B5EF4-FFF2-40B4-BE49-F238E27FC236}">
                  <a16:creationId xmlns:a16="http://schemas.microsoft.com/office/drawing/2014/main" id="{40F08FA3-E2EF-F261-C1DC-2662830E549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F041B2F-1DC0-04DB-E167-B601CD1026F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36" name="Rectangle 35">
            <a:extLst>
              <a:ext uri="{FF2B5EF4-FFF2-40B4-BE49-F238E27FC236}">
                <a16:creationId xmlns:a16="http://schemas.microsoft.com/office/drawing/2014/main" id="{C178C8D1-F9A8-19FE-9526-5AEE54739650}"/>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A75A1B7D-4F67-BA37-80A8-FBE38D3B4768}"/>
              </a:ext>
            </a:extLst>
          </p:cNvPr>
          <p:cNvSpPr txBox="1">
            <a:spLocks/>
          </p:cNvSpPr>
          <p:nvPr/>
        </p:nvSpPr>
        <p:spPr>
          <a:xfrm>
            <a:off x="1386391" y="4568624"/>
            <a:ext cx="5523131"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solidFill>
                  <a:srgbClr val="FF0000"/>
                </a:solidFill>
              </a:rPr>
              <a:t>Lav en handlingsplan, der definerer, hvordan opsøgende arbejde skal foregå, uddannelsens varighed, og hvad du vil tilbyde.</a:t>
            </a:r>
          </a:p>
          <a:p>
            <a:pPr marL="171450" indent="-171450">
              <a:buClr>
                <a:srgbClr val="5DC7D0"/>
              </a:buClr>
              <a:buFont typeface="Arial" panose="020B0604020202020204" pitchFamily="34" charset="0"/>
              <a:buChar char="•"/>
            </a:pPr>
            <a:r>
              <a:rPr lang="en-GB" sz="1250" dirty="0">
                <a:solidFill>
                  <a:srgbClr val="FF0000"/>
                </a:solidFill>
              </a:rPr>
              <a:t>Angiv jobfunktioner, startdato, placering af arbejdssteder, oplysninger om uddannelse og arbejdstider.</a:t>
            </a:r>
          </a:p>
          <a:p>
            <a:pPr marL="171450" indent="-171450">
              <a:buClr>
                <a:srgbClr val="5DC7D0"/>
              </a:buClr>
              <a:buFont typeface="Arial" panose="020B0604020202020204" pitchFamily="34" charset="0"/>
              <a:buChar char="•"/>
            </a:pPr>
            <a:r>
              <a:rPr lang="en-GB" sz="1250" dirty="0">
                <a:solidFill>
                  <a:srgbClr val="FF0000"/>
                </a:solidFill>
              </a:rPr>
              <a:t>Udarbejd en liste over den støtte, du vil tilbyde til personer med familie, som skal rejse til arbejde, eller som har sproglige barrierer.</a:t>
            </a:r>
          </a:p>
          <a:p>
            <a:pPr marL="171450" indent="-171450">
              <a:buClr>
                <a:srgbClr val="5DC7D0"/>
              </a:buClr>
              <a:buFont typeface="Arial" panose="020B0604020202020204" pitchFamily="34" charset="0"/>
              <a:buChar char="•"/>
            </a:pPr>
            <a:endParaRPr lang="en-GB" sz="1250" dirty="0">
              <a:solidFill>
                <a:srgbClr val="FF0000"/>
              </a:solidFill>
            </a:endParaRP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pic>
        <p:nvPicPr>
          <p:cNvPr id="125" name="Picture 124">
            <a:extLst>
              <a:ext uri="{FF2B5EF4-FFF2-40B4-BE49-F238E27FC236}">
                <a16:creationId xmlns:a16="http://schemas.microsoft.com/office/drawing/2014/main" id="{A12F64C8-69F6-118D-8CE0-50A0C5730F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3969" b="24733"/>
          <a:stretch/>
        </p:blipFill>
        <p:spPr>
          <a:xfrm>
            <a:off x="-1" y="-139147"/>
            <a:ext cx="7559675" cy="2272748"/>
          </a:xfrm>
          <a:prstGeom prst="rect">
            <a:avLst/>
          </a:prstGeom>
        </p:spPr>
      </p:pic>
      <p:sp>
        <p:nvSpPr>
          <p:cNvPr id="126" name="Slide Number Placeholder 17">
            <a:extLst>
              <a:ext uri="{FF2B5EF4-FFF2-40B4-BE49-F238E27FC236}">
                <a16:creationId xmlns:a16="http://schemas.microsoft.com/office/drawing/2014/main" id="{3B0035F5-3D69-83FE-27F0-D47B360F7C8F}"/>
              </a:ext>
            </a:extLst>
          </p:cNvPr>
          <p:cNvSpPr>
            <a:spLocks noGrp="1"/>
          </p:cNvSpPr>
          <p:nvPr>
            <p:ph type="sldNum" sz="quarter" idx="4"/>
          </p:nvPr>
        </p:nvSpPr>
        <p:spPr>
          <a:xfrm>
            <a:off x="7023147" y="10595048"/>
            <a:ext cx="300672" cy="266594"/>
          </a:xfrm>
        </p:spPr>
        <p:txBody>
          <a:bodyPr/>
          <a:lstStyle/>
          <a:p>
            <a:fld id="{CB2079F2-58AF-ED44-82D7-E04B2F6FD686}" type="slidenum">
              <a:rPr lang="en-US" smtClean="0"/>
              <a:t>4</a:t>
            </a:fld>
            <a:endParaRPr lang="en-US" dirty="0"/>
          </a:p>
        </p:txBody>
      </p:sp>
      <p:cxnSp>
        <p:nvCxnSpPr>
          <p:cNvPr id="69" name="Straight Connector 68">
            <a:extLst>
              <a:ext uri="{FF2B5EF4-FFF2-40B4-BE49-F238E27FC236}">
                <a16:creationId xmlns:a16="http://schemas.microsoft.com/office/drawing/2014/main" id="{32A8D8DF-83FE-4D45-6926-B89B04C560C0}"/>
              </a:ext>
            </a:extLst>
          </p:cNvPr>
          <p:cNvCxnSpPr>
            <a:cxnSpLocks/>
          </p:cNvCxnSpPr>
          <p:nvPr/>
        </p:nvCxnSpPr>
        <p:spPr>
          <a:xfrm flipH="1">
            <a:off x="1367537" y="4481606"/>
            <a:ext cx="5403627"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71" name="Text Placeholder 3">
            <a:extLst>
              <a:ext uri="{FF2B5EF4-FFF2-40B4-BE49-F238E27FC236}">
                <a16:creationId xmlns:a16="http://schemas.microsoft.com/office/drawing/2014/main" id="{9C888F34-59D9-FB06-CFE9-2B722662E899}"/>
              </a:ext>
            </a:extLst>
          </p:cNvPr>
          <p:cNvSpPr txBox="1">
            <a:spLocks/>
          </p:cNvSpPr>
          <p:nvPr/>
        </p:nvSpPr>
        <p:spPr>
          <a:xfrm>
            <a:off x="1336165" y="5955367"/>
            <a:ext cx="5135417" cy="3764934"/>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solidFill>
                  <a:srgbClr val="FF0000"/>
                </a:solidFill>
              </a:rPr>
              <a:t>Indgå partnerskaber med lokalsamfundsgrupper, sprogskoler og NGO'er.</a:t>
            </a:r>
          </a:p>
          <a:p>
            <a:pPr>
              <a:lnSpc>
                <a:spcPts val="1580"/>
              </a:lnSpc>
            </a:pPr>
            <a:endParaRPr lang="en-GB" sz="1800" b="1" dirty="0"/>
          </a:p>
          <a:p>
            <a:pPr>
              <a:lnSpc>
                <a:spcPts val="1580"/>
              </a:lnSpc>
            </a:pPr>
            <a:endParaRPr lang="en-GB" sz="1800" b="1" dirty="0"/>
          </a:p>
          <a:p>
            <a:pPr>
              <a:lnSpc>
                <a:spcPts val="1580"/>
              </a:lnSpc>
            </a:pPr>
            <a:r>
              <a:rPr lang="en-GB" sz="1800" b="1" dirty="0">
                <a:solidFill>
                  <a:srgbClr val="FF0000"/>
                </a:solidFill>
              </a:rPr>
              <a:t>Brug kommunikationskanaler såsom opslagstavler, grupper på sociale medier, nyhedsbreve og informationsborde ved lokale arrangementer.</a:t>
            </a:r>
          </a:p>
          <a:p>
            <a:pPr>
              <a:lnSpc>
                <a:spcPts val="1580"/>
              </a:lnSpc>
            </a:pPr>
            <a:endParaRPr lang="en-GB" sz="1800" b="1" dirty="0"/>
          </a:p>
          <a:p>
            <a:pPr>
              <a:lnSpc>
                <a:spcPts val="1580"/>
              </a:lnSpc>
            </a:pPr>
            <a:endParaRPr lang="en-GB" sz="1800" b="1" dirty="0"/>
          </a:p>
          <a:p>
            <a:pPr>
              <a:lnSpc>
                <a:spcPts val="1580"/>
              </a:lnSpc>
            </a:pPr>
            <a:endParaRPr lang="en-GB" sz="1800" b="1" dirty="0"/>
          </a:p>
          <a:p>
            <a:pPr>
              <a:lnSpc>
                <a:spcPts val="1580"/>
              </a:lnSpc>
            </a:pPr>
            <a:r>
              <a:rPr lang="en-GB" sz="1800" b="1" dirty="0">
                <a:solidFill>
                  <a:srgbClr val="FF0000"/>
                </a:solidFill>
              </a:rPr>
              <a:t>Gør informationsmøderne om uddannelse interessante ved at have et kort, slagkraftigt budskab, tilbyde gratis uddannelse, inkludere en tolk i din plan og tilbyde morgenmad eller frokost.</a:t>
            </a:r>
          </a:p>
          <a:p>
            <a:pPr>
              <a:lnSpc>
                <a:spcPts val="1580"/>
              </a:lnSpc>
            </a:pPr>
            <a:endParaRPr lang="en-GB" sz="1800" b="1" dirty="0"/>
          </a:p>
          <a:p>
            <a:pPr>
              <a:lnSpc>
                <a:spcPts val="1580"/>
              </a:lnSpc>
            </a:pPr>
            <a:endParaRPr lang="en-GB" sz="1800" dirty="0"/>
          </a:p>
        </p:txBody>
      </p:sp>
      <p:cxnSp>
        <p:nvCxnSpPr>
          <p:cNvPr id="72" name="Straight Connector 71">
            <a:extLst>
              <a:ext uri="{FF2B5EF4-FFF2-40B4-BE49-F238E27FC236}">
                <a16:creationId xmlns:a16="http://schemas.microsoft.com/office/drawing/2014/main" id="{23CF39D1-04F1-0FEC-A44A-31F1C2667B3E}"/>
              </a:ext>
            </a:extLst>
          </p:cNvPr>
          <p:cNvCxnSpPr>
            <a:cxnSpLocks/>
          </p:cNvCxnSpPr>
          <p:nvPr/>
        </p:nvCxnSpPr>
        <p:spPr>
          <a:xfrm flipH="1">
            <a:off x="1397321" y="6647566"/>
            <a:ext cx="5403627"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7E79DB88-E7B0-D490-55F5-650A479C6DA4}"/>
              </a:ext>
            </a:extLst>
          </p:cNvPr>
          <p:cNvCxnSpPr>
            <a:cxnSpLocks/>
          </p:cNvCxnSpPr>
          <p:nvPr/>
        </p:nvCxnSpPr>
        <p:spPr>
          <a:xfrm flipH="1">
            <a:off x="1428921" y="7673849"/>
            <a:ext cx="5403627"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13375E8E-FB9A-8447-43E1-5DD74DD65353}"/>
              </a:ext>
            </a:extLst>
          </p:cNvPr>
          <p:cNvCxnSpPr>
            <a:cxnSpLocks/>
          </p:cNvCxnSpPr>
          <p:nvPr/>
        </p:nvCxnSpPr>
        <p:spPr>
          <a:xfrm flipH="1">
            <a:off x="1397321" y="9029574"/>
            <a:ext cx="5403627"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91" name="Group 90">
            <a:extLst>
              <a:ext uri="{FF2B5EF4-FFF2-40B4-BE49-F238E27FC236}">
                <a16:creationId xmlns:a16="http://schemas.microsoft.com/office/drawing/2014/main" id="{B3EAA46B-C2CA-B6AB-3CF4-3E3D1C3D66FB}"/>
              </a:ext>
            </a:extLst>
          </p:cNvPr>
          <p:cNvGrpSpPr/>
          <p:nvPr/>
        </p:nvGrpSpPr>
        <p:grpSpPr>
          <a:xfrm>
            <a:off x="1591572" y="9298787"/>
            <a:ext cx="1092375" cy="1098312"/>
            <a:chOff x="8144772" y="6583422"/>
            <a:chExt cx="1092375" cy="1098312"/>
          </a:xfrm>
        </p:grpSpPr>
        <p:grpSp>
          <p:nvGrpSpPr>
            <p:cNvPr id="92" name="Graphic 311">
              <a:extLst>
                <a:ext uri="{FF2B5EF4-FFF2-40B4-BE49-F238E27FC236}">
                  <a16:creationId xmlns:a16="http://schemas.microsoft.com/office/drawing/2014/main" id="{EE5E4336-CF83-8B03-53F0-C4A3E9568737}"/>
                </a:ext>
              </a:extLst>
            </p:cNvPr>
            <p:cNvGrpSpPr/>
            <p:nvPr/>
          </p:nvGrpSpPr>
          <p:grpSpPr>
            <a:xfrm>
              <a:off x="8144772" y="6583422"/>
              <a:ext cx="1092375" cy="1098312"/>
              <a:chOff x="8995672" y="5250579"/>
              <a:chExt cx="1092375" cy="1098312"/>
            </a:xfrm>
            <a:solidFill>
              <a:srgbClr val="FFFFFF"/>
            </a:solidFill>
          </p:grpSpPr>
          <p:sp>
            <p:nvSpPr>
              <p:cNvPr id="108" name="Freeform 107">
                <a:extLst>
                  <a:ext uri="{FF2B5EF4-FFF2-40B4-BE49-F238E27FC236}">
                    <a16:creationId xmlns:a16="http://schemas.microsoft.com/office/drawing/2014/main" id="{17E97793-4E42-F2B5-B43D-4721517FD19D}"/>
                  </a:ext>
                </a:extLst>
              </p:cNvPr>
              <p:cNvSpPr/>
              <p:nvPr/>
            </p:nvSpPr>
            <p:spPr>
              <a:xfrm>
                <a:off x="8995672" y="5465789"/>
                <a:ext cx="1092375" cy="89052"/>
              </a:xfrm>
              <a:custGeom>
                <a:avLst/>
                <a:gdLst>
                  <a:gd name="connsiteX0" fmla="*/ 1047849 w 1092375"/>
                  <a:gd name="connsiteY0" fmla="*/ 89052 h 89052"/>
                  <a:gd name="connsiteX1" fmla="*/ 44526 w 1092375"/>
                  <a:gd name="connsiteY1" fmla="*/ 89052 h 89052"/>
                  <a:gd name="connsiteX2" fmla="*/ 0 w 1092375"/>
                  <a:gd name="connsiteY2" fmla="*/ 44526 h 89052"/>
                  <a:gd name="connsiteX3" fmla="*/ 44526 w 1092375"/>
                  <a:gd name="connsiteY3" fmla="*/ 0 h 89052"/>
                  <a:gd name="connsiteX4" fmla="*/ 1047849 w 1092375"/>
                  <a:gd name="connsiteY4" fmla="*/ 0 h 89052"/>
                  <a:gd name="connsiteX5" fmla="*/ 1092375 w 1092375"/>
                  <a:gd name="connsiteY5" fmla="*/ 44526 h 89052"/>
                  <a:gd name="connsiteX6" fmla="*/ 1047849 w 1092375"/>
                  <a:gd name="connsiteY6" fmla="*/ 89052 h 8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2375" h="89052">
                    <a:moveTo>
                      <a:pt x="1047849" y="89052"/>
                    </a:moveTo>
                    <a:lnTo>
                      <a:pt x="44526" y="89052"/>
                    </a:lnTo>
                    <a:cubicBezTo>
                      <a:pt x="19294" y="89052"/>
                      <a:pt x="0" y="69758"/>
                      <a:pt x="0" y="44526"/>
                    </a:cubicBezTo>
                    <a:cubicBezTo>
                      <a:pt x="0" y="19294"/>
                      <a:pt x="19294" y="0"/>
                      <a:pt x="44526" y="0"/>
                    </a:cubicBezTo>
                    <a:lnTo>
                      <a:pt x="1047849" y="0"/>
                    </a:lnTo>
                    <a:cubicBezTo>
                      <a:pt x="1073080" y="0"/>
                      <a:pt x="1092375" y="19294"/>
                      <a:pt x="1092375" y="44526"/>
                    </a:cubicBezTo>
                    <a:cubicBezTo>
                      <a:pt x="1092375" y="69758"/>
                      <a:pt x="1073080" y="89052"/>
                      <a:pt x="1047849" y="89052"/>
                    </a:cubicBezTo>
                    <a:close/>
                  </a:path>
                </a:pathLst>
              </a:custGeom>
              <a:solidFill>
                <a:srgbClr val="EF3E23"/>
              </a:solidFill>
              <a:ln w="14842" cap="flat">
                <a:noFill/>
                <a:prstDash val="solid"/>
                <a:miter/>
              </a:ln>
            </p:spPr>
            <p:txBody>
              <a:bodyPr rtlCol="0" anchor="ctr"/>
              <a:lstStyle/>
              <a:p>
                <a:endParaRPr lang="en-US"/>
              </a:p>
            </p:txBody>
          </p:sp>
          <p:sp>
            <p:nvSpPr>
              <p:cNvPr id="109" name="Freeform 108">
                <a:extLst>
                  <a:ext uri="{FF2B5EF4-FFF2-40B4-BE49-F238E27FC236}">
                    <a16:creationId xmlns:a16="http://schemas.microsoft.com/office/drawing/2014/main" id="{374A5EAD-E142-155E-9E7F-439BD635F29E}"/>
                  </a:ext>
                </a:extLst>
              </p:cNvPr>
              <p:cNvSpPr/>
              <p:nvPr/>
            </p:nvSpPr>
            <p:spPr>
              <a:xfrm>
                <a:off x="9249471" y="5250579"/>
                <a:ext cx="89052" cy="1098312"/>
              </a:xfrm>
              <a:custGeom>
                <a:avLst/>
                <a:gdLst>
                  <a:gd name="connsiteX0" fmla="*/ 44526 w 89052"/>
                  <a:gd name="connsiteY0" fmla="*/ 1098313 h 1098312"/>
                  <a:gd name="connsiteX1" fmla="*/ 0 w 89052"/>
                  <a:gd name="connsiteY1" fmla="*/ 1053786 h 1098312"/>
                  <a:gd name="connsiteX2" fmla="*/ 0 w 89052"/>
                  <a:gd name="connsiteY2" fmla="*/ 44526 h 1098312"/>
                  <a:gd name="connsiteX3" fmla="*/ 44526 w 89052"/>
                  <a:gd name="connsiteY3" fmla="*/ 0 h 1098312"/>
                  <a:gd name="connsiteX4" fmla="*/ 89052 w 89052"/>
                  <a:gd name="connsiteY4" fmla="*/ 44526 h 1098312"/>
                  <a:gd name="connsiteX5" fmla="*/ 89052 w 89052"/>
                  <a:gd name="connsiteY5" fmla="*/ 1053786 h 1098312"/>
                  <a:gd name="connsiteX6" fmla="*/ 44526 w 89052"/>
                  <a:gd name="connsiteY6" fmla="*/ 1098313 h 1098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052" h="1098312">
                    <a:moveTo>
                      <a:pt x="44526" y="1098313"/>
                    </a:moveTo>
                    <a:cubicBezTo>
                      <a:pt x="19294" y="1098313"/>
                      <a:pt x="0" y="1079018"/>
                      <a:pt x="0" y="1053786"/>
                    </a:cubicBezTo>
                    <a:lnTo>
                      <a:pt x="0" y="44526"/>
                    </a:lnTo>
                    <a:cubicBezTo>
                      <a:pt x="0" y="19294"/>
                      <a:pt x="19294" y="0"/>
                      <a:pt x="44526" y="0"/>
                    </a:cubicBezTo>
                    <a:cubicBezTo>
                      <a:pt x="69758" y="0"/>
                      <a:pt x="89052" y="19294"/>
                      <a:pt x="89052" y="44526"/>
                    </a:cubicBezTo>
                    <a:lnTo>
                      <a:pt x="89052" y="1053786"/>
                    </a:lnTo>
                    <a:cubicBezTo>
                      <a:pt x="89052" y="1079018"/>
                      <a:pt x="69758" y="1098313"/>
                      <a:pt x="44526" y="1098313"/>
                    </a:cubicBezTo>
                    <a:close/>
                  </a:path>
                </a:pathLst>
              </a:custGeom>
              <a:solidFill>
                <a:srgbClr val="EF3E23"/>
              </a:solidFill>
              <a:ln w="14842" cap="flat">
                <a:noFill/>
                <a:prstDash val="solid"/>
                <a:miter/>
              </a:ln>
            </p:spPr>
            <p:txBody>
              <a:bodyPr rtlCol="0" anchor="ctr"/>
              <a:lstStyle/>
              <a:p>
                <a:endParaRPr lang="en-US"/>
              </a:p>
            </p:txBody>
          </p:sp>
        </p:grpSp>
        <p:sp>
          <p:nvSpPr>
            <p:cNvPr id="93" name="Freeform 92">
              <a:extLst>
                <a:ext uri="{FF2B5EF4-FFF2-40B4-BE49-F238E27FC236}">
                  <a16:creationId xmlns:a16="http://schemas.microsoft.com/office/drawing/2014/main" id="{7379ED4C-31FF-C46F-5ACF-E42E91C93B92}"/>
                </a:ext>
              </a:extLst>
            </p:cNvPr>
            <p:cNvSpPr/>
            <p:nvPr/>
          </p:nvSpPr>
          <p:spPr>
            <a:xfrm>
              <a:off x="8174457" y="6892137"/>
              <a:ext cx="126157" cy="112799"/>
            </a:xfrm>
            <a:custGeom>
              <a:avLst/>
              <a:gdLst>
                <a:gd name="connsiteX0" fmla="*/ 112799 w 126157"/>
                <a:gd name="connsiteY0" fmla="*/ 112799 h 112799"/>
                <a:gd name="connsiteX1" fmla="*/ 13357 w 126157"/>
                <a:gd name="connsiteY1" fmla="*/ 112799 h 112799"/>
                <a:gd name="connsiteX2" fmla="*/ 0 w 126157"/>
                <a:gd name="connsiteY2" fmla="*/ 99442 h 112799"/>
                <a:gd name="connsiteX3" fmla="*/ 0 w 126157"/>
                <a:gd name="connsiteY3" fmla="*/ 0 h 112799"/>
                <a:gd name="connsiteX4" fmla="*/ 26716 w 126157"/>
                <a:gd name="connsiteY4" fmla="*/ 0 h 112799"/>
                <a:gd name="connsiteX5" fmla="*/ 26716 w 126157"/>
                <a:gd name="connsiteY5" fmla="*/ 86084 h 112799"/>
                <a:gd name="connsiteX6" fmla="*/ 99441 w 126157"/>
                <a:gd name="connsiteY6" fmla="*/ 86084 h 112799"/>
                <a:gd name="connsiteX7" fmla="*/ 99441 w 126157"/>
                <a:gd name="connsiteY7" fmla="*/ 0 h 112799"/>
                <a:gd name="connsiteX8" fmla="*/ 126158 w 126157"/>
                <a:gd name="connsiteY8" fmla="*/ 0 h 112799"/>
                <a:gd name="connsiteX9" fmla="*/ 126158 w 126157"/>
                <a:gd name="connsiteY9" fmla="*/ 99442 h 112799"/>
                <a:gd name="connsiteX10" fmla="*/ 112799 w 126157"/>
                <a:gd name="connsiteY10" fmla="*/ 112799 h 112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157" h="112799">
                  <a:moveTo>
                    <a:pt x="112799" y="112799"/>
                  </a:moveTo>
                  <a:lnTo>
                    <a:pt x="13357" y="112799"/>
                  </a:lnTo>
                  <a:cubicBezTo>
                    <a:pt x="5936" y="112799"/>
                    <a:pt x="0" y="106863"/>
                    <a:pt x="0" y="99442"/>
                  </a:cubicBezTo>
                  <a:lnTo>
                    <a:pt x="0" y="0"/>
                  </a:lnTo>
                  <a:lnTo>
                    <a:pt x="26716" y="0"/>
                  </a:lnTo>
                  <a:lnTo>
                    <a:pt x="26716" y="86084"/>
                  </a:lnTo>
                  <a:lnTo>
                    <a:pt x="99441" y="86084"/>
                  </a:lnTo>
                  <a:lnTo>
                    <a:pt x="99441" y="0"/>
                  </a:lnTo>
                  <a:lnTo>
                    <a:pt x="126158" y="0"/>
                  </a:lnTo>
                  <a:lnTo>
                    <a:pt x="126158" y="99442"/>
                  </a:lnTo>
                  <a:cubicBezTo>
                    <a:pt x="126158" y="106863"/>
                    <a:pt x="120220" y="112799"/>
                    <a:pt x="112799" y="112799"/>
                  </a:cubicBezTo>
                  <a:close/>
                </a:path>
              </a:pathLst>
            </a:custGeom>
            <a:solidFill>
              <a:srgbClr val="000000"/>
            </a:solidFill>
            <a:ln w="14842"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id="{47F28E2A-BA91-1A31-F689-59D9FF739199}"/>
                </a:ext>
              </a:extLst>
            </p:cNvPr>
            <p:cNvSpPr/>
            <p:nvPr/>
          </p:nvSpPr>
          <p:spPr>
            <a:xfrm>
              <a:off x="8552929" y="7144452"/>
              <a:ext cx="658987" cy="506113"/>
            </a:xfrm>
            <a:custGeom>
              <a:avLst/>
              <a:gdLst>
                <a:gd name="connsiteX0" fmla="*/ 645630 w 658987"/>
                <a:gd name="connsiteY0" fmla="*/ 506114 h 506113"/>
                <a:gd name="connsiteX1" fmla="*/ 632271 w 658987"/>
                <a:gd name="connsiteY1" fmla="*/ 492757 h 506113"/>
                <a:gd name="connsiteX2" fmla="*/ 632271 w 658987"/>
                <a:gd name="connsiteY2" fmla="*/ 379956 h 506113"/>
                <a:gd name="connsiteX3" fmla="*/ 434871 w 658987"/>
                <a:gd name="connsiteY3" fmla="*/ 379956 h 506113"/>
                <a:gd name="connsiteX4" fmla="*/ 421515 w 658987"/>
                <a:gd name="connsiteY4" fmla="*/ 366599 h 506113"/>
                <a:gd name="connsiteX5" fmla="*/ 421515 w 658987"/>
                <a:gd name="connsiteY5" fmla="*/ 213726 h 506113"/>
                <a:gd name="connsiteX6" fmla="*/ 224115 w 658987"/>
                <a:gd name="connsiteY6" fmla="*/ 213726 h 506113"/>
                <a:gd name="connsiteX7" fmla="*/ 210757 w 658987"/>
                <a:gd name="connsiteY7" fmla="*/ 200368 h 506113"/>
                <a:gd name="connsiteX8" fmla="*/ 210757 w 658987"/>
                <a:gd name="connsiteY8" fmla="*/ 26716 h 506113"/>
                <a:gd name="connsiteX9" fmla="*/ 26716 w 658987"/>
                <a:gd name="connsiteY9" fmla="*/ 26716 h 506113"/>
                <a:gd name="connsiteX10" fmla="*/ 26716 w 658987"/>
                <a:gd name="connsiteY10" fmla="*/ 488304 h 506113"/>
                <a:gd name="connsiteX11" fmla="*/ 13357 w 658987"/>
                <a:gd name="connsiteY11" fmla="*/ 501661 h 506113"/>
                <a:gd name="connsiteX12" fmla="*/ 0 w 658987"/>
                <a:gd name="connsiteY12" fmla="*/ 488304 h 506113"/>
                <a:gd name="connsiteX13" fmla="*/ 0 w 658987"/>
                <a:gd name="connsiteY13" fmla="*/ 13358 h 506113"/>
                <a:gd name="connsiteX14" fmla="*/ 13357 w 658987"/>
                <a:gd name="connsiteY14" fmla="*/ 0 h 506113"/>
                <a:gd name="connsiteX15" fmla="*/ 224115 w 658987"/>
                <a:gd name="connsiteY15" fmla="*/ 0 h 506113"/>
                <a:gd name="connsiteX16" fmla="*/ 237473 w 658987"/>
                <a:gd name="connsiteY16" fmla="*/ 13358 h 506113"/>
                <a:gd name="connsiteX17" fmla="*/ 237473 w 658987"/>
                <a:gd name="connsiteY17" fmla="*/ 187010 h 506113"/>
                <a:gd name="connsiteX18" fmla="*/ 434871 w 658987"/>
                <a:gd name="connsiteY18" fmla="*/ 187010 h 506113"/>
                <a:gd name="connsiteX19" fmla="*/ 448230 w 658987"/>
                <a:gd name="connsiteY19" fmla="*/ 200368 h 506113"/>
                <a:gd name="connsiteX20" fmla="*/ 448230 w 658987"/>
                <a:gd name="connsiteY20" fmla="*/ 353241 h 506113"/>
                <a:gd name="connsiteX21" fmla="*/ 645630 w 658987"/>
                <a:gd name="connsiteY21" fmla="*/ 353241 h 506113"/>
                <a:gd name="connsiteX22" fmla="*/ 658988 w 658987"/>
                <a:gd name="connsiteY22" fmla="*/ 366599 h 506113"/>
                <a:gd name="connsiteX23" fmla="*/ 658988 w 658987"/>
                <a:gd name="connsiteY23" fmla="*/ 492757 h 506113"/>
                <a:gd name="connsiteX24" fmla="*/ 645630 w 658987"/>
                <a:gd name="connsiteY24" fmla="*/ 506114 h 50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58987" h="506113">
                  <a:moveTo>
                    <a:pt x="645630" y="506114"/>
                  </a:moveTo>
                  <a:cubicBezTo>
                    <a:pt x="638209" y="506114"/>
                    <a:pt x="632271" y="500178"/>
                    <a:pt x="632271" y="492757"/>
                  </a:cubicBezTo>
                  <a:lnTo>
                    <a:pt x="632271" y="379956"/>
                  </a:lnTo>
                  <a:lnTo>
                    <a:pt x="434871" y="379956"/>
                  </a:lnTo>
                  <a:cubicBezTo>
                    <a:pt x="427450" y="379956"/>
                    <a:pt x="421515" y="374020"/>
                    <a:pt x="421515" y="366599"/>
                  </a:cubicBezTo>
                  <a:lnTo>
                    <a:pt x="421515" y="213726"/>
                  </a:lnTo>
                  <a:lnTo>
                    <a:pt x="224115" y="213726"/>
                  </a:lnTo>
                  <a:cubicBezTo>
                    <a:pt x="216694" y="213726"/>
                    <a:pt x="210757" y="207789"/>
                    <a:pt x="210757" y="200368"/>
                  </a:cubicBezTo>
                  <a:lnTo>
                    <a:pt x="210757" y="26716"/>
                  </a:lnTo>
                  <a:lnTo>
                    <a:pt x="26716" y="26716"/>
                  </a:lnTo>
                  <a:lnTo>
                    <a:pt x="26716" y="488304"/>
                  </a:lnTo>
                  <a:cubicBezTo>
                    <a:pt x="26716" y="495725"/>
                    <a:pt x="20778" y="501661"/>
                    <a:pt x="13357" y="501661"/>
                  </a:cubicBezTo>
                  <a:cubicBezTo>
                    <a:pt x="5936" y="501661"/>
                    <a:pt x="0" y="495725"/>
                    <a:pt x="0" y="488304"/>
                  </a:cubicBezTo>
                  <a:lnTo>
                    <a:pt x="0" y="13358"/>
                  </a:lnTo>
                  <a:cubicBezTo>
                    <a:pt x="0" y="5937"/>
                    <a:pt x="5936" y="0"/>
                    <a:pt x="13357" y="0"/>
                  </a:cubicBezTo>
                  <a:lnTo>
                    <a:pt x="224115" y="0"/>
                  </a:lnTo>
                  <a:cubicBezTo>
                    <a:pt x="231536" y="0"/>
                    <a:pt x="237473" y="5937"/>
                    <a:pt x="237473" y="13358"/>
                  </a:cubicBezTo>
                  <a:lnTo>
                    <a:pt x="237473" y="187010"/>
                  </a:lnTo>
                  <a:lnTo>
                    <a:pt x="434871" y="187010"/>
                  </a:lnTo>
                  <a:cubicBezTo>
                    <a:pt x="442292" y="187010"/>
                    <a:pt x="448230" y="192947"/>
                    <a:pt x="448230" y="200368"/>
                  </a:cubicBezTo>
                  <a:lnTo>
                    <a:pt x="448230" y="353241"/>
                  </a:lnTo>
                  <a:lnTo>
                    <a:pt x="645630" y="353241"/>
                  </a:lnTo>
                  <a:cubicBezTo>
                    <a:pt x="653051" y="353241"/>
                    <a:pt x="658988" y="359178"/>
                    <a:pt x="658988" y="366599"/>
                  </a:cubicBezTo>
                  <a:lnTo>
                    <a:pt x="658988" y="492757"/>
                  </a:lnTo>
                  <a:cubicBezTo>
                    <a:pt x="658988" y="500178"/>
                    <a:pt x="653051" y="506114"/>
                    <a:pt x="645630" y="506114"/>
                  </a:cubicBezTo>
                  <a:close/>
                </a:path>
              </a:pathLst>
            </a:custGeom>
            <a:solidFill>
              <a:srgbClr val="000000"/>
            </a:solidFill>
            <a:ln w="14842"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10AFBF8D-FD33-E7BD-3B5E-87102B61A0B7}"/>
                </a:ext>
              </a:extLst>
            </p:cNvPr>
            <p:cNvSpPr/>
            <p:nvPr/>
          </p:nvSpPr>
          <p:spPr>
            <a:xfrm>
              <a:off x="8972958" y="7144452"/>
              <a:ext cx="26716" cy="213726"/>
            </a:xfrm>
            <a:custGeom>
              <a:avLst/>
              <a:gdLst>
                <a:gd name="connsiteX0" fmla="*/ 13358 w 26716"/>
                <a:gd name="connsiteY0" fmla="*/ 213726 h 213726"/>
                <a:gd name="connsiteX1" fmla="*/ 0 w 26716"/>
                <a:gd name="connsiteY1" fmla="*/ 200368 h 213726"/>
                <a:gd name="connsiteX2" fmla="*/ 0 w 26716"/>
                <a:gd name="connsiteY2" fmla="*/ 13358 h 213726"/>
                <a:gd name="connsiteX3" fmla="*/ 13358 w 26716"/>
                <a:gd name="connsiteY3" fmla="*/ 0 h 213726"/>
                <a:gd name="connsiteX4" fmla="*/ 26716 w 26716"/>
                <a:gd name="connsiteY4" fmla="*/ 13358 h 213726"/>
                <a:gd name="connsiteX5" fmla="*/ 26716 w 26716"/>
                <a:gd name="connsiteY5" fmla="*/ 200368 h 213726"/>
                <a:gd name="connsiteX6" fmla="*/ 13358 w 26716"/>
                <a:gd name="connsiteY6" fmla="*/ 213726 h 21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6" h="213726">
                  <a:moveTo>
                    <a:pt x="13358" y="213726"/>
                  </a:moveTo>
                  <a:cubicBezTo>
                    <a:pt x="5937" y="213726"/>
                    <a:pt x="0" y="207789"/>
                    <a:pt x="0" y="200368"/>
                  </a:cubicBezTo>
                  <a:lnTo>
                    <a:pt x="0" y="13358"/>
                  </a:lnTo>
                  <a:cubicBezTo>
                    <a:pt x="0" y="5937"/>
                    <a:pt x="5937" y="0"/>
                    <a:pt x="13358" y="0"/>
                  </a:cubicBezTo>
                  <a:cubicBezTo>
                    <a:pt x="20779" y="0"/>
                    <a:pt x="26716" y="5937"/>
                    <a:pt x="26716" y="13358"/>
                  </a:cubicBezTo>
                  <a:lnTo>
                    <a:pt x="26716" y="200368"/>
                  </a:lnTo>
                  <a:cubicBezTo>
                    <a:pt x="26716" y="207789"/>
                    <a:pt x="20779" y="213726"/>
                    <a:pt x="13358" y="213726"/>
                  </a:cubicBezTo>
                  <a:close/>
                </a:path>
              </a:pathLst>
            </a:custGeom>
            <a:solidFill>
              <a:srgbClr val="000000"/>
            </a:solidFill>
            <a:ln w="14842" cap="flat">
              <a:noFill/>
              <a:prstDash val="solid"/>
              <a:miter/>
            </a:ln>
          </p:spPr>
          <p:txBody>
            <a:bodyPr rtlCol="0" anchor="ctr"/>
            <a:lstStyle/>
            <a:p>
              <a:endParaRPr lang="en-US"/>
            </a:p>
          </p:txBody>
        </p:sp>
        <p:sp>
          <p:nvSpPr>
            <p:cNvPr id="96" name="Freeform 95">
              <a:extLst>
                <a:ext uri="{FF2B5EF4-FFF2-40B4-BE49-F238E27FC236}">
                  <a16:creationId xmlns:a16="http://schemas.microsoft.com/office/drawing/2014/main" id="{4354BB8A-6597-2B5B-616B-AE806EC9A1EF}"/>
                </a:ext>
              </a:extLst>
            </p:cNvPr>
            <p:cNvSpPr/>
            <p:nvPr/>
          </p:nvSpPr>
          <p:spPr>
            <a:xfrm>
              <a:off x="9185201" y="7144452"/>
              <a:ext cx="26716" cy="379956"/>
            </a:xfrm>
            <a:custGeom>
              <a:avLst/>
              <a:gdLst>
                <a:gd name="connsiteX0" fmla="*/ 13358 w 26716"/>
                <a:gd name="connsiteY0" fmla="*/ 379956 h 379956"/>
                <a:gd name="connsiteX1" fmla="*/ 0 w 26716"/>
                <a:gd name="connsiteY1" fmla="*/ 366599 h 379956"/>
                <a:gd name="connsiteX2" fmla="*/ 0 w 26716"/>
                <a:gd name="connsiteY2" fmla="*/ 13358 h 379956"/>
                <a:gd name="connsiteX3" fmla="*/ 13358 w 26716"/>
                <a:gd name="connsiteY3" fmla="*/ 0 h 379956"/>
                <a:gd name="connsiteX4" fmla="*/ 26716 w 26716"/>
                <a:gd name="connsiteY4" fmla="*/ 13358 h 379956"/>
                <a:gd name="connsiteX5" fmla="*/ 26716 w 26716"/>
                <a:gd name="connsiteY5" fmla="*/ 366599 h 379956"/>
                <a:gd name="connsiteX6" fmla="*/ 13358 w 26716"/>
                <a:gd name="connsiteY6" fmla="*/ 379956 h 37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6" h="379956">
                  <a:moveTo>
                    <a:pt x="13358" y="379956"/>
                  </a:moveTo>
                  <a:cubicBezTo>
                    <a:pt x="5937" y="379956"/>
                    <a:pt x="0" y="374020"/>
                    <a:pt x="0" y="366599"/>
                  </a:cubicBezTo>
                  <a:lnTo>
                    <a:pt x="0" y="13358"/>
                  </a:lnTo>
                  <a:cubicBezTo>
                    <a:pt x="0" y="5937"/>
                    <a:pt x="5937" y="0"/>
                    <a:pt x="13358" y="0"/>
                  </a:cubicBezTo>
                  <a:cubicBezTo>
                    <a:pt x="20779" y="0"/>
                    <a:pt x="26716" y="5937"/>
                    <a:pt x="26716" y="13358"/>
                  </a:cubicBezTo>
                  <a:lnTo>
                    <a:pt x="26716" y="366599"/>
                  </a:lnTo>
                  <a:cubicBezTo>
                    <a:pt x="26716" y="374020"/>
                    <a:pt x="20779" y="379956"/>
                    <a:pt x="13358" y="379956"/>
                  </a:cubicBezTo>
                  <a:close/>
                </a:path>
              </a:pathLst>
            </a:custGeom>
            <a:solidFill>
              <a:srgbClr val="000000"/>
            </a:solidFill>
            <a:ln w="14842"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2C54381B-EA7A-1026-C6C2-CD8CE3AC90DD}"/>
                </a:ext>
              </a:extLst>
            </p:cNvPr>
            <p:cNvSpPr/>
            <p:nvPr/>
          </p:nvSpPr>
          <p:spPr>
            <a:xfrm>
              <a:off x="9082790" y="6887684"/>
              <a:ext cx="26715" cy="103894"/>
            </a:xfrm>
            <a:custGeom>
              <a:avLst/>
              <a:gdLst>
                <a:gd name="connsiteX0" fmla="*/ 0 w 26715"/>
                <a:gd name="connsiteY0" fmla="*/ 0 h 103894"/>
                <a:gd name="connsiteX1" fmla="*/ 26716 w 26715"/>
                <a:gd name="connsiteY1" fmla="*/ 0 h 103894"/>
                <a:gd name="connsiteX2" fmla="*/ 26716 w 26715"/>
                <a:gd name="connsiteY2" fmla="*/ 103895 h 103894"/>
                <a:gd name="connsiteX3" fmla="*/ 0 w 26715"/>
                <a:gd name="connsiteY3" fmla="*/ 103895 h 103894"/>
              </a:gdLst>
              <a:ahLst/>
              <a:cxnLst>
                <a:cxn ang="0">
                  <a:pos x="connsiteX0" y="connsiteY0"/>
                </a:cxn>
                <a:cxn ang="0">
                  <a:pos x="connsiteX1" y="connsiteY1"/>
                </a:cxn>
                <a:cxn ang="0">
                  <a:pos x="connsiteX2" y="connsiteY2"/>
                </a:cxn>
                <a:cxn ang="0">
                  <a:pos x="connsiteX3" y="connsiteY3"/>
                </a:cxn>
              </a:cxnLst>
              <a:rect l="l" t="t" r="r" b="b"/>
              <a:pathLst>
                <a:path w="26715" h="103894">
                  <a:moveTo>
                    <a:pt x="0" y="0"/>
                  </a:moveTo>
                  <a:lnTo>
                    <a:pt x="26716" y="0"/>
                  </a:lnTo>
                  <a:lnTo>
                    <a:pt x="26716" y="103895"/>
                  </a:lnTo>
                  <a:lnTo>
                    <a:pt x="0" y="103895"/>
                  </a:lnTo>
                  <a:close/>
                </a:path>
              </a:pathLst>
            </a:custGeom>
            <a:solidFill>
              <a:srgbClr val="000000"/>
            </a:solidFill>
            <a:ln w="14842" cap="flat">
              <a:noFill/>
              <a:prstDash val="solid"/>
              <a:miter/>
            </a:ln>
          </p:spPr>
          <p:txBody>
            <a:bodyPr rtlCol="0" anchor="ctr"/>
            <a:lstStyle/>
            <a:p>
              <a:endParaRPr lang="en-US"/>
            </a:p>
          </p:txBody>
        </p:sp>
        <p:sp>
          <p:nvSpPr>
            <p:cNvPr id="98" name="Freeform 97">
              <a:extLst>
                <a:ext uri="{FF2B5EF4-FFF2-40B4-BE49-F238E27FC236}">
                  <a16:creationId xmlns:a16="http://schemas.microsoft.com/office/drawing/2014/main" id="{62030AB6-E19E-A789-E218-2972C075A4AF}"/>
                </a:ext>
              </a:extLst>
            </p:cNvPr>
            <p:cNvSpPr/>
            <p:nvPr/>
          </p:nvSpPr>
          <p:spPr>
            <a:xfrm>
              <a:off x="8981865" y="7022747"/>
              <a:ext cx="230051" cy="26715"/>
            </a:xfrm>
            <a:custGeom>
              <a:avLst/>
              <a:gdLst>
                <a:gd name="connsiteX0" fmla="*/ 216694 w 230051"/>
                <a:gd name="connsiteY0" fmla="*/ 26716 h 26715"/>
                <a:gd name="connsiteX1" fmla="*/ 13356 w 230051"/>
                <a:gd name="connsiteY1" fmla="*/ 26716 h 26715"/>
                <a:gd name="connsiteX2" fmla="*/ 0 w 230051"/>
                <a:gd name="connsiteY2" fmla="*/ 13358 h 26715"/>
                <a:gd name="connsiteX3" fmla="*/ 13356 w 230051"/>
                <a:gd name="connsiteY3" fmla="*/ 0 h 26715"/>
                <a:gd name="connsiteX4" fmla="*/ 216694 w 230051"/>
                <a:gd name="connsiteY4" fmla="*/ 0 h 26715"/>
                <a:gd name="connsiteX5" fmla="*/ 230052 w 230051"/>
                <a:gd name="connsiteY5" fmla="*/ 13358 h 26715"/>
                <a:gd name="connsiteX6" fmla="*/ 216694 w 230051"/>
                <a:gd name="connsiteY6" fmla="*/ 26716 h 2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051" h="26715">
                  <a:moveTo>
                    <a:pt x="216694" y="26716"/>
                  </a:moveTo>
                  <a:lnTo>
                    <a:pt x="13356" y="26716"/>
                  </a:lnTo>
                  <a:cubicBezTo>
                    <a:pt x="5935" y="26716"/>
                    <a:pt x="0" y="20779"/>
                    <a:pt x="0" y="13358"/>
                  </a:cubicBezTo>
                  <a:cubicBezTo>
                    <a:pt x="0" y="5937"/>
                    <a:pt x="5935" y="0"/>
                    <a:pt x="13356" y="0"/>
                  </a:cubicBezTo>
                  <a:lnTo>
                    <a:pt x="216694" y="0"/>
                  </a:lnTo>
                  <a:cubicBezTo>
                    <a:pt x="224115" y="0"/>
                    <a:pt x="230052" y="5937"/>
                    <a:pt x="230052" y="13358"/>
                  </a:cubicBezTo>
                  <a:cubicBezTo>
                    <a:pt x="230052" y="20779"/>
                    <a:pt x="224115" y="26716"/>
                    <a:pt x="216694" y="26716"/>
                  </a:cubicBezTo>
                  <a:close/>
                </a:path>
              </a:pathLst>
            </a:custGeom>
            <a:solidFill>
              <a:srgbClr val="000000"/>
            </a:solidFill>
            <a:ln w="14842" cap="flat">
              <a:noFill/>
              <a:prstDash val="solid"/>
              <a:miter/>
            </a:ln>
          </p:spPr>
          <p:txBody>
            <a:bodyPr rtlCol="0" anchor="ctr"/>
            <a:lstStyle/>
            <a:p>
              <a:endParaRPr lang="en-US"/>
            </a:p>
          </p:txBody>
        </p:sp>
        <p:sp>
          <p:nvSpPr>
            <p:cNvPr id="99" name="Freeform 98">
              <a:extLst>
                <a:ext uri="{FF2B5EF4-FFF2-40B4-BE49-F238E27FC236}">
                  <a16:creationId xmlns:a16="http://schemas.microsoft.com/office/drawing/2014/main" id="{3DF9E517-AA0D-68CA-68D9-D69BC747D096}"/>
                </a:ext>
              </a:extLst>
            </p:cNvPr>
            <p:cNvSpPr/>
            <p:nvPr/>
          </p:nvSpPr>
          <p:spPr>
            <a:xfrm>
              <a:off x="8656824" y="7246862"/>
              <a:ext cx="26715" cy="66789"/>
            </a:xfrm>
            <a:custGeom>
              <a:avLst/>
              <a:gdLst>
                <a:gd name="connsiteX0" fmla="*/ 13357 w 26715"/>
                <a:gd name="connsiteY0" fmla="*/ 66789 h 66789"/>
                <a:gd name="connsiteX1" fmla="*/ 0 w 26715"/>
                <a:gd name="connsiteY1" fmla="*/ 53431 h 66789"/>
                <a:gd name="connsiteX2" fmla="*/ 0 w 26715"/>
                <a:gd name="connsiteY2" fmla="*/ 13357 h 66789"/>
                <a:gd name="connsiteX3" fmla="*/ 13357 w 26715"/>
                <a:gd name="connsiteY3" fmla="*/ 0 h 66789"/>
                <a:gd name="connsiteX4" fmla="*/ 26716 w 26715"/>
                <a:gd name="connsiteY4" fmla="*/ 13357 h 66789"/>
                <a:gd name="connsiteX5" fmla="*/ 26716 w 26715"/>
                <a:gd name="connsiteY5" fmla="*/ 53431 h 66789"/>
                <a:gd name="connsiteX6" fmla="*/ 13357 w 26715"/>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5" h="66789">
                  <a:moveTo>
                    <a:pt x="13357" y="66789"/>
                  </a:moveTo>
                  <a:cubicBezTo>
                    <a:pt x="5936" y="66789"/>
                    <a:pt x="0" y="60852"/>
                    <a:pt x="0" y="53431"/>
                  </a:cubicBezTo>
                  <a:lnTo>
                    <a:pt x="0" y="13357"/>
                  </a:lnTo>
                  <a:cubicBezTo>
                    <a:pt x="0" y="5936"/>
                    <a:pt x="5936" y="0"/>
                    <a:pt x="13357" y="0"/>
                  </a:cubicBezTo>
                  <a:cubicBezTo>
                    <a:pt x="20778" y="0"/>
                    <a:pt x="26716" y="5936"/>
                    <a:pt x="26716" y="13357"/>
                  </a:cubicBezTo>
                  <a:lnTo>
                    <a:pt x="26716" y="53431"/>
                  </a:lnTo>
                  <a:cubicBezTo>
                    <a:pt x="26716" y="60852"/>
                    <a:pt x="20778" y="66789"/>
                    <a:pt x="13357" y="66789"/>
                  </a:cubicBezTo>
                  <a:close/>
                </a:path>
              </a:pathLst>
            </a:custGeom>
            <a:solidFill>
              <a:srgbClr val="000000"/>
            </a:solidFill>
            <a:ln w="14842" cap="flat">
              <a:noFill/>
              <a:prstDash val="solid"/>
              <a:miter/>
            </a:ln>
          </p:spPr>
          <p:txBody>
            <a:bodyPr rtlCol="0" anchor="ctr"/>
            <a:lstStyle/>
            <a:p>
              <a:endParaRPr lang="en-US"/>
            </a:p>
          </p:txBody>
        </p:sp>
        <p:sp>
          <p:nvSpPr>
            <p:cNvPr id="100" name="Freeform 99">
              <a:extLst>
                <a:ext uri="{FF2B5EF4-FFF2-40B4-BE49-F238E27FC236}">
                  <a16:creationId xmlns:a16="http://schemas.microsoft.com/office/drawing/2014/main" id="{3A324643-C1FB-24F8-FFDC-6F3E8FC55FE7}"/>
                </a:ext>
              </a:extLst>
            </p:cNvPr>
            <p:cNvSpPr/>
            <p:nvPr/>
          </p:nvSpPr>
          <p:spPr>
            <a:xfrm>
              <a:off x="8656824" y="7413093"/>
              <a:ext cx="26715" cy="66789"/>
            </a:xfrm>
            <a:custGeom>
              <a:avLst/>
              <a:gdLst>
                <a:gd name="connsiteX0" fmla="*/ 13357 w 26715"/>
                <a:gd name="connsiteY0" fmla="*/ 66789 h 66789"/>
                <a:gd name="connsiteX1" fmla="*/ 0 w 26715"/>
                <a:gd name="connsiteY1" fmla="*/ 53432 h 66789"/>
                <a:gd name="connsiteX2" fmla="*/ 0 w 26715"/>
                <a:gd name="connsiteY2" fmla="*/ 13358 h 66789"/>
                <a:gd name="connsiteX3" fmla="*/ 13357 w 26715"/>
                <a:gd name="connsiteY3" fmla="*/ 0 h 66789"/>
                <a:gd name="connsiteX4" fmla="*/ 26716 w 26715"/>
                <a:gd name="connsiteY4" fmla="*/ 13358 h 66789"/>
                <a:gd name="connsiteX5" fmla="*/ 26716 w 26715"/>
                <a:gd name="connsiteY5" fmla="*/ 53432 h 66789"/>
                <a:gd name="connsiteX6" fmla="*/ 13357 w 26715"/>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5" h="66789">
                  <a:moveTo>
                    <a:pt x="13357" y="66789"/>
                  </a:moveTo>
                  <a:cubicBezTo>
                    <a:pt x="5936" y="66789"/>
                    <a:pt x="0" y="60853"/>
                    <a:pt x="0" y="53432"/>
                  </a:cubicBezTo>
                  <a:lnTo>
                    <a:pt x="0" y="13358"/>
                  </a:lnTo>
                  <a:cubicBezTo>
                    <a:pt x="0" y="5937"/>
                    <a:pt x="5936" y="0"/>
                    <a:pt x="13357" y="0"/>
                  </a:cubicBezTo>
                  <a:cubicBezTo>
                    <a:pt x="20778" y="0"/>
                    <a:pt x="26716" y="5937"/>
                    <a:pt x="26716" y="13358"/>
                  </a:cubicBezTo>
                  <a:lnTo>
                    <a:pt x="26716" y="53432"/>
                  </a:lnTo>
                  <a:cubicBezTo>
                    <a:pt x="26716" y="60853"/>
                    <a:pt x="20778" y="66789"/>
                    <a:pt x="13357" y="66789"/>
                  </a:cubicBezTo>
                  <a:close/>
                </a:path>
              </a:pathLst>
            </a:custGeom>
            <a:solidFill>
              <a:srgbClr val="000000"/>
            </a:solidFill>
            <a:ln w="14842" cap="flat">
              <a:noFill/>
              <a:prstDash val="solid"/>
              <a:miter/>
            </a:ln>
          </p:spPr>
          <p:txBody>
            <a:bodyPr rtlCol="0" anchor="ctr"/>
            <a:lstStyle/>
            <a:p>
              <a:endParaRPr lang="en-US"/>
            </a:p>
          </p:txBody>
        </p:sp>
        <p:sp>
          <p:nvSpPr>
            <p:cNvPr id="101" name="Freeform 100">
              <a:extLst>
                <a:ext uri="{FF2B5EF4-FFF2-40B4-BE49-F238E27FC236}">
                  <a16:creationId xmlns:a16="http://schemas.microsoft.com/office/drawing/2014/main" id="{B81863C1-1575-0F97-9F5C-53BB424ECE03}"/>
                </a:ext>
              </a:extLst>
            </p:cNvPr>
            <p:cNvSpPr/>
            <p:nvPr/>
          </p:nvSpPr>
          <p:spPr>
            <a:xfrm>
              <a:off x="8656824" y="7579324"/>
              <a:ext cx="26715" cy="66789"/>
            </a:xfrm>
            <a:custGeom>
              <a:avLst/>
              <a:gdLst>
                <a:gd name="connsiteX0" fmla="*/ 13357 w 26715"/>
                <a:gd name="connsiteY0" fmla="*/ 66789 h 66789"/>
                <a:gd name="connsiteX1" fmla="*/ 0 w 26715"/>
                <a:gd name="connsiteY1" fmla="*/ 53432 h 66789"/>
                <a:gd name="connsiteX2" fmla="*/ 0 w 26715"/>
                <a:gd name="connsiteY2" fmla="*/ 13358 h 66789"/>
                <a:gd name="connsiteX3" fmla="*/ 13357 w 26715"/>
                <a:gd name="connsiteY3" fmla="*/ 0 h 66789"/>
                <a:gd name="connsiteX4" fmla="*/ 26716 w 26715"/>
                <a:gd name="connsiteY4" fmla="*/ 13358 h 66789"/>
                <a:gd name="connsiteX5" fmla="*/ 26716 w 26715"/>
                <a:gd name="connsiteY5" fmla="*/ 53432 h 66789"/>
                <a:gd name="connsiteX6" fmla="*/ 13357 w 26715"/>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5" h="66789">
                  <a:moveTo>
                    <a:pt x="13357" y="66789"/>
                  </a:moveTo>
                  <a:cubicBezTo>
                    <a:pt x="5936" y="66789"/>
                    <a:pt x="0" y="60853"/>
                    <a:pt x="0" y="53432"/>
                  </a:cubicBezTo>
                  <a:lnTo>
                    <a:pt x="0" y="13358"/>
                  </a:lnTo>
                  <a:cubicBezTo>
                    <a:pt x="0" y="5937"/>
                    <a:pt x="5936" y="0"/>
                    <a:pt x="13357" y="0"/>
                  </a:cubicBezTo>
                  <a:cubicBezTo>
                    <a:pt x="20778" y="0"/>
                    <a:pt x="26716" y="5937"/>
                    <a:pt x="26716" y="13358"/>
                  </a:cubicBezTo>
                  <a:lnTo>
                    <a:pt x="26716" y="53432"/>
                  </a:lnTo>
                  <a:cubicBezTo>
                    <a:pt x="26716" y="60853"/>
                    <a:pt x="20778" y="66789"/>
                    <a:pt x="13357" y="66789"/>
                  </a:cubicBezTo>
                  <a:close/>
                </a:path>
              </a:pathLst>
            </a:custGeom>
            <a:solidFill>
              <a:srgbClr val="000000"/>
            </a:solidFill>
            <a:ln w="14842" cap="flat">
              <a:noFill/>
              <a:prstDash val="solid"/>
              <a:miter/>
            </a:ln>
          </p:spPr>
          <p:txBody>
            <a:bodyPr rtlCol="0" anchor="ctr"/>
            <a:lstStyle/>
            <a:p>
              <a:endParaRPr lang="en-US"/>
            </a:p>
          </p:txBody>
        </p:sp>
        <p:sp>
          <p:nvSpPr>
            <p:cNvPr id="102" name="Freeform 101">
              <a:extLst>
                <a:ext uri="{FF2B5EF4-FFF2-40B4-BE49-F238E27FC236}">
                  <a16:creationId xmlns:a16="http://schemas.microsoft.com/office/drawing/2014/main" id="{90C0BD24-7A93-44D0-DF60-37414B078996}"/>
                </a:ext>
              </a:extLst>
            </p:cNvPr>
            <p:cNvSpPr/>
            <p:nvPr/>
          </p:nvSpPr>
          <p:spPr>
            <a:xfrm>
              <a:off x="8867580" y="7413093"/>
              <a:ext cx="26716" cy="66789"/>
            </a:xfrm>
            <a:custGeom>
              <a:avLst/>
              <a:gdLst>
                <a:gd name="connsiteX0" fmla="*/ 13358 w 26716"/>
                <a:gd name="connsiteY0" fmla="*/ 66789 h 66789"/>
                <a:gd name="connsiteX1" fmla="*/ 0 w 26716"/>
                <a:gd name="connsiteY1" fmla="*/ 53432 h 66789"/>
                <a:gd name="connsiteX2" fmla="*/ 0 w 26716"/>
                <a:gd name="connsiteY2" fmla="*/ 13358 h 66789"/>
                <a:gd name="connsiteX3" fmla="*/ 13358 w 26716"/>
                <a:gd name="connsiteY3" fmla="*/ 0 h 66789"/>
                <a:gd name="connsiteX4" fmla="*/ 26716 w 26716"/>
                <a:gd name="connsiteY4" fmla="*/ 13358 h 66789"/>
                <a:gd name="connsiteX5" fmla="*/ 26716 w 26716"/>
                <a:gd name="connsiteY5" fmla="*/ 53432 h 66789"/>
                <a:gd name="connsiteX6" fmla="*/ 13358 w 26716"/>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6" h="66789">
                  <a:moveTo>
                    <a:pt x="13358" y="66789"/>
                  </a:moveTo>
                  <a:cubicBezTo>
                    <a:pt x="5937" y="66789"/>
                    <a:pt x="0" y="60853"/>
                    <a:pt x="0" y="53432"/>
                  </a:cubicBezTo>
                  <a:lnTo>
                    <a:pt x="0" y="13358"/>
                  </a:lnTo>
                  <a:cubicBezTo>
                    <a:pt x="0" y="5937"/>
                    <a:pt x="5937" y="0"/>
                    <a:pt x="13358" y="0"/>
                  </a:cubicBezTo>
                  <a:cubicBezTo>
                    <a:pt x="20779" y="0"/>
                    <a:pt x="26716" y="5937"/>
                    <a:pt x="26716" y="13358"/>
                  </a:cubicBezTo>
                  <a:lnTo>
                    <a:pt x="26716" y="53432"/>
                  </a:lnTo>
                  <a:cubicBezTo>
                    <a:pt x="26716" y="60853"/>
                    <a:pt x="20779" y="66789"/>
                    <a:pt x="13358" y="66789"/>
                  </a:cubicBezTo>
                  <a:close/>
                </a:path>
              </a:pathLst>
            </a:custGeom>
            <a:solidFill>
              <a:srgbClr val="000000"/>
            </a:solidFill>
            <a:ln w="14842" cap="flat">
              <a:noFill/>
              <a:prstDash val="solid"/>
              <a:miter/>
            </a:ln>
          </p:spPr>
          <p:txBody>
            <a:bodyPr rtlCol="0" anchor="ctr"/>
            <a:lstStyle/>
            <a:p>
              <a:endParaRPr lang="en-US"/>
            </a:p>
          </p:txBody>
        </p:sp>
        <p:sp>
          <p:nvSpPr>
            <p:cNvPr id="103" name="Freeform 102">
              <a:extLst>
                <a:ext uri="{FF2B5EF4-FFF2-40B4-BE49-F238E27FC236}">
                  <a16:creationId xmlns:a16="http://schemas.microsoft.com/office/drawing/2014/main" id="{68956D3A-50A6-3D69-29D2-FFD7F45B1F60}"/>
                </a:ext>
              </a:extLst>
            </p:cNvPr>
            <p:cNvSpPr/>
            <p:nvPr/>
          </p:nvSpPr>
          <p:spPr>
            <a:xfrm>
              <a:off x="8867580" y="7579324"/>
              <a:ext cx="26716" cy="66789"/>
            </a:xfrm>
            <a:custGeom>
              <a:avLst/>
              <a:gdLst>
                <a:gd name="connsiteX0" fmla="*/ 13358 w 26716"/>
                <a:gd name="connsiteY0" fmla="*/ 66789 h 66789"/>
                <a:gd name="connsiteX1" fmla="*/ 0 w 26716"/>
                <a:gd name="connsiteY1" fmla="*/ 53432 h 66789"/>
                <a:gd name="connsiteX2" fmla="*/ 0 w 26716"/>
                <a:gd name="connsiteY2" fmla="*/ 13358 h 66789"/>
                <a:gd name="connsiteX3" fmla="*/ 13358 w 26716"/>
                <a:gd name="connsiteY3" fmla="*/ 0 h 66789"/>
                <a:gd name="connsiteX4" fmla="*/ 26716 w 26716"/>
                <a:gd name="connsiteY4" fmla="*/ 13358 h 66789"/>
                <a:gd name="connsiteX5" fmla="*/ 26716 w 26716"/>
                <a:gd name="connsiteY5" fmla="*/ 53432 h 66789"/>
                <a:gd name="connsiteX6" fmla="*/ 13358 w 26716"/>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6" h="66789">
                  <a:moveTo>
                    <a:pt x="13358" y="66789"/>
                  </a:moveTo>
                  <a:cubicBezTo>
                    <a:pt x="5937" y="66789"/>
                    <a:pt x="0" y="60853"/>
                    <a:pt x="0" y="53432"/>
                  </a:cubicBezTo>
                  <a:lnTo>
                    <a:pt x="0" y="13358"/>
                  </a:lnTo>
                  <a:cubicBezTo>
                    <a:pt x="0" y="5937"/>
                    <a:pt x="5937" y="0"/>
                    <a:pt x="13358" y="0"/>
                  </a:cubicBezTo>
                  <a:cubicBezTo>
                    <a:pt x="20779" y="0"/>
                    <a:pt x="26716" y="5937"/>
                    <a:pt x="26716" y="13358"/>
                  </a:cubicBezTo>
                  <a:lnTo>
                    <a:pt x="26716" y="53432"/>
                  </a:lnTo>
                  <a:cubicBezTo>
                    <a:pt x="26716" y="60853"/>
                    <a:pt x="20779" y="66789"/>
                    <a:pt x="13358" y="66789"/>
                  </a:cubicBezTo>
                  <a:close/>
                </a:path>
              </a:pathLst>
            </a:custGeom>
            <a:solidFill>
              <a:srgbClr val="000000"/>
            </a:solidFill>
            <a:ln w="14842" cap="flat">
              <a:noFill/>
              <a:prstDash val="solid"/>
              <a:miter/>
            </a:ln>
          </p:spPr>
          <p:txBody>
            <a:bodyPr rtlCol="0" anchor="ctr"/>
            <a:lstStyle/>
            <a:p>
              <a:endParaRPr lang="en-US"/>
            </a:p>
          </p:txBody>
        </p:sp>
        <p:sp>
          <p:nvSpPr>
            <p:cNvPr id="104" name="Freeform 103">
              <a:extLst>
                <a:ext uri="{FF2B5EF4-FFF2-40B4-BE49-F238E27FC236}">
                  <a16:creationId xmlns:a16="http://schemas.microsoft.com/office/drawing/2014/main" id="{810F2EA0-E2A5-CA76-289E-DF1589FBD962}"/>
                </a:ext>
              </a:extLst>
            </p:cNvPr>
            <p:cNvSpPr/>
            <p:nvPr/>
          </p:nvSpPr>
          <p:spPr>
            <a:xfrm>
              <a:off x="9078338" y="7579324"/>
              <a:ext cx="26714" cy="66789"/>
            </a:xfrm>
            <a:custGeom>
              <a:avLst/>
              <a:gdLst>
                <a:gd name="connsiteX0" fmla="*/ 13356 w 26714"/>
                <a:gd name="connsiteY0" fmla="*/ 66789 h 66789"/>
                <a:gd name="connsiteX1" fmla="*/ 0 w 26714"/>
                <a:gd name="connsiteY1" fmla="*/ 53432 h 66789"/>
                <a:gd name="connsiteX2" fmla="*/ 0 w 26714"/>
                <a:gd name="connsiteY2" fmla="*/ 13358 h 66789"/>
                <a:gd name="connsiteX3" fmla="*/ 13356 w 26714"/>
                <a:gd name="connsiteY3" fmla="*/ 0 h 66789"/>
                <a:gd name="connsiteX4" fmla="*/ 26715 w 26714"/>
                <a:gd name="connsiteY4" fmla="*/ 13358 h 66789"/>
                <a:gd name="connsiteX5" fmla="*/ 26715 w 26714"/>
                <a:gd name="connsiteY5" fmla="*/ 53432 h 66789"/>
                <a:gd name="connsiteX6" fmla="*/ 13356 w 26714"/>
                <a:gd name="connsiteY6" fmla="*/ 66789 h 6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4" h="66789">
                  <a:moveTo>
                    <a:pt x="13356" y="66789"/>
                  </a:moveTo>
                  <a:cubicBezTo>
                    <a:pt x="5935" y="66789"/>
                    <a:pt x="0" y="60853"/>
                    <a:pt x="0" y="53432"/>
                  </a:cubicBezTo>
                  <a:lnTo>
                    <a:pt x="0" y="13358"/>
                  </a:lnTo>
                  <a:cubicBezTo>
                    <a:pt x="0" y="5937"/>
                    <a:pt x="5935" y="0"/>
                    <a:pt x="13356" y="0"/>
                  </a:cubicBezTo>
                  <a:cubicBezTo>
                    <a:pt x="20777" y="0"/>
                    <a:pt x="26715" y="5937"/>
                    <a:pt x="26715" y="13358"/>
                  </a:cubicBezTo>
                  <a:lnTo>
                    <a:pt x="26715" y="53432"/>
                  </a:lnTo>
                  <a:cubicBezTo>
                    <a:pt x="26715" y="60853"/>
                    <a:pt x="20777" y="66789"/>
                    <a:pt x="13356" y="66789"/>
                  </a:cubicBezTo>
                  <a:close/>
                </a:path>
              </a:pathLst>
            </a:custGeom>
            <a:solidFill>
              <a:srgbClr val="000000"/>
            </a:solidFill>
            <a:ln w="14842" cap="flat">
              <a:noFill/>
              <a:prstDash val="solid"/>
              <a:miter/>
            </a:ln>
          </p:spPr>
          <p:txBody>
            <a:bodyPr rtlCol="0" anchor="ctr"/>
            <a:lstStyle/>
            <a:p>
              <a:endParaRPr lang="en-US"/>
            </a:p>
          </p:txBody>
        </p:sp>
        <p:sp>
          <p:nvSpPr>
            <p:cNvPr id="105" name="Freeform 104">
              <a:extLst>
                <a:ext uri="{FF2B5EF4-FFF2-40B4-BE49-F238E27FC236}">
                  <a16:creationId xmlns:a16="http://schemas.microsoft.com/office/drawing/2014/main" id="{B086693F-334C-9E57-7B75-1E7EBD0ACD8C}"/>
                </a:ext>
              </a:extLst>
            </p:cNvPr>
            <p:cNvSpPr/>
            <p:nvPr/>
          </p:nvSpPr>
          <p:spPr>
            <a:xfrm>
              <a:off x="8175940" y="6829800"/>
              <a:ext cx="1030039" cy="26715"/>
            </a:xfrm>
            <a:custGeom>
              <a:avLst/>
              <a:gdLst>
                <a:gd name="connsiteX0" fmla="*/ 1016681 w 1030039"/>
                <a:gd name="connsiteY0" fmla="*/ 26716 h 26715"/>
                <a:gd name="connsiteX1" fmla="*/ 13358 w 1030039"/>
                <a:gd name="connsiteY1" fmla="*/ 26716 h 26715"/>
                <a:gd name="connsiteX2" fmla="*/ 0 w 1030039"/>
                <a:gd name="connsiteY2" fmla="*/ 13358 h 26715"/>
                <a:gd name="connsiteX3" fmla="*/ 13358 w 1030039"/>
                <a:gd name="connsiteY3" fmla="*/ 0 h 26715"/>
                <a:gd name="connsiteX4" fmla="*/ 1016681 w 1030039"/>
                <a:gd name="connsiteY4" fmla="*/ 0 h 26715"/>
                <a:gd name="connsiteX5" fmla="*/ 1030039 w 1030039"/>
                <a:gd name="connsiteY5" fmla="*/ 13358 h 26715"/>
                <a:gd name="connsiteX6" fmla="*/ 1016681 w 1030039"/>
                <a:gd name="connsiteY6" fmla="*/ 26716 h 2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0039" h="26715">
                  <a:moveTo>
                    <a:pt x="1016681" y="26716"/>
                  </a:moveTo>
                  <a:lnTo>
                    <a:pt x="13358" y="26716"/>
                  </a:lnTo>
                  <a:cubicBezTo>
                    <a:pt x="5937" y="26716"/>
                    <a:pt x="0" y="20779"/>
                    <a:pt x="0" y="13358"/>
                  </a:cubicBezTo>
                  <a:cubicBezTo>
                    <a:pt x="0" y="5937"/>
                    <a:pt x="5937" y="0"/>
                    <a:pt x="13358" y="0"/>
                  </a:cubicBezTo>
                  <a:lnTo>
                    <a:pt x="1016681" y="0"/>
                  </a:lnTo>
                  <a:cubicBezTo>
                    <a:pt x="1024102" y="0"/>
                    <a:pt x="1030039" y="5937"/>
                    <a:pt x="1030039" y="13358"/>
                  </a:cubicBezTo>
                  <a:cubicBezTo>
                    <a:pt x="1030039" y="20779"/>
                    <a:pt x="1024102" y="26716"/>
                    <a:pt x="1016681" y="26716"/>
                  </a:cubicBezTo>
                  <a:close/>
                </a:path>
              </a:pathLst>
            </a:custGeom>
            <a:solidFill>
              <a:srgbClr val="000000"/>
            </a:solidFill>
            <a:ln w="14842" cap="flat">
              <a:noFill/>
              <a:prstDash val="solid"/>
              <a:miter/>
            </a:ln>
          </p:spPr>
          <p:txBody>
            <a:bodyPr rtlCol="0" anchor="ctr"/>
            <a:lstStyle/>
            <a:p>
              <a:endParaRPr lang="en-US"/>
            </a:p>
          </p:txBody>
        </p:sp>
        <p:sp>
          <p:nvSpPr>
            <p:cNvPr id="106" name="Freeform 105">
              <a:extLst>
                <a:ext uri="{FF2B5EF4-FFF2-40B4-BE49-F238E27FC236}">
                  <a16:creationId xmlns:a16="http://schemas.microsoft.com/office/drawing/2014/main" id="{D97239A7-D85E-2290-3D9A-FC7D601E0173}"/>
                </a:ext>
              </a:extLst>
            </p:cNvPr>
            <p:cNvSpPr/>
            <p:nvPr/>
          </p:nvSpPr>
          <p:spPr>
            <a:xfrm>
              <a:off x="8429739" y="6614590"/>
              <a:ext cx="26716" cy="1035975"/>
            </a:xfrm>
            <a:custGeom>
              <a:avLst/>
              <a:gdLst>
                <a:gd name="connsiteX0" fmla="*/ 13358 w 26716"/>
                <a:gd name="connsiteY0" fmla="*/ 1035976 h 1035975"/>
                <a:gd name="connsiteX1" fmla="*/ 0 w 26716"/>
                <a:gd name="connsiteY1" fmla="*/ 1022618 h 1035975"/>
                <a:gd name="connsiteX2" fmla="*/ 0 w 26716"/>
                <a:gd name="connsiteY2" fmla="*/ 13358 h 1035975"/>
                <a:gd name="connsiteX3" fmla="*/ 13358 w 26716"/>
                <a:gd name="connsiteY3" fmla="*/ 0 h 1035975"/>
                <a:gd name="connsiteX4" fmla="*/ 26716 w 26716"/>
                <a:gd name="connsiteY4" fmla="*/ 13358 h 1035975"/>
                <a:gd name="connsiteX5" fmla="*/ 26716 w 26716"/>
                <a:gd name="connsiteY5" fmla="*/ 1022618 h 1035975"/>
                <a:gd name="connsiteX6" fmla="*/ 13358 w 26716"/>
                <a:gd name="connsiteY6" fmla="*/ 1035976 h 1035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16" h="1035975">
                  <a:moveTo>
                    <a:pt x="13358" y="1035976"/>
                  </a:moveTo>
                  <a:cubicBezTo>
                    <a:pt x="5937" y="1035976"/>
                    <a:pt x="0" y="1030039"/>
                    <a:pt x="0" y="1022618"/>
                  </a:cubicBezTo>
                  <a:lnTo>
                    <a:pt x="0" y="13358"/>
                  </a:lnTo>
                  <a:cubicBezTo>
                    <a:pt x="0" y="5937"/>
                    <a:pt x="5937" y="0"/>
                    <a:pt x="13358" y="0"/>
                  </a:cubicBezTo>
                  <a:cubicBezTo>
                    <a:pt x="20779" y="0"/>
                    <a:pt x="26716" y="5937"/>
                    <a:pt x="26716" y="13358"/>
                  </a:cubicBezTo>
                  <a:lnTo>
                    <a:pt x="26716" y="1022618"/>
                  </a:lnTo>
                  <a:cubicBezTo>
                    <a:pt x="26716" y="1030039"/>
                    <a:pt x="20779" y="1035976"/>
                    <a:pt x="13358" y="1035976"/>
                  </a:cubicBezTo>
                  <a:close/>
                </a:path>
              </a:pathLst>
            </a:custGeom>
            <a:solidFill>
              <a:srgbClr val="000000"/>
            </a:solidFill>
            <a:ln w="14842" cap="flat">
              <a:noFill/>
              <a:prstDash val="solid"/>
              <a:miter/>
            </a:ln>
          </p:spPr>
          <p:txBody>
            <a:bodyPr rtlCol="0" anchor="ctr"/>
            <a:lstStyle/>
            <a:p>
              <a:endParaRPr lang="en-US"/>
            </a:p>
          </p:txBody>
        </p:sp>
        <p:sp>
          <p:nvSpPr>
            <p:cNvPr id="107" name="Freeform 106">
              <a:extLst>
                <a:ext uri="{FF2B5EF4-FFF2-40B4-BE49-F238E27FC236}">
                  <a16:creationId xmlns:a16="http://schemas.microsoft.com/office/drawing/2014/main" id="{7BA6B811-6AFC-B8BD-3E50-2BDF76CC2672}"/>
                </a:ext>
              </a:extLst>
            </p:cNvPr>
            <p:cNvSpPr/>
            <p:nvPr/>
          </p:nvSpPr>
          <p:spPr>
            <a:xfrm>
              <a:off x="8431778" y="6615145"/>
              <a:ext cx="775131" cy="242855"/>
            </a:xfrm>
            <a:custGeom>
              <a:avLst/>
              <a:gdLst>
                <a:gd name="connsiteX0" fmla="*/ 760844 w 775131"/>
                <a:gd name="connsiteY0" fmla="*/ 241371 h 242855"/>
                <a:gd name="connsiteX1" fmla="*/ 757876 w 775131"/>
                <a:gd name="connsiteY1" fmla="*/ 241371 h 242855"/>
                <a:gd name="connsiteX2" fmla="*/ 9836 w 775131"/>
                <a:gd name="connsiteY2" fmla="*/ 26161 h 242855"/>
                <a:gd name="connsiteX3" fmla="*/ 930 w 775131"/>
                <a:gd name="connsiteY3" fmla="*/ 9835 h 242855"/>
                <a:gd name="connsiteX4" fmla="*/ 17257 w 775131"/>
                <a:gd name="connsiteY4" fmla="*/ 930 h 242855"/>
                <a:gd name="connsiteX5" fmla="*/ 765297 w 775131"/>
                <a:gd name="connsiteY5" fmla="*/ 216140 h 242855"/>
                <a:gd name="connsiteX6" fmla="*/ 774202 w 775131"/>
                <a:gd name="connsiteY6" fmla="*/ 232466 h 242855"/>
                <a:gd name="connsiteX7" fmla="*/ 760844 w 775131"/>
                <a:gd name="connsiteY7" fmla="*/ 242855 h 242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131" h="242855">
                  <a:moveTo>
                    <a:pt x="760844" y="241371"/>
                  </a:moveTo>
                  <a:cubicBezTo>
                    <a:pt x="760844" y="241371"/>
                    <a:pt x="757876" y="241371"/>
                    <a:pt x="757876" y="241371"/>
                  </a:cubicBezTo>
                  <a:lnTo>
                    <a:pt x="9836" y="26161"/>
                  </a:lnTo>
                  <a:cubicBezTo>
                    <a:pt x="2415" y="24677"/>
                    <a:pt x="-2039" y="17256"/>
                    <a:pt x="930" y="9835"/>
                  </a:cubicBezTo>
                  <a:cubicBezTo>
                    <a:pt x="3898" y="2414"/>
                    <a:pt x="9836" y="-2039"/>
                    <a:pt x="17257" y="930"/>
                  </a:cubicBezTo>
                  <a:lnTo>
                    <a:pt x="765297" y="216140"/>
                  </a:lnTo>
                  <a:cubicBezTo>
                    <a:pt x="772718" y="217624"/>
                    <a:pt x="777169" y="225045"/>
                    <a:pt x="774202" y="232466"/>
                  </a:cubicBezTo>
                  <a:cubicBezTo>
                    <a:pt x="772718" y="238403"/>
                    <a:pt x="766781" y="242855"/>
                    <a:pt x="760844" y="242855"/>
                  </a:cubicBezTo>
                  <a:close/>
                </a:path>
              </a:pathLst>
            </a:custGeom>
            <a:solidFill>
              <a:srgbClr val="000000"/>
            </a:solidFill>
            <a:ln w="14842" cap="flat">
              <a:noFill/>
              <a:prstDash val="solid"/>
              <a:miter/>
            </a:ln>
          </p:spPr>
          <p:txBody>
            <a:bodyPr rtlCol="0" anchor="ctr"/>
            <a:lstStyle/>
            <a:p>
              <a:endParaRPr lang="en-US"/>
            </a:p>
          </p:txBody>
        </p:sp>
      </p:grpSp>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BAE3E257-054B-C26B-F207-77972D2A77F5}"/>
              </a:ext>
            </a:extLst>
          </p:cNvPr>
          <p:cNvSpPr>
            <a:spLocks noGrp="1"/>
          </p:cNvSpPr>
          <p:nvPr>
            <p:ph type="body" sz="quarter" idx="47"/>
          </p:nvPr>
        </p:nvSpPr>
        <p:spPr>
          <a:xfrm>
            <a:off x="1480574" y="695646"/>
            <a:ext cx="5322290" cy="752154"/>
          </a:xfrm>
        </p:spPr>
        <p:txBody>
          <a:bodyPr vert="horz" lIns="91440" tIns="45720" rIns="91440" bIns="45720" rtlCol="0" anchor="t">
            <a:noAutofit/>
          </a:bodyPr>
          <a:lstStyle/>
          <a:p>
            <a:pPr>
              <a:lnSpc>
                <a:spcPts val="2340"/>
              </a:lnSpc>
              <a:spcBef>
                <a:spcPts val="0"/>
              </a:spcBef>
            </a:pPr>
            <a:r>
              <a:rPr lang="en-GB" sz="2200" dirty="0">
                <a:solidFill>
                  <a:srgbClr val="EF3E23"/>
                </a:solidFill>
                <a:latin typeface="Calibri"/>
                <a:ea typeface="Open Sans"/>
                <a:cs typeface="Calibri"/>
              </a:rPr>
              <a:t>Sørg for, at migranter og flygtninge får de certifikater, der kræves for at arbejde i byggebranchen </a:t>
            </a:r>
          </a:p>
          <a:p>
            <a:pPr>
              <a:lnSpc>
                <a:spcPts val="2340"/>
              </a:lnSpc>
              <a:spcBef>
                <a:spcPts val="0"/>
              </a:spcBef>
            </a:pPr>
            <a:r>
              <a:rPr lang="en-GB" sz="2200" dirty="0">
                <a:solidFill>
                  <a:srgbClr val="EF3E23"/>
                </a:solidFill>
              </a:rPr>
              <a:t>i værtslandet </a:t>
            </a:r>
          </a:p>
        </p:txBody>
      </p:sp>
      <p:cxnSp>
        <p:nvCxnSpPr>
          <p:cNvPr id="9" name="Straight Connector 8">
            <a:extLst>
              <a:ext uri="{FF2B5EF4-FFF2-40B4-BE49-F238E27FC236}">
                <a16:creationId xmlns:a16="http://schemas.microsoft.com/office/drawing/2014/main" id="{2C9D2C12-095A-0EAB-91DB-41B75DBA89BB}"/>
              </a:ext>
            </a:extLst>
          </p:cNvPr>
          <p:cNvCxnSpPr>
            <a:cxnSpLocks/>
          </p:cNvCxnSpPr>
          <p:nvPr/>
        </p:nvCxnSpPr>
        <p:spPr>
          <a:xfrm flipH="1">
            <a:off x="0" y="79533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8C50722-A6A0-14B2-29FE-B1377B588589}"/>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5159F90A-A3D0-975A-4ED4-C4DA6404E2F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D5CCDF6-F183-7504-597A-1CBD5D135CF0}"/>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36" name="Rectangle 35">
            <a:extLst>
              <a:ext uri="{FF2B5EF4-FFF2-40B4-BE49-F238E27FC236}">
                <a16:creationId xmlns:a16="http://schemas.microsoft.com/office/drawing/2014/main" id="{4DA6A7FA-A311-2934-B9C5-79A3A19943B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5</a:t>
            </a:fld>
            <a:endParaRPr lang="en-US" dirty="0"/>
          </a:p>
        </p:txBody>
      </p:sp>
      <p:sp>
        <p:nvSpPr>
          <p:cNvPr id="63" name="Text Placeholder 3">
            <a:extLst>
              <a:ext uri="{FF2B5EF4-FFF2-40B4-BE49-F238E27FC236}">
                <a16:creationId xmlns:a16="http://schemas.microsoft.com/office/drawing/2014/main" id="{6A313E4C-6B7B-0F53-5334-47954F4F7FF2}"/>
              </a:ext>
            </a:extLst>
          </p:cNvPr>
          <p:cNvSpPr txBox="1">
            <a:spLocks/>
          </p:cNvSpPr>
          <p:nvPr/>
        </p:nvSpPr>
        <p:spPr>
          <a:xfrm>
            <a:off x="1391462" y="1828800"/>
            <a:ext cx="5549900" cy="365760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latin typeface="Calibri"/>
                <a:ea typeface="Open Sans"/>
                <a:cs typeface="Calibri"/>
              </a:rPr>
              <a:t>Identificer de certificeringer, der kræves i værtslandet inden for sundhed og sikkerhed, betjening af løfteudstyr og stilladser. De fleste lande har en minimumsuddannelse, der dækker sundheds- og sikkerhedsstandarder for at få adgang til arbejde på byggepladser. </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r>
              <a:rPr lang="en-GB" sz="1250" dirty="0"/>
              <a:t>Husk, at der er regulerede erhverv, såsom elektrikere og gaffeltruckførere, der kræver specifikke faglige certifikater. Virksomheder kan indgå partnerskab med akkrediterede uddannelsesorganisationer for at tilbyde overkommelige og tilgængelige certificeringsprogrammer.</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r>
              <a:rPr lang="en-GB" sz="1250" dirty="0"/>
              <a:t>Udvikl hurtige forløb, der validerer flygtninges tidligere erfaring gennem praktiske vurderinger og anerkendelse af tidligere læring. Der kræves en indgående viden om processen.</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r>
              <a:rPr lang="en-GB" sz="1250" dirty="0"/>
              <a:t>Samarbejd med offentlige institutioner, erhvervsuddannelsescentre og andre arbejdsgivere for at tilpasse certificeringsprogrammerne til jobkravene og sikre, at de forbedrer beskæftigelsesegnetheden.</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pic>
        <p:nvPicPr>
          <p:cNvPr id="85" name="Picture 84">
            <a:extLst>
              <a:ext uri="{FF2B5EF4-FFF2-40B4-BE49-F238E27FC236}">
                <a16:creationId xmlns:a16="http://schemas.microsoft.com/office/drawing/2014/main" id="{B9164439-629F-B183-9264-346AFEFE9724}"/>
              </a:ext>
            </a:extLst>
          </p:cNvPr>
          <p:cNvPicPr>
            <a:picLocks noChangeAspect="1"/>
          </p:cNvPicPr>
          <p:nvPr/>
        </p:nvPicPr>
        <p:blipFill rotWithShape="1">
          <a:blip r:embed="rId2"/>
          <a:srcRect l="6318" r="6318"/>
          <a:stretch/>
        </p:blipFill>
        <p:spPr>
          <a:xfrm>
            <a:off x="0" y="6680200"/>
            <a:ext cx="7559675" cy="3435315"/>
          </a:xfrm>
          <a:prstGeom prst="rect">
            <a:avLst/>
          </a:prstGeom>
        </p:spPr>
      </p:pic>
      <p:grpSp>
        <p:nvGrpSpPr>
          <p:cNvPr id="88" name="Group 87">
            <a:extLst>
              <a:ext uri="{FF2B5EF4-FFF2-40B4-BE49-F238E27FC236}">
                <a16:creationId xmlns:a16="http://schemas.microsoft.com/office/drawing/2014/main" id="{902B49B0-23E1-4F47-90F7-0031A377E680}"/>
              </a:ext>
            </a:extLst>
          </p:cNvPr>
          <p:cNvGrpSpPr/>
          <p:nvPr/>
        </p:nvGrpSpPr>
        <p:grpSpPr>
          <a:xfrm>
            <a:off x="5614376" y="5200243"/>
            <a:ext cx="1119151" cy="905365"/>
            <a:chOff x="7272449" y="5492504"/>
            <a:chExt cx="1119151" cy="905365"/>
          </a:xfrm>
        </p:grpSpPr>
        <p:sp>
          <p:nvSpPr>
            <p:cNvPr id="89" name="Freeform 88">
              <a:extLst>
                <a:ext uri="{FF2B5EF4-FFF2-40B4-BE49-F238E27FC236}">
                  <a16:creationId xmlns:a16="http://schemas.microsoft.com/office/drawing/2014/main" id="{98118E51-F29F-A860-94A4-74042410B7F9}"/>
                </a:ext>
              </a:extLst>
            </p:cNvPr>
            <p:cNvSpPr/>
            <p:nvPr/>
          </p:nvSpPr>
          <p:spPr>
            <a:xfrm>
              <a:off x="7287351" y="5507346"/>
              <a:ext cx="878320" cy="875725"/>
            </a:xfrm>
            <a:custGeom>
              <a:avLst/>
              <a:gdLst>
                <a:gd name="connsiteX0" fmla="*/ 848966 w 878320"/>
                <a:gd name="connsiteY0" fmla="*/ 710935 h 875725"/>
                <a:gd name="connsiteX1" fmla="*/ 516504 w 878320"/>
                <a:gd name="connsiteY1" fmla="*/ 378473 h 875725"/>
                <a:gd name="connsiteX2" fmla="*/ 461589 w 878320"/>
                <a:gd name="connsiteY2" fmla="*/ 378473 h 875725"/>
                <a:gd name="connsiteX3" fmla="*/ 451199 w 878320"/>
                <a:gd name="connsiteY3" fmla="*/ 388862 h 875725"/>
                <a:gd name="connsiteX4" fmla="*/ 252315 w 878320"/>
                <a:gd name="connsiteY4" fmla="*/ 189978 h 875725"/>
                <a:gd name="connsiteX5" fmla="*/ 234504 w 878320"/>
                <a:gd name="connsiteY5" fmla="*/ 149904 h 875725"/>
                <a:gd name="connsiteX6" fmla="*/ 231537 w 878320"/>
                <a:gd name="connsiteY6" fmla="*/ 115768 h 875725"/>
                <a:gd name="connsiteX7" fmla="*/ 207789 w 878320"/>
                <a:gd name="connsiteY7" fmla="*/ 80147 h 875725"/>
                <a:gd name="connsiteX8" fmla="*/ 62337 w 878320"/>
                <a:gd name="connsiteY8" fmla="*/ 0 h 875725"/>
                <a:gd name="connsiteX9" fmla="*/ 0 w 878320"/>
                <a:gd name="connsiteY9" fmla="*/ 62337 h 875725"/>
                <a:gd name="connsiteX10" fmla="*/ 80147 w 878320"/>
                <a:gd name="connsiteY10" fmla="*/ 207789 h 875725"/>
                <a:gd name="connsiteX11" fmla="*/ 115768 w 878320"/>
                <a:gd name="connsiteY11" fmla="*/ 231536 h 875725"/>
                <a:gd name="connsiteX12" fmla="*/ 149905 w 878320"/>
                <a:gd name="connsiteY12" fmla="*/ 234504 h 875725"/>
                <a:gd name="connsiteX13" fmla="*/ 189978 w 878320"/>
                <a:gd name="connsiteY13" fmla="*/ 252315 h 875725"/>
                <a:gd name="connsiteX14" fmla="*/ 388862 w 878320"/>
                <a:gd name="connsiteY14" fmla="*/ 451199 h 875725"/>
                <a:gd name="connsiteX15" fmla="*/ 378473 w 878320"/>
                <a:gd name="connsiteY15" fmla="*/ 461588 h 875725"/>
                <a:gd name="connsiteX16" fmla="*/ 378473 w 878320"/>
                <a:gd name="connsiteY16" fmla="*/ 516504 h 875725"/>
                <a:gd name="connsiteX17" fmla="*/ 706483 w 878320"/>
                <a:gd name="connsiteY17" fmla="*/ 844514 h 875725"/>
                <a:gd name="connsiteX18" fmla="*/ 845997 w 878320"/>
                <a:gd name="connsiteY18" fmla="*/ 851935 h 875725"/>
                <a:gd name="connsiteX19" fmla="*/ 850450 w 878320"/>
                <a:gd name="connsiteY19" fmla="*/ 709450 h 87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78320" h="875725">
                  <a:moveTo>
                    <a:pt x="848966" y="710935"/>
                  </a:moveTo>
                  <a:lnTo>
                    <a:pt x="516504" y="378473"/>
                  </a:lnTo>
                  <a:cubicBezTo>
                    <a:pt x="501661" y="363631"/>
                    <a:pt x="476431" y="363631"/>
                    <a:pt x="461589" y="378473"/>
                  </a:cubicBezTo>
                  <a:lnTo>
                    <a:pt x="451199" y="388862"/>
                  </a:lnTo>
                  <a:lnTo>
                    <a:pt x="252315" y="189978"/>
                  </a:lnTo>
                  <a:cubicBezTo>
                    <a:pt x="241925" y="179589"/>
                    <a:pt x="235989" y="166231"/>
                    <a:pt x="234504" y="149904"/>
                  </a:cubicBezTo>
                  <a:lnTo>
                    <a:pt x="231537" y="115768"/>
                  </a:lnTo>
                  <a:cubicBezTo>
                    <a:pt x="231537" y="100926"/>
                    <a:pt x="221147" y="87569"/>
                    <a:pt x="207789" y="80147"/>
                  </a:cubicBezTo>
                  <a:lnTo>
                    <a:pt x="62337" y="0"/>
                  </a:lnTo>
                  <a:lnTo>
                    <a:pt x="0" y="62337"/>
                  </a:lnTo>
                  <a:lnTo>
                    <a:pt x="80147" y="207789"/>
                  </a:lnTo>
                  <a:cubicBezTo>
                    <a:pt x="87569" y="221147"/>
                    <a:pt x="100926" y="230052"/>
                    <a:pt x="115768" y="231536"/>
                  </a:cubicBezTo>
                  <a:lnTo>
                    <a:pt x="149905" y="234504"/>
                  </a:lnTo>
                  <a:cubicBezTo>
                    <a:pt x="164747" y="234504"/>
                    <a:pt x="178105" y="241925"/>
                    <a:pt x="189978" y="252315"/>
                  </a:cubicBezTo>
                  <a:lnTo>
                    <a:pt x="388862" y="451199"/>
                  </a:lnTo>
                  <a:lnTo>
                    <a:pt x="378473" y="461588"/>
                  </a:lnTo>
                  <a:cubicBezTo>
                    <a:pt x="363631" y="476430"/>
                    <a:pt x="363631" y="501661"/>
                    <a:pt x="378473" y="516504"/>
                  </a:cubicBezTo>
                  <a:lnTo>
                    <a:pt x="706483" y="844514"/>
                  </a:lnTo>
                  <a:cubicBezTo>
                    <a:pt x="743588" y="881619"/>
                    <a:pt x="805924" y="887555"/>
                    <a:pt x="845997" y="851935"/>
                  </a:cubicBezTo>
                  <a:cubicBezTo>
                    <a:pt x="887555" y="813345"/>
                    <a:pt x="889040" y="749524"/>
                    <a:pt x="850450" y="709450"/>
                  </a:cubicBezTo>
                  <a:close/>
                </a:path>
              </a:pathLst>
            </a:custGeom>
            <a:solidFill>
              <a:srgbClr val="EF3E23"/>
            </a:solidFill>
            <a:ln w="14842" cap="flat">
              <a:noFill/>
              <a:prstDash val="solid"/>
              <a:miter/>
            </a:ln>
          </p:spPr>
          <p:txBody>
            <a:bodyPr rtlCol="0" anchor="ctr"/>
            <a:lstStyle/>
            <a:p>
              <a:endParaRPr lang="en-US"/>
            </a:p>
          </p:txBody>
        </p:sp>
        <p:grpSp>
          <p:nvGrpSpPr>
            <p:cNvPr id="90" name="Graphic 311">
              <a:extLst>
                <a:ext uri="{FF2B5EF4-FFF2-40B4-BE49-F238E27FC236}">
                  <a16:creationId xmlns:a16="http://schemas.microsoft.com/office/drawing/2014/main" id="{88EC18B8-9E00-A8EA-AF7D-0A8D6BE49F9E}"/>
                </a:ext>
              </a:extLst>
            </p:cNvPr>
            <p:cNvGrpSpPr/>
            <p:nvPr/>
          </p:nvGrpSpPr>
          <p:grpSpPr>
            <a:xfrm>
              <a:off x="7272449" y="5492504"/>
              <a:ext cx="1119151" cy="905365"/>
              <a:chOff x="7272449" y="5492504"/>
              <a:chExt cx="1119151" cy="905365"/>
            </a:xfrm>
            <a:solidFill>
              <a:srgbClr val="000000"/>
            </a:solidFill>
          </p:grpSpPr>
          <p:grpSp>
            <p:nvGrpSpPr>
              <p:cNvPr id="91" name="Graphic 311">
                <a:extLst>
                  <a:ext uri="{FF2B5EF4-FFF2-40B4-BE49-F238E27FC236}">
                    <a16:creationId xmlns:a16="http://schemas.microsoft.com/office/drawing/2014/main" id="{33E8FCA1-1C77-15C8-FE4F-E1457AF8A55C}"/>
                  </a:ext>
                </a:extLst>
              </p:cNvPr>
              <p:cNvGrpSpPr/>
              <p:nvPr/>
            </p:nvGrpSpPr>
            <p:grpSpPr>
              <a:xfrm>
                <a:off x="7425753" y="5492504"/>
                <a:ext cx="965847" cy="905365"/>
                <a:chOff x="7425753" y="5492504"/>
                <a:chExt cx="965847" cy="905365"/>
              </a:xfrm>
              <a:solidFill>
                <a:srgbClr val="000000"/>
              </a:solidFill>
            </p:grpSpPr>
            <p:sp>
              <p:nvSpPr>
                <p:cNvPr id="96" name="Freeform 95">
                  <a:extLst>
                    <a:ext uri="{FF2B5EF4-FFF2-40B4-BE49-F238E27FC236}">
                      <a16:creationId xmlns:a16="http://schemas.microsoft.com/office/drawing/2014/main" id="{C46B8DFF-2C69-E362-25E3-E5E612EA3DF9}"/>
                    </a:ext>
                  </a:extLst>
                </p:cNvPr>
                <p:cNvSpPr/>
                <p:nvPr/>
              </p:nvSpPr>
              <p:spPr>
                <a:xfrm>
                  <a:off x="7771202" y="5492504"/>
                  <a:ext cx="620398" cy="522440"/>
                </a:xfrm>
                <a:custGeom>
                  <a:avLst/>
                  <a:gdLst>
                    <a:gd name="connsiteX0" fmla="*/ 455651 w 620398"/>
                    <a:gd name="connsiteY0" fmla="*/ 522441 h 522440"/>
                    <a:gd name="connsiteX1" fmla="*/ 446746 w 620398"/>
                    <a:gd name="connsiteY1" fmla="*/ 517988 h 522440"/>
                    <a:gd name="connsiteX2" fmla="*/ 4453 w 620398"/>
                    <a:gd name="connsiteY2" fmla="*/ 75694 h 522440"/>
                    <a:gd name="connsiteX3" fmla="*/ 4453 w 620398"/>
                    <a:gd name="connsiteY3" fmla="*/ 56400 h 522440"/>
                    <a:gd name="connsiteX4" fmla="*/ 56400 w 620398"/>
                    <a:gd name="connsiteY4" fmla="*/ 4452 h 522440"/>
                    <a:gd name="connsiteX5" fmla="*/ 65305 w 620398"/>
                    <a:gd name="connsiteY5" fmla="*/ 0 h 522440"/>
                    <a:gd name="connsiteX6" fmla="*/ 265673 w 620398"/>
                    <a:gd name="connsiteY6" fmla="*/ 0 h 522440"/>
                    <a:gd name="connsiteX7" fmla="*/ 274579 w 620398"/>
                    <a:gd name="connsiteY7" fmla="*/ 4452 h 522440"/>
                    <a:gd name="connsiteX8" fmla="*/ 615946 w 620398"/>
                    <a:gd name="connsiteY8" fmla="*/ 345820 h 522440"/>
                    <a:gd name="connsiteX9" fmla="*/ 615946 w 620398"/>
                    <a:gd name="connsiteY9" fmla="*/ 365114 h 522440"/>
                    <a:gd name="connsiteX10" fmla="*/ 463072 w 620398"/>
                    <a:gd name="connsiteY10" fmla="*/ 517988 h 522440"/>
                    <a:gd name="connsiteX11" fmla="*/ 454167 w 620398"/>
                    <a:gd name="connsiteY11" fmla="*/ 522441 h 522440"/>
                    <a:gd name="connsiteX12" fmla="*/ 32652 w 620398"/>
                    <a:gd name="connsiteY12" fmla="*/ 66789 h 522440"/>
                    <a:gd name="connsiteX13" fmla="*/ 455651 w 620398"/>
                    <a:gd name="connsiteY13" fmla="*/ 489788 h 522440"/>
                    <a:gd name="connsiteX14" fmla="*/ 589230 w 620398"/>
                    <a:gd name="connsiteY14" fmla="*/ 356209 h 522440"/>
                    <a:gd name="connsiteX15" fmla="*/ 261220 w 620398"/>
                    <a:gd name="connsiteY15" fmla="*/ 28200 h 522440"/>
                    <a:gd name="connsiteX16" fmla="*/ 72726 w 620398"/>
                    <a:gd name="connsiteY16" fmla="*/ 28200 h 522440"/>
                    <a:gd name="connsiteX17" fmla="*/ 34137 w 620398"/>
                    <a:gd name="connsiteY17" fmla="*/ 66789 h 52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20398" h="522440">
                      <a:moveTo>
                        <a:pt x="455651" y="522441"/>
                      </a:moveTo>
                      <a:cubicBezTo>
                        <a:pt x="452683" y="522441"/>
                        <a:pt x="448230" y="522441"/>
                        <a:pt x="446746" y="517988"/>
                      </a:cubicBezTo>
                      <a:lnTo>
                        <a:pt x="4453" y="75694"/>
                      </a:lnTo>
                      <a:cubicBezTo>
                        <a:pt x="-1484" y="69758"/>
                        <a:pt x="-1484" y="62337"/>
                        <a:pt x="4453" y="56400"/>
                      </a:cubicBezTo>
                      <a:lnTo>
                        <a:pt x="56400" y="4452"/>
                      </a:lnTo>
                      <a:cubicBezTo>
                        <a:pt x="59369" y="1484"/>
                        <a:pt x="62336" y="0"/>
                        <a:pt x="65305" y="0"/>
                      </a:cubicBezTo>
                      <a:lnTo>
                        <a:pt x="265673" y="0"/>
                      </a:lnTo>
                      <a:cubicBezTo>
                        <a:pt x="268641" y="0"/>
                        <a:pt x="273094" y="0"/>
                        <a:pt x="274579" y="4452"/>
                      </a:cubicBezTo>
                      <a:lnTo>
                        <a:pt x="615946" y="345820"/>
                      </a:lnTo>
                      <a:cubicBezTo>
                        <a:pt x="621882" y="351757"/>
                        <a:pt x="621882" y="359178"/>
                        <a:pt x="615946" y="365114"/>
                      </a:cubicBezTo>
                      <a:lnTo>
                        <a:pt x="463072" y="517988"/>
                      </a:lnTo>
                      <a:cubicBezTo>
                        <a:pt x="460104" y="520956"/>
                        <a:pt x="457136" y="522441"/>
                        <a:pt x="454167" y="522441"/>
                      </a:cubicBezTo>
                      <a:close/>
                      <a:moveTo>
                        <a:pt x="32652" y="66789"/>
                      </a:moveTo>
                      <a:lnTo>
                        <a:pt x="455651" y="489788"/>
                      </a:lnTo>
                      <a:lnTo>
                        <a:pt x="589230" y="356209"/>
                      </a:lnTo>
                      <a:lnTo>
                        <a:pt x="261220" y="28200"/>
                      </a:lnTo>
                      <a:lnTo>
                        <a:pt x="72726" y="28200"/>
                      </a:lnTo>
                      <a:lnTo>
                        <a:pt x="34137" y="66789"/>
                      </a:lnTo>
                      <a:close/>
                    </a:path>
                  </a:pathLst>
                </a:custGeom>
                <a:solidFill>
                  <a:srgbClr val="000000"/>
                </a:solidFill>
                <a:ln w="14842"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F4CB9805-8502-DC39-2457-F4C342696A0A}"/>
                    </a:ext>
                  </a:extLst>
                </p:cNvPr>
                <p:cNvSpPr/>
                <p:nvPr/>
              </p:nvSpPr>
              <p:spPr>
                <a:xfrm>
                  <a:off x="7425753" y="5727009"/>
                  <a:ext cx="670490" cy="670861"/>
                </a:xfrm>
                <a:custGeom>
                  <a:avLst/>
                  <a:gdLst>
                    <a:gd name="connsiteX0" fmla="*/ 94618 w 670490"/>
                    <a:gd name="connsiteY0" fmla="*/ 670861 h 670861"/>
                    <a:gd name="connsiteX1" fmla="*/ 27829 w 670490"/>
                    <a:gd name="connsiteY1" fmla="*/ 642661 h 670861"/>
                    <a:gd name="connsiteX2" fmla="*/ 27829 w 670490"/>
                    <a:gd name="connsiteY2" fmla="*/ 509082 h 670861"/>
                    <a:gd name="connsiteX3" fmla="*/ 532459 w 670490"/>
                    <a:gd name="connsiteY3" fmla="*/ 4452 h 670861"/>
                    <a:gd name="connsiteX4" fmla="*/ 551753 w 670490"/>
                    <a:gd name="connsiteY4" fmla="*/ 4452 h 670861"/>
                    <a:gd name="connsiteX5" fmla="*/ 666038 w 670490"/>
                    <a:gd name="connsiteY5" fmla="*/ 118736 h 670861"/>
                    <a:gd name="connsiteX6" fmla="*/ 666038 w 670490"/>
                    <a:gd name="connsiteY6" fmla="*/ 138031 h 670861"/>
                    <a:gd name="connsiteX7" fmla="*/ 161407 w 670490"/>
                    <a:gd name="connsiteY7" fmla="*/ 642661 h 670861"/>
                    <a:gd name="connsiteX8" fmla="*/ 94618 w 670490"/>
                    <a:gd name="connsiteY8" fmla="*/ 670861 h 670861"/>
                    <a:gd name="connsiteX9" fmla="*/ 541364 w 670490"/>
                    <a:gd name="connsiteY9" fmla="*/ 34136 h 670861"/>
                    <a:gd name="connsiteX10" fmla="*/ 45640 w 670490"/>
                    <a:gd name="connsiteY10" fmla="*/ 529862 h 670861"/>
                    <a:gd name="connsiteX11" fmla="*/ 45640 w 670490"/>
                    <a:gd name="connsiteY11" fmla="*/ 624851 h 670861"/>
                    <a:gd name="connsiteX12" fmla="*/ 140628 w 670490"/>
                    <a:gd name="connsiteY12" fmla="*/ 624851 h 670861"/>
                    <a:gd name="connsiteX13" fmla="*/ 636353 w 670490"/>
                    <a:gd name="connsiteY13" fmla="*/ 129126 h 670861"/>
                    <a:gd name="connsiteX14" fmla="*/ 541364 w 670490"/>
                    <a:gd name="connsiteY14" fmla="*/ 34136 h 67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0490" h="670861">
                      <a:moveTo>
                        <a:pt x="94618" y="670861"/>
                      </a:moveTo>
                      <a:cubicBezTo>
                        <a:pt x="70871" y="670861"/>
                        <a:pt x="45640" y="661956"/>
                        <a:pt x="27829" y="642661"/>
                      </a:cubicBezTo>
                      <a:cubicBezTo>
                        <a:pt x="-9276" y="605556"/>
                        <a:pt x="-9276" y="546187"/>
                        <a:pt x="27829" y="509082"/>
                      </a:cubicBezTo>
                      <a:lnTo>
                        <a:pt x="532459" y="4452"/>
                      </a:lnTo>
                      <a:cubicBezTo>
                        <a:pt x="538396" y="-1484"/>
                        <a:pt x="545817" y="-1484"/>
                        <a:pt x="551753" y="4452"/>
                      </a:cubicBezTo>
                      <a:lnTo>
                        <a:pt x="666038" y="118736"/>
                      </a:lnTo>
                      <a:cubicBezTo>
                        <a:pt x="671975" y="124673"/>
                        <a:pt x="671975" y="132094"/>
                        <a:pt x="666038" y="138031"/>
                      </a:cubicBezTo>
                      <a:lnTo>
                        <a:pt x="161407" y="642661"/>
                      </a:lnTo>
                      <a:cubicBezTo>
                        <a:pt x="143597" y="660472"/>
                        <a:pt x="118365" y="670861"/>
                        <a:pt x="94618" y="670861"/>
                      </a:cubicBezTo>
                      <a:close/>
                      <a:moveTo>
                        <a:pt x="541364" y="34136"/>
                      </a:moveTo>
                      <a:lnTo>
                        <a:pt x="45640" y="529862"/>
                      </a:lnTo>
                      <a:cubicBezTo>
                        <a:pt x="18924" y="556577"/>
                        <a:pt x="18924" y="599619"/>
                        <a:pt x="45640" y="624851"/>
                      </a:cubicBezTo>
                      <a:cubicBezTo>
                        <a:pt x="72355" y="650082"/>
                        <a:pt x="115397" y="651567"/>
                        <a:pt x="140628" y="624851"/>
                      </a:cubicBezTo>
                      <a:lnTo>
                        <a:pt x="636353" y="129126"/>
                      </a:lnTo>
                      <a:lnTo>
                        <a:pt x="541364" y="34136"/>
                      </a:lnTo>
                      <a:close/>
                    </a:path>
                  </a:pathLst>
                </a:custGeom>
                <a:solidFill>
                  <a:srgbClr val="000000"/>
                </a:solidFill>
                <a:ln w="14842" cap="flat">
                  <a:noFill/>
                  <a:prstDash val="solid"/>
                  <a:miter/>
                </a:ln>
              </p:spPr>
              <p:txBody>
                <a:bodyPr rtlCol="0" anchor="ctr"/>
                <a:lstStyle/>
                <a:p>
                  <a:endParaRPr lang="en-US"/>
                </a:p>
              </p:txBody>
            </p:sp>
          </p:grpSp>
          <p:grpSp>
            <p:nvGrpSpPr>
              <p:cNvPr id="92" name="Graphic 311">
                <a:extLst>
                  <a:ext uri="{FF2B5EF4-FFF2-40B4-BE49-F238E27FC236}">
                    <a16:creationId xmlns:a16="http://schemas.microsoft.com/office/drawing/2014/main" id="{4E212495-E6A2-B92E-13C1-3694B3931F05}"/>
                  </a:ext>
                </a:extLst>
              </p:cNvPr>
              <p:cNvGrpSpPr/>
              <p:nvPr/>
            </p:nvGrpSpPr>
            <p:grpSpPr>
              <a:xfrm>
                <a:off x="7272449" y="5494585"/>
                <a:ext cx="907034" cy="903285"/>
                <a:chOff x="7272449" y="5494585"/>
                <a:chExt cx="907034" cy="903285"/>
              </a:xfrm>
              <a:solidFill>
                <a:srgbClr val="000000"/>
              </a:solidFill>
            </p:grpSpPr>
            <p:sp>
              <p:nvSpPr>
                <p:cNvPr id="94" name="Freeform 93">
                  <a:extLst>
                    <a:ext uri="{FF2B5EF4-FFF2-40B4-BE49-F238E27FC236}">
                      <a16:creationId xmlns:a16="http://schemas.microsoft.com/office/drawing/2014/main" id="{EC7152B3-A6EC-D088-352F-B88981DD3BC7}"/>
                    </a:ext>
                  </a:extLst>
                </p:cNvPr>
                <p:cNvSpPr/>
                <p:nvPr/>
              </p:nvSpPr>
              <p:spPr>
                <a:xfrm>
                  <a:off x="7639850" y="5859846"/>
                  <a:ext cx="539633" cy="538024"/>
                </a:xfrm>
                <a:custGeom>
                  <a:avLst/>
                  <a:gdLst>
                    <a:gd name="connsiteX0" fmla="*/ 428194 w 539633"/>
                    <a:gd name="connsiteY0" fmla="*/ 538025 h 538024"/>
                    <a:gd name="connsiteX1" fmla="*/ 343594 w 539633"/>
                    <a:gd name="connsiteY1" fmla="*/ 502403 h 538024"/>
                    <a:gd name="connsiteX2" fmla="*/ 15584 w 539633"/>
                    <a:gd name="connsiteY2" fmla="*/ 174394 h 538024"/>
                    <a:gd name="connsiteX3" fmla="*/ 15584 w 539633"/>
                    <a:gd name="connsiteY3" fmla="*/ 100184 h 538024"/>
                    <a:gd name="connsiteX4" fmla="*/ 100184 w 539633"/>
                    <a:gd name="connsiteY4" fmla="*/ 15584 h 538024"/>
                    <a:gd name="connsiteX5" fmla="*/ 174394 w 539633"/>
                    <a:gd name="connsiteY5" fmla="*/ 15584 h 538024"/>
                    <a:gd name="connsiteX6" fmla="*/ 506857 w 539633"/>
                    <a:gd name="connsiteY6" fmla="*/ 348046 h 538024"/>
                    <a:gd name="connsiteX7" fmla="*/ 539509 w 539633"/>
                    <a:gd name="connsiteY7" fmla="*/ 429678 h 538024"/>
                    <a:gd name="connsiteX8" fmla="*/ 502404 w 539633"/>
                    <a:gd name="connsiteY8" fmla="*/ 509824 h 538024"/>
                    <a:gd name="connsiteX9" fmla="*/ 429678 w 539633"/>
                    <a:gd name="connsiteY9" fmla="*/ 536541 h 538024"/>
                    <a:gd name="connsiteX10" fmla="*/ 135805 w 539633"/>
                    <a:gd name="connsiteY10" fmla="*/ 28942 h 538024"/>
                    <a:gd name="connsiteX11" fmla="*/ 117994 w 539633"/>
                    <a:gd name="connsiteY11" fmla="*/ 36363 h 538024"/>
                    <a:gd name="connsiteX12" fmla="*/ 33394 w 539633"/>
                    <a:gd name="connsiteY12" fmla="*/ 120963 h 538024"/>
                    <a:gd name="connsiteX13" fmla="*/ 33394 w 539633"/>
                    <a:gd name="connsiteY13" fmla="*/ 156583 h 538024"/>
                    <a:gd name="connsiteX14" fmla="*/ 361405 w 539633"/>
                    <a:gd name="connsiteY14" fmla="*/ 484593 h 538024"/>
                    <a:gd name="connsiteX15" fmla="*/ 481625 w 539633"/>
                    <a:gd name="connsiteY15" fmla="*/ 492014 h 538024"/>
                    <a:gd name="connsiteX16" fmla="*/ 509825 w 539633"/>
                    <a:gd name="connsiteY16" fmla="*/ 431161 h 538024"/>
                    <a:gd name="connsiteX17" fmla="*/ 484593 w 539633"/>
                    <a:gd name="connsiteY17" fmla="*/ 368825 h 538024"/>
                    <a:gd name="connsiteX18" fmla="*/ 152131 w 539633"/>
                    <a:gd name="connsiteY18" fmla="*/ 36363 h 538024"/>
                    <a:gd name="connsiteX19" fmla="*/ 134320 w 539633"/>
                    <a:gd name="connsiteY19" fmla="*/ 28942 h 538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39633" h="538024">
                      <a:moveTo>
                        <a:pt x="428194" y="538025"/>
                      </a:moveTo>
                      <a:cubicBezTo>
                        <a:pt x="397025" y="538025"/>
                        <a:pt x="367341" y="526151"/>
                        <a:pt x="343594" y="502403"/>
                      </a:cubicBezTo>
                      <a:lnTo>
                        <a:pt x="15584" y="174394"/>
                      </a:lnTo>
                      <a:cubicBezTo>
                        <a:pt x="-5195" y="153615"/>
                        <a:pt x="-5195" y="120963"/>
                        <a:pt x="15584" y="100184"/>
                      </a:cubicBezTo>
                      <a:lnTo>
                        <a:pt x="100184" y="15584"/>
                      </a:lnTo>
                      <a:cubicBezTo>
                        <a:pt x="120963" y="-5195"/>
                        <a:pt x="153616" y="-5195"/>
                        <a:pt x="174394" y="15584"/>
                      </a:cubicBezTo>
                      <a:lnTo>
                        <a:pt x="506857" y="348046"/>
                      </a:lnTo>
                      <a:cubicBezTo>
                        <a:pt x="529120" y="370309"/>
                        <a:pt x="540993" y="398509"/>
                        <a:pt x="539509" y="429678"/>
                      </a:cubicBezTo>
                      <a:cubicBezTo>
                        <a:pt x="539509" y="460846"/>
                        <a:pt x="526151" y="489046"/>
                        <a:pt x="502404" y="509824"/>
                      </a:cubicBezTo>
                      <a:cubicBezTo>
                        <a:pt x="481625" y="527635"/>
                        <a:pt x="456393" y="536541"/>
                        <a:pt x="429678" y="536541"/>
                      </a:cubicBezTo>
                      <a:close/>
                      <a:moveTo>
                        <a:pt x="135805" y="28942"/>
                      </a:moveTo>
                      <a:cubicBezTo>
                        <a:pt x="129868" y="28942"/>
                        <a:pt x="122447" y="31911"/>
                        <a:pt x="117994" y="36363"/>
                      </a:cubicBezTo>
                      <a:lnTo>
                        <a:pt x="33394" y="120963"/>
                      </a:lnTo>
                      <a:cubicBezTo>
                        <a:pt x="23005" y="131352"/>
                        <a:pt x="23005" y="147678"/>
                        <a:pt x="33394" y="156583"/>
                      </a:cubicBezTo>
                      <a:lnTo>
                        <a:pt x="361405" y="484593"/>
                      </a:lnTo>
                      <a:cubicBezTo>
                        <a:pt x="395541" y="518730"/>
                        <a:pt x="448972" y="521699"/>
                        <a:pt x="481625" y="492014"/>
                      </a:cubicBezTo>
                      <a:cubicBezTo>
                        <a:pt x="499435" y="475688"/>
                        <a:pt x="509825" y="454909"/>
                        <a:pt x="509825" y="431161"/>
                      </a:cubicBezTo>
                      <a:cubicBezTo>
                        <a:pt x="509825" y="407415"/>
                        <a:pt x="500919" y="385151"/>
                        <a:pt x="484593" y="368825"/>
                      </a:cubicBezTo>
                      <a:lnTo>
                        <a:pt x="152131" y="36363"/>
                      </a:lnTo>
                      <a:cubicBezTo>
                        <a:pt x="147678" y="31911"/>
                        <a:pt x="140257" y="28942"/>
                        <a:pt x="134320" y="28942"/>
                      </a:cubicBezTo>
                      <a:close/>
                    </a:path>
                  </a:pathLst>
                </a:custGeom>
                <a:solidFill>
                  <a:srgbClr val="000000"/>
                </a:solidFill>
                <a:ln w="14842"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DCEF9759-22AE-844D-39AA-8F776154B3B5}"/>
                    </a:ext>
                  </a:extLst>
                </p:cNvPr>
                <p:cNvSpPr/>
                <p:nvPr/>
              </p:nvSpPr>
              <p:spPr>
                <a:xfrm>
                  <a:off x="7272449" y="5494585"/>
                  <a:ext cx="479458" cy="478802"/>
                </a:xfrm>
                <a:custGeom>
                  <a:avLst/>
                  <a:gdLst>
                    <a:gd name="connsiteX0" fmla="*/ 402280 w 479458"/>
                    <a:gd name="connsiteY0" fmla="*/ 478803 h 478802"/>
                    <a:gd name="connsiteX1" fmla="*/ 402280 w 479458"/>
                    <a:gd name="connsiteY1" fmla="*/ 478803 h 478802"/>
                    <a:gd name="connsiteX2" fmla="*/ 393374 w 479458"/>
                    <a:gd name="connsiteY2" fmla="*/ 474349 h 478802"/>
                    <a:gd name="connsiteX3" fmla="*/ 194491 w 479458"/>
                    <a:gd name="connsiteY3" fmla="*/ 275466 h 478802"/>
                    <a:gd name="connsiteX4" fmla="*/ 163323 w 479458"/>
                    <a:gd name="connsiteY4" fmla="*/ 260624 h 478802"/>
                    <a:gd name="connsiteX5" fmla="*/ 129186 w 479458"/>
                    <a:gd name="connsiteY5" fmla="*/ 257656 h 478802"/>
                    <a:gd name="connsiteX6" fmla="*/ 81691 w 479458"/>
                    <a:gd name="connsiteY6" fmla="*/ 227971 h 478802"/>
                    <a:gd name="connsiteX7" fmla="*/ 1545 w 479458"/>
                    <a:gd name="connsiteY7" fmla="*/ 82519 h 478802"/>
                    <a:gd name="connsiteX8" fmla="*/ 4512 w 479458"/>
                    <a:gd name="connsiteY8" fmla="*/ 66193 h 478802"/>
                    <a:gd name="connsiteX9" fmla="*/ 66849 w 479458"/>
                    <a:gd name="connsiteY9" fmla="*/ 3857 h 478802"/>
                    <a:gd name="connsiteX10" fmla="*/ 83176 w 479458"/>
                    <a:gd name="connsiteY10" fmla="*/ 888 h 478802"/>
                    <a:gd name="connsiteX11" fmla="*/ 228628 w 479458"/>
                    <a:gd name="connsiteY11" fmla="*/ 81035 h 478802"/>
                    <a:gd name="connsiteX12" fmla="*/ 258312 w 479458"/>
                    <a:gd name="connsiteY12" fmla="*/ 127046 h 478802"/>
                    <a:gd name="connsiteX13" fmla="*/ 261281 w 479458"/>
                    <a:gd name="connsiteY13" fmla="*/ 161182 h 478802"/>
                    <a:gd name="connsiteX14" fmla="*/ 276123 w 479458"/>
                    <a:gd name="connsiteY14" fmla="*/ 192350 h 478802"/>
                    <a:gd name="connsiteX15" fmla="*/ 475006 w 479458"/>
                    <a:gd name="connsiteY15" fmla="*/ 391234 h 478802"/>
                    <a:gd name="connsiteX16" fmla="*/ 475006 w 479458"/>
                    <a:gd name="connsiteY16" fmla="*/ 410529 h 478802"/>
                    <a:gd name="connsiteX17" fmla="*/ 412669 w 479458"/>
                    <a:gd name="connsiteY17" fmla="*/ 472865 h 478802"/>
                    <a:gd name="connsiteX18" fmla="*/ 403764 w 479458"/>
                    <a:gd name="connsiteY18" fmla="*/ 477318 h 478802"/>
                    <a:gd name="connsiteX19" fmla="*/ 29744 w 479458"/>
                    <a:gd name="connsiteY19" fmla="*/ 78067 h 478802"/>
                    <a:gd name="connsiteX20" fmla="*/ 103954 w 479458"/>
                    <a:gd name="connsiteY20" fmla="*/ 214613 h 478802"/>
                    <a:gd name="connsiteX21" fmla="*/ 129186 w 479458"/>
                    <a:gd name="connsiteY21" fmla="*/ 230940 h 478802"/>
                    <a:gd name="connsiteX22" fmla="*/ 163323 w 479458"/>
                    <a:gd name="connsiteY22" fmla="*/ 233909 h 478802"/>
                    <a:gd name="connsiteX23" fmla="*/ 210817 w 479458"/>
                    <a:gd name="connsiteY23" fmla="*/ 256172 h 478802"/>
                    <a:gd name="connsiteX24" fmla="*/ 400795 w 479458"/>
                    <a:gd name="connsiteY24" fmla="*/ 446150 h 478802"/>
                    <a:gd name="connsiteX25" fmla="*/ 445322 w 479458"/>
                    <a:gd name="connsiteY25" fmla="*/ 401624 h 478802"/>
                    <a:gd name="connsiteX26" fmla="*/ 255343 w 479458"/>
                    <a:gd name="connsiteY26" fmla="*/ 211645 h 478802"/>
                    <a:gd name="connsiteX27" fmla="*/ 233080 w 479458"/>
                    <a:gd name="connsiteY27" fmla="*/ 164151 h 478802"/>
                    <a:gd name="connsiteX28" fmla="*/ 230112 w 479458"/>
                    <a:gd name="connsiteY28" fmla="*/ 130014 h 478802"/>
                    <a:gd name="connsiteX29" fmla="*/ 213786 w 479458"/>
                    <a:gd name="connsiteY29" fmla="*/ 104782 h 478802"/>
                    <a:gd name="connsiteX30" fmla="*/ 213786 w 479458"/>
                    <a:gd name="connsiteY30" fmla="*/ 104782 h 478802"/>
                    <a:gd name="connsiteX31" fmla="*/ 77239 w 479458"/>
                    <a:gd name="connsiteY31" fmla="*/ 30572 h 478802"/>
                    <a:gd name="connsiteX32" fmla="*/ 28260 w 479458"/>
                    <a:gd name="connsiteY32" fmla="*/ 79551 h 478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79458" h="478802">
                      <a:moveTo>
                        <a:pt x="402280" y="478803"/>
                      </a:moveTo>
                      <a:lnTo>
                        <a:pt x="402280" y="478803"/>
                      </a:lnTo>
                      <a:cubicBezTo>
                        <a:pt x="399312" y="478803"/>
                        <a:pt x="394859" y="478803"/>
                        <a:pt x="393374" y="474349"/>
                      </a:cubicBezTo>
                      <a:lnTo>
                        <a:pt x="194491" y="275466"/>
                      </a:lnTo>
                      <a:cubicBezTo>
                        <a:pt x="185586" y="266560"/>
                        <a:pt x="175196" y="262108"/>
                        <a:pt x="163323" y="260624"/>
                      </a:cubicBezTo>
                      <a:lnTo>
                        <a:pt x="129186" y="257656"/>
                      </a:lnTo>
                      <a:cubicBezTo>
                        <a:pt x="109891" y="256172"/>
                        <a:pt x="92081" y="244297"/>
                        <a:pt x="81691" y="227971"/>
                      </a:cubicBezTo>
                      <a:lnTo>
                        <a:pt x="1545" y="82519"/>
                      </a:lnTo>
                      <a:cubicBezTo>
                        <a:pt x="-1424" y="76582"/>
                        <a:pt x="60" y="70646"/>
                        <a:pt x="4512" y="66193"/>
                      </a:cubicBezTo>
                      <a:lnTo>
                        <a:pt x="66849" y="3857"/>
                      </a:lnTo>
                      <a:cubicBezTo>
                        <a:pt x="71302" y="-597"/>
                        <a:pt x="77239" y="-597"/>
                        <a:pt x="83176" y="888"/>
                      </a:cubicBezTo>
                      <a:lnTo>
                        <a:pt x="228628" y="81035"/>
                      </a:lnTo>
                      <a:cubicBezTo>
                        <a:pt x="246439" y="89940"/>
                        <a:pt x="256827" y="107751"/>
                        <a:pt x="258312" y="127046"/>
                      </a:cubicBezTo>
                      <a:lnTo>
                        <a:pt x="261281" y="161182"/>
                      </a:lnTo>
                      <a:cubicBezTo>
                        <a:pt x="261281" y="173056"/>
                        <a:pt x="267217" y="183445"/>
                        <a:pt x="276123" y="192350"/>
                      </a:cubicBezTo>
                      <a:lnTo>
                        <a:pt x="475006" y="391234"/>
                      </a:lnTo>
                      <a:cubicBezTo>
                        <a:pt x="480943" y="397171"/>
                        <a:pt x="480943" y="404592"/>
                        <a:pt x="475006" y="410529"/>
                      </a:cubicBezTo>
                      <a:lnTo>
                        <a:pt x="412669" y="472865"/>
                      </a:lnTo>
                      <a:cubicBezTo>
                        <a:pt x="409701" y="475834"/>
                        <a:pt x="406733" y="477318"/>
                        <a:pt x="403764" y="477318"/>
                      </a:cubicBezTo>
                      <a:close/>
                      <a:moveTo>
                        <a:pt x="29744" y="78067"/>
                      </a:moveTo>
                      <a:lnTo>
                        <a:pt x="103954" y="214613"/>
                      </a:lnTo>
                      <a:cubicBezTo>
                        <a:pt x="108407" y="223519"/>
                        <a:pt x="118796" y="229455"/>
                        <a:pt x="129186" y="230940"/>
                      </a:cubicBezTo>
                      <a:lnTo>
                        <a:pt x="163323" y="233909"/>
                      </a:lnTo>
                      <a:cubicBezTo>
                        <a:pt x="181133" y="233909"/>
                        <a:pt x="198944" y="242813"/>
                        <a:pt x="210817" y="256172"/>
                      </a:cubicBezTo>
                      <a:lnTo>
                        <a:pt x="400795" y="446150"/>
                      </a:lnTo>
                      <a:lnTo>
                        <a:pt x="445322" y="401624"/>
                      </a:lnTo>
                      <a:lnTo>
                        <a:pt x="255343" y="211645"/>
                      </a:lnTo>
                      <a:cubicBezTo>
                        <a:pt x="241985" y="198287"/>
                        <a:pt x="234564" y="181961"/>
                        <a:pt x="233080" y="164151"/>
                      </a:cubicBezTo>
                      <a:lnTo>
                        <a:pt x="230112" y="130014"/>
                      </a:lnTo>
                      <a:cubicBezTo>
                        <a:pt x="230112" y="119625"/>
                        <a:pt x="222691" y="109235"/>
                        <a:pt x="213786" y="104782"/>
                      </a:cubicBezTo>
                      <a:lnTo>
                        <a:pt x="213786" y="104782"/>
                      </a:lnTo>
                      <a:lnTo>
                        <a:pt x="77239" y="30572"/>
                      </a:lnTo>
                      <a:lnTo>
                        <a:pt x="28260" y="79551"/>
                      </a:lnTo>
                      <a:close/>
                    </a:path>
                  </a:pathLst>
                </a:custGeom>
                <a:solidFill>
                  <a:srgbClr val="000000"/>
                </a:solidFill>
                <a:ln w="14842" cap="flat">
                  <a:noFill/>
                  <a:prstDash val="solid"/>
                  <a:miter/>
                </a:ln>
              </p:spPr>
              <p:txBody>
                <a:bodyPr rtlCol="0" anchor="ctr"/>
                <a:lstStyle/>
                <a:p>
                  <a:endParaRPr lang="en-US"/>
                </a:p>
              </p:txBody>
            </p:sp>
          </p:grpSp>
          <p:sp>
            <p:nvSpPr>
              <p:cNvPr id="93" name="Freeform 92">
                <a:extLst>
                  <a:ext uri="{FF2B5EF4-FFF2-40B4-BE49-F238E27FC236}">
                    <a16:creationId xmlns:a16="http://schemas.microsoft.com/office/drawing/2014/main" id="{F7E12D24-16BC-7A1A-C1D3-784325898473}"/>
                  </a:ext>
                </a:extLst>
              </p:cNvPr>
              <p:cNvSpPr/>
              <p:nvPr/>
            </p:nvSpPr>
            <p:spPr>
              <a:xfrm>
                <a:off x="7748939" y="5968935"/>
                <a:ext cx="332462" cy="332626"/>
              </a:xfrm>
              <a:custGeom>
                <a:avLst/>
                <a:gdLst>
                  <a:gd name="connsiteX0" fmla="*/ 317620 w 332462"/>
                  <a:gd name="connsiteY0" fmla="*/ 332462 h 332626"/>
                  <a:gd name="connsiteX1" fmla="*/ 308715 w 332462"/>
                  <a:gd name="connsiteY1" fmla="*/ 328010 h 332626"/>
                  <a:gd name="connsiteX2" fmla="*/ 4453 w 332462"/>
                  <a:gd name="connsiteY2" fmla="*/ 23747 h 332626"/>
                  <a:gd name="connsiteX3" fmla="*/ 4453 w 332462"/>
                  <a:gd name="connsiteY3" fmla="*/ 4453 h 332626"/>
                  <a:gd name="connsiteX4" fmla="*/ 23747 w 332462"/>
                  <a:gd name="connsiteY4" fmla="*/ 4453 h 332626"/>
                  <a:gd name="connsiteX5" fmla="*/ 328010 w 332462"/>
                  <a:gd name="connsiteY5" fmla="*/ 308715 h 332626"/>
                  <a:gd name="connsiteX6" fmla="*/ 328010 w 332462"/>
                  <a:gd name="connsiteY6" fmla="*/ 328010 h 332626"/>
                  <a:gd name="connsiteX7" fmla="*/ 319105 w 332462"/>
                  <a:gd name="connsiteY7" fmla="*/ 332462 h 332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462" h="332626">
                    <a:moveTo>
                      <a:pt x="317620" y="332462"/>
                    </a:moveTo>
                    <a:cubicBezTo>
                      <a:pt x="314651" y="332462"/>
                      <a:pt x="310199" y="332462"/>
                      <a:pt x="308715" y="328010"/>
                    </a:cubicBezTo>
                    <a:lnTo>
                      <a:pt x="4453" y="23747"/>
                    </a:lnTo>
                    <a:cubicBezTo>
                      <a:pt x="-1484" y="17810"/>
                      <a:pt x="-1484" y="10389"/>
                      <a:pt x="4453" y="4453"/>
                    </a:cubicBezTo>
                    <a:cubicBezTo>
                      <a:pt x="10389" y="-1484"/>
                      <a:pt x="17810" y="-1484"/>
                      <a:pt x="23747" y="4453"/>
                    </a:cubicBezTo>
                    <a:lnTo>
                      <a:pt x="328010" y="308715"/>
                    </a:lnTo>
                    <a:cubicBezTo>
                      <a:pt x="333947" y="314651"/>
                      <a:pt x="333947" y="322072"/>
                      <a:pt x="328010" y="328010"/>
                    </a:cubicBezTo>
                    <a:cubicBezTo>
                      <a:pt x="322072" y="333946"/>
                      <a:pt x="322072" y="332462"/>
                      <a:pt x="319105" y="332462"/>
                    </a:cubicBezTo>
                    <a:close/>
                  </a:path>
                </a:pathLst>
              </a:custGeom>
              <a:solidFill>
                <a:srgbClr val="000000"/>
              </a:solidFill>
              <a:ln w="14842"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14944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6</a:t>
            </a:fld>
            <a:endParaRPr lang="en-US" dirty="0"/>
          </a:p>
        </p:txBody>
      </p:sp>
      <p:sp>
        <p:nvSpPr>
          <p:cNvPr id="38" name="Text Placeholder 7">
            <a:extLst>
              <a:ext uri="{FF2B5EF4-FFF2-40B4-BE49-F238E27FC236}">
                <a16:creationId xmlns:a16="http://schemas.microsoft.com/office/drawing/2014/main" id="{19C736A0-55BB-0A91-1036-9B40652035A3}"/>
              </a:ext>
            </a:extLst>
          </p:cNvPr>
          <p:cNvSpPr txBox="1">
            <a:spLocks/>
          </p:cNvSpPr>
          <p:nvPr/>
        </p:nvSpPr>
        <p:spPr>
          <a:xfrm>
            <a:off x="3538367" y="742573"/>
            <a:ext cx="3539483"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a:solidFill>
                  <a:srgbClr val="EF3E23"/>
                </a:solidFill>
              </a:rPr>
              <a:t>Udvikle og fremskynde uddannelsesprogrammer for flygtninge med tidligere erfaring inden for byggebranchen </a:t>
            </a:r>
          </a:p>
        </p:txBody>
      </p:sp>
      <p:cxnSp>
        <p:nvCxnSpPr>
          <p:cNvPr id="39" name="Straight Connector 38">
            <a:extLst>
              <a:ext uri="{FF2B5EF4-FFF2-40B4-BE49-F238E27FC236}">
                <a16:creationId xmlns:a16="http://schemas.microsoft.com/office/drawing/2014/main" id="{1081C236-0AB8-7B1A-F25B-6520DD87FB6B}"/>
              </a:ext>
            </a:extLst>
          </p:cNvPr>
          <p:cNvCxnSpPr>
            <a:cxnSpLocks/>
          </p:cNvCxnSpPr>
          <p:nvPr/>
        </p:nvCxnSpPr>
        <p:spPr>
          <a:xfrm flipH="1">
            <a:off x="2126512" y="93638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AC31F73-9ED8-F1F8-CC2B-0B1B46C7F7D6}"/>
              </a:ext>
            </a:extLst>
          </p:cNvPr>
          <p:cNvGrpSpPr/>
          <p:nvPr/>
        </p:nvGrpSpPr>
        <p:grpSpPr>
          <a:xfrm>
            <a:off x="2908069" y="627185"/>
            <a:ext cx="780507" cy="533005"/>
            <a:chOff x="558011" y="5595711"/>
            <a:chExt cx="824234" cy="562866"/>
          </a:xfrm>
        </p:grpSpPr>
        <p:sp>
          <p:nvSpPr>
            <p:cNvPr id="42" name="Oval 41">
              <a:extLst>
                <a:ext uri="{FF2B5EF4-FFF2-40B4-BE49-F238E27FC236}">
                  <a16:creationId xmlns:a16="http://schemas.microsoft.com/office/drawing/2014/main" id="{F95AC15C-4A40-8456-E042-9F3DF48B376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B3BB6EA0-2159-C7CE-D473-6D55B16C73D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62" name="Text Placeholder 3">
            <a:extLst>
              <a:ext uri="{FF2B5EF4-FFF2-40B4-BE49-F238E27FC236}">
                <a16:creationId xmlns:a16="http://schemas.microsoft.com/office/drawing/2014/main" id="{33109A44-9C27-4926-1EA6-2EAF20D1DA1C}"/>
              </a:ext>
            </a:extLst>
          </p:cNvPr>
          <p:cNvSpPr txBox="1">
            <a:spLocks/>
          </p:cNvSpPr>
          <p:nvPr/>
        </p:nvSpPr>
        <p:spPr>
          <a:xfrm>
            <a:off x="3538367" y="2424624"/>
            <a:ext cx="3461873" cy="5296976"/>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latin typeface="Calibri"/>
                <a:ea typeface="Open Sans"/>
                <a:cs typeface="Calibri"/>
              </a:rPr>
              <a:t>Identificer migranter og flygtninge med tidligere erfaring inden for byggebranchen gennem detaljerede interviews og dokumentation af tidligere arbejde. Lokalsamfundsinitiativer spiller en central rolle i indsamlingen af oplysninger.</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r>
              <a:rPr lang="en-GB" sz="1250" dirty="0"/>
              <a:t>Udarbejd intensive, kortvarige uddannelsesmoduler (30–50 timer) baseret på mikrokvalifikationer for at gøre dem fortrolige med lokale bygningsreglementer og praksis på arbejdspladsen. </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r>
              <a:rPr lang="en-GB" sz="1250" dirty="0"/>
              <a:t>Sæt flygtninge sammen med erfarne mentorer til praktik på arbejdspladsen for at forbedre deres tilpasning.</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r>
              <a:rPr lang="en-GB" sz="1250" dirty="0"/>
              <a:t>Samarbejd med erhvervsuddannelsescentre, lokalsamfundsinitiativer og andre arbejdsgivere om at integrere disse hurtige programmer i ansættelses- og indkøringsprocesser for at sikre en problemfri overgang til beskæftigelse</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pic>
        <p:nvPicPr>
          <p:cNvPr id="77" name="Picture 76">
            <a:extLst>
              <a:ext uri="{FF2B5EF4-FFF2-40B4-BE49-F238E27FC236}">
                <a16:creationId xmlns:a16="http://schemas.microsoft.com/office/drawing/2014/main" id="{183BF1ED-1E3B-2D99-B9F4-7141525372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sp>
        <p:nvSpPr>
          <p:cNvPr id="78" name="Rectangle 77">
            <a:extLst>
              <a:ext uri="{FF2B5EF4-FFF2-40B4-BE49-F238E27FC236}">
                <a16:creationId xmlns:a16="http://schemas.microsoft.com/office/drawing/2014/main" id="{5FB6C7C8-9AB3-906B-ACEC-997A955C91E9}"/>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36E1286C-014C-E8F0-CF61-3DFFEF7CC9BA}"/>
              </a:ext>
            </a:extLst>
          </p:cNvPr>
          <p:cNvGrpSpPr/>
          <p:nvPr/>
        </p:nvGrpSpPr>
        <p:grpSpPr>
          <a:xfrm>
            <a:off x="-1201987" y="5933627"/>
            <a:ext cx="2403974" cy="3744394"/>
            <a:chOff x="4387351" y="4867570"/>
            <a:chExt cx="581843" cy="906270"/>
          </a:xfrm>
          <a:solidFill>
            <a:schemeClr val="bg1">
              <a:alpha val="44000"/>
            </a:schemeClr>
          </a:solidFill>
        </p:grpSpPr>
        <p:grpSp>
          <p:nvGrpSpPr>
            <p:cNvPr id="81" name="Graphic 7">
              <a:extLst>
                <a:ext uri="{FF2B5EF4-FFF2-40B4-BE49-F238E27FC236}">
                  <a16:creationId xmlns:a16="http://schemas.microsoft.com/office/drawing/2014/main" id="{3C2E7E25-D5FD-F5F8-318B-8CE89A21CB70}"/>
                </a:ext>
              </a:extLst>
            </p:cNvPr>
            <p:cNvGrpSpPr/>
            <p:nvPr/>
          </p:nvGrpSpPr>
          <p:grpSpPr>
            <a:xfrm>
              <a:off x="4388301" y="4867570"/>
              <a:ext cx="580893" cy="324279"/>
              <a:chOff x="4388301" y="4867570"/>
              <a:chExt cx="580893" cy="324279"/>
            </a:xfrm>
            <a:grpFill/>
          </p:grpSpPr>
          <p:sp>
            <p:nvSpPr>
              <p:cNvPr id="86" name="Freeform 85">
                <a:extLst>
                  <a:ext uri="{FF2B5EF4-FFF2-40B4-BE49-F238E27FC236}">
                    <a16:creationId xmlns:a16="http://schemas.microsoft.com/office/drawing/2014/main" id="{C0278536-62A0-ABCF-968B-B93DEC62599D}"/>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7590188-69FD-A08F-6239-39C6AEA4772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82" name="Freeform 81">
              <a:extLst>
                <a:ext uri="{FF2B5EF4-FFF2-40B4-BE49-F238E27FC236}">
                  <a16:creationId xmlns:a16="http://schemas.microsoft.com/office/drawing/2014/main" id="{F0C693EC-E102-E254-8BB3-933210F28E5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83" name="Graphic 7">
              <a:extLst>
                <a:ext uri="{FF2B5EF4-FFF2-40B4-BE49-F238E27FC236}">
                  <a16:creationId xmlns:a16="http://schemas.microsoft.com/office/drawing/2014/main" id="{8866341B-3720-6C5A-5C9E-C4F8DEEEA0EA}"/>
                </a:ext>
              </a:extLst>
            </p:cNvPr>
            <p:cNvGrpSpPr/>
            <p:nvPr/>
          </p:nvGrpSpPr>
          <p:grpSpPr>
            <a:xfrm>
              <a:off x="4387351" y="5189947"/>
              <a:ext cx="580893" cy="583893"/>
              <a:chOff x="4387351" y="5189947"/>
              <a:chExt cx="580893" cy="583893"/>
            </a:xfrm>
            <a:grpFill/>
          </p:grpSpPr>
          <p:sp>
            <p:nvSpPr>
              <p:cNvPr id="84" name="Freeform 83">
                <a:extLst>
                  <a:ext uri="{FF2B5EF4-FFF2-40B4-BE49-F238E27FC236}">
                    <a16:creationId xmlns:a16="http://schemas.microsoft.com/office/drawing/2014/main" id="{57E9FF4D-8C1C-1990-18AE-EAFEB1D3908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B42A896E-6E20-342D-8A17-25AB3F29F615}"/>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grpSp>
        <p:nvGrpSpPr>
          <p:cNvPr id="101" name="Group 100">
            <a:extLst>
              <a:ext uri="{FF2B5EF4-FFF2-40B4-BE49-F238E27FC236}">
                <a16:creationId xmlns:a16="http://schemas.microsoft.com/office/drawing/2014/main" id="{B5B5F00B-9588-FB46-DE6C-874CD4B8F809}"/>
              </a:ext>
            </a:extLst>
          </p:cNvPr>
          <p:cNvGrpSpPr/>
          <p:nvPr/>
        </p:nvGrpSpPr>
        <p:grpSpPr>
          <a:xfrm>
            <a:off x="5599230" y="6691468"/>
            <a:ext cx="1190333" cy="840060"/>
            <a:chOff x="6221691" y="4043920"/>
            <a:chExt cx="1190333" cy="840060"/>
          </a:xfrm>
        </p:grpSpPr>
        <p:sp>
          <p:nvSpPr>
            <p:cNvPr id="102" name="Freeform 101">
              <a:extLst>
                <a:ext uri="{FF2B5EF4-FFF2-40B4-BE49-F238E27FC236}">
                  <a16:creationId xmlns:a16="http://schemas.microsoft.com/office/drawing/2014/main" id="{2FCD062A-175F-D5F7-10FB-2F1736E0E200}"/>
                </a:ext>
              </a:extLst>
            </p:cNvPr>
            <p:cNvSpPr/>
            <p:nvPr/>
          </p:nvSpPr>
          <p:spPr>
            <a:xfrm>
              <a:off x="6610553" y="4180466"/>
              <a:ext cx="414092" cy="233020"/>
            </a:xfrm>
            <a:custGeom>
              <a:avLst/>
              <a:gdLst>
                <a:gd name="connsiteX0" fmla="*/ 0 w 414092"/>
                <a:gd name="connsiteY0" fmla="*/ 111315 h 233020"/>
                <a:gd name="connsiteX1" fmla="*/ 206304 w 414092"/>
                <a:gd name="connsiteY1" fmla="*/ 0 h 233020"/>
                <a:gd name="connsiteX2" fmla="*/ 414093 w 414092"/>
                <a:gd name="connsiteY2" fmla="*/ 112800 h 233020"/>
                <a:gd name="connsiteX3" fmla="*/ 215210 w 414092"/>
                <a:gd name="connsiteY3" fmla="*/ 233021 h 233020"/>
                <a:gd name="connsiteX4" fmla="*/ 0 w 414092"/>
                <a:gd name="connsiteY4" fmla="*/ 111315 h 233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092" h="233020">
                  <a:moveTo>
                    <a:pt x="0" y="111315"/>
                  </a:moveTo>
                  <a:lnTo>
                    <a:pt x="206304" y="0"/>
                  </a:lnTo>
                  <a:lnTo>
                    <a:pt x="414093" y="112800"/>
                  </a:lnTo>
                  <a:lnTo>
                    <a:pt x="215210" y="233021"/>
                  </a:lnTo>
                  <a:lnTo>
                    <a:pt x="0" y="111315"/>
                  </a:lnTo>
                  <a:close/>
                </a:path>
              </a:pathLst>
            </a:custGeom>
            <a:solidFill>
              <a:srgbClr val="EF3E23"/>
            </a:solidFill>
            <a:ln w="14842" cap="flat">
              <a:noFill/>
              <a:prstDash val="solid"/>
              <a:miter/>
            </a:ln>
          </p:spPr>
          <p:txBody>
            <a:bodyPr rtlCol="0" anchor="ctr"/>
            <a:lstStyle/>
            <a:p>
              <a:endParaRPr lang="en-US"/>
            </a:p>
          </p:txBody>
        </p:sp>
        <p:grpSp>
          <p:nvGrpSpPr>
            <p:cNvPr id="103" name="Graphic 311">
              <a:extLst>
                <a:ext uri="{FF2B5EF4-FFF2-40B4-BE49-F238E27FC236}">
                  <a16:creationId xmlns:a16="http://schemas.microsoft.com/office/drawing/2014/main" id="{5626ADFA-02CB-944D-9DFA-ABE2A1CC7439}"/>
                </a:ext>
              </a:extLst>
            </p:cNvPr>
            <p:cNvGrpSpPr/>
            <p:nvPr/>
          </p:nvGrpSpPr>
          <p:grpSpPr>
            <a:xfrm>
              <a:off x="6221691" y="4043920"/>
              <a:ext cx="1190333" cy="840060"/>
              <a:chOff x="6221691" y="4043920"/>
              <a:chExt cx="1190333" cy="840060"/>
            </a:xfrm>
            <a:solidFill>
              <a:srgbClr val="000000"/>
            </a:solidFill>
          </p:grpSpPr>
          <p:grpSp>
            <p:nvGrpSpPr>
              <p:cNvPr id="104" name="Graphic 311">
                <a:extLst>
                  <a:ext uri="{FF2B5EF4-FFF2-40B4-BE49-F238E27FC236}">
                    <a16:creationId xmlns:a16="http://schemas.microsoft.com/office/drawing/2014/main" id="{13333FE7-D2DA-C365-2E8F-3A520A1ACE25}"/>
                  </a:ext>
                </a:extLst>
              </p:cNvPr>
              <p:cNvGrpSpPr/>
              <p:nvPr/>
            </p:nvGrpSpPr>
            <p:grpSpPr>
              <a:xfrm>
                <a:off x="6582353" y="4160430"/>
                <a:ext cx="467524" cy="532087"/>
                <a:chOff x="6582353" y="4160430"/>
                <a:chExt cx="467524" cy="532087"/>
              </a:xfrm>
              <a:solidFill>
                <a:srgbClr val="000000"/>
              </a:solidFill>
            </p:grpSpPr>
            <p:sp>
              <p:nvSpPr>
                <p:cNvPr id="110" name="Freeform 109">
                  <a:extLst>
                    <a:ext uri="{FF2B5EF4-FFF2-40B4-BE49-F238E27FC236}">
                      <a16:creationId xmlns:a16="http://schemas.microsoft.com/office/drawing/2014/main" id="{7EADB4B5-A0CF-600C-00BC-C3C918030309}"/>
                    </a:ext>
                  </a:extLst>
                </p:cNvPr>
                <p:cNvSpPr/>
                <p:nvPr/>
              </p:nvSpPr>
              <p:spPr>
                <a:xfrm>
                  <a:off x="6582353" y="4160430"/>
                  <a:ext cx="467524" cy="532087"/>
                </a:xfrm>
                <a:custGeom>
                  <a:avLst/>
                  <a:gdLst>
                    <a:gd name="connsiteX0" fmla="*/ 234504 w 467524"/>
                    <a:gd name="connsiteY0" fmla="*/ 532087 h 532087"/>
                    <a:gd name="connsiteX1" fmla="*/ 227083 w 467524"/>
                    <a:gd name="connsiteY1" fmla="*/ 530603 h 532087"/>
                    <a:gd name="connsiteX2" fmla="*/ 7421 w 467524"/>
                    <a:gd name="connsiteY2" fmla="*/ 404446 h 532087"/>
                    <a:gd name="connsiteX3" fmla="*/ 0 w 467524"/>
                    <a:gd name="connsiteY3" fmla="*/ 392572 h 532087"/>
                    <a:gd name="connsiteX4" fmla="*/ 0 w 467524"/>
                    <a:gd name="connsiteY4" fmla="*/ 140257 h 532087"/>
                    <a:gd name="connsiteX5" fmla="*/ 7421 w 467524"/>
                    <a:gd name="connsiteY5" fmla="*/ 128384 h 532087"/>
                    <a:gd name="connsiteX6" fmla="*/ 227083 w 467524"/>
                    <a:gd name="connsiteY6" fmla="*/ 2226 h 532087"/>
                    <a:gd name="connsiteX7" fmla="*/ 240442 w 467524"/>
                    <a:gd name="connsiteY7" fmla="*/ 2226 h 532087"/>
                    <a:gd name="connsiteX8" fmla="*/ 460104 w 467524"/>
                    <a:gd name="connsiteY8" fmla="*/ 128384 h 532087"/>
                    <a:gd name="connsiteX9" fmla="*/ 467525 w 467524"/>
                    <a:gd name="connsiteY9" fmla="*/ 140257 h 532087"/>
                    <a:gd name="connsiteX10" fmla="*/ 467525 w 467524"/>
                    <a:gd name="connsiteY10" fmla="*/ 392572 h 532087"/>
                    <a:gd name="connsiteX11" fmla="*/ 460104 w 467524"/>
                    <a:gd name="connsiteY11" fmla="*/ 404446 h 532087"/>
                    <a:gd name="connsiteX12" fmla="*/ 240442 w 467524"/>
                    <a:gd name="connsiteY12" fmla="*/ 530603 h 532087"/>
                    <a:gd name="connsiteX13" fmla="*/ 233021 w 467524"/>
                    <a:gd name="connsiteY13" fmla="*/ 532087 h 532087"/>
                    <a:gd name="connsiteX14" fmla="*/ 28200 w 467524"/>
                    <a:gd name="connsiteY14" fmla="*/ 383667 h 532087"/>
                    <a:gd name="connsiteX15" fmla="*/ 234504 w 467524"/>
                    <a:gd name="connsiteY15" fmla="*/ 502403 h 532087"/>
                    <a:gd name="connsiteX16" fmla="*/ 440809 w 467524"/>
                    <a:gd name="connsiteY16" fmla="*/ 383667 h 532087"/>
                    <a:gd name="connsiteX17" fmla="*/ 440809 w 467524"/>
                    <a:gd name="connsiteY17" fmla="*/ 146194 h 532087"/>
                    <a:gd name="connsiteX18" fmla="*/ 234504 w 467524"/>
                    <a:gd name="connsiteY18" fmla="*/ 27457 h 532087"/>
                    <a:gd name="connsiteX19" fmla="*/ 28200 w 467524"/>
                    <a:gd name="connsiteY19" fmla="*/ 146194 h 532087"/>
                    <a:gd name="connsiteX20" fmla="*/ 28200 w 467524"/>
                    <a:gd name="connsiteY20" fmla="*/ 383667 h 532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7524" h="532087">
                      <a:moveTo>
                        <a:pt x="234504" y="532087"/>
                      </a:moveTo>
                      <a:cubicBezTo>
                        <a:pt x="231537" y="532087"/>
                        <a:pt x="230052" y="532087"/>
                        <a:pt x="227083" y="530603"/>
                      </a:cubicBezTo>
                      <a:lnTo>
                        <a:pt x="7421" y="404446"/>
                      </a:lnTo>
                      <a:cubicBezTo>
                        <a:pt x="2969" y="401477"/>
                        <a:pt x="0" y="397025"/>
                        <a:pt x="0" y="392572"/>
                      </a:cubicBezTo>
                      <a:lnTo>
                        <a:pt x="0" y="140257"/>
                      </a:lnTo>
                      <a:cubicBezTo>
                        <a:pt x="0" y="135805"/>
                        <a:pt x="2969" y="131352"/>
                        <a:pt x="7421" y="128384"/>
                      </a:cubicBezTo>
                      <a:lnTo>
                        <a:pt x="227083" y="2226"/>
                      </a:lnTo>
                      <a:cubicBezTo>
                        <a:pt x="231537" y="-742"/>
                        <a:pt x="235989" y="-742"/>
                        <a:pt x="240442" y="2226"/>
                      </a:cubicBezTo>
                      <a:lnTo>
                        <a:pt x="460104" y="128384"/>
                      </a:lnTo>
                      <a:cubicBezTo>
                        <a:pt x="464556" y="131352"/>
                        <a:pt x="467525" y="135805"/>
                        <a:pt x="467525" y="140257"/>
                      </a:cubicBezTo>
                      <a:lnTo>
                        <a:pt x="467525" y="392572"/>
                      </a:lnTo>
                      <a:cubicBezTo>
                        <a:pt x="467525" y="397025"/>
                        <a:pt x="464556" y="401477"/>
                        <a:pt x="460104" y="404446"/>
                      </a:cubicBezTo>
                      <a:lnTo>
                        <a:pt x="240442" y="530603"/>
                      </a:lnTo>
                      <a:cubicBezTo>
                        <a:pt x="238958" y="530603"/>
                        <a:pt x="235989" y="532087"/>
                        <a:pt x="233021" y="532087"/>
                      </a:cubicBezTo>
                      <a:close/>
                      <a:moveTo>
                        <a:pt x="28200" y="383667"/>
                      </a:moveTo>
                      <a:lnTo>
                        <a:pt x="234504" y="502403"/>
                      </a:lnTo>
                      <a:lnTo>
                        <a:pt x="440809" y="383667"/>
                      </a:lnTo>
                      <a:lnTo>
                        <a:pt x="440809" y="146194"/>
                      </a:lnTo>
                      <a:lnTo>
                        <a:pt x="234504" y="27457"/>
                      </a:lnTo>
                      <a:lnTo>
                        <a:pt x="28200" y="146194"/>
                      </a:lnTo>
                      <a:lnTo>
                        <a:pt x="28200" y="383667"/>
                      </a:lnTo>
                      <a:close/>
                    </a:path>
                  </a:pathLst>
                </a:custGeom>
                <a:solidFill>
                  <a:srgbClr val="000000"/>
                </a:solidFill>
                <a:ln w="14842" cap="flat">
                  <a:noFill/>
                  <a:prstDash val="solid"/>
                  <a:miter/>
                </a:ln>
              </p:spPr>
              <p:txBody>
                <a:bodyPr rtlCol="0" anchor="ctr"/>
                <a:lstStyle/>
                <a:p>
                  <a:endParaRPr lang="en-US"/>
                </a:p>
              </p:txBody>
            </p:sp>
            <p:sp>
              <p:nvSpPr>
                <p:cNvPr id="111" name="Freeform 110">
                  <a:extLst>
                    <a:ext uri="{FF2B5EF4-FFF2-40B4-BE49-F238E27FC236}">
                      <a16:creationId xmlns:a16="http://schemas.microsoft.com/office/drawing/2014/main" id="{3BBABA89-1CFF-A924-4C00-401B8554C9DD}"/>
                    </a:ext>
                  </a:extLst>
                </p:cNvPr>
                <p:cNvSpPr/>
                <p:nvPr/>
              </p:nvSpPr>
              <p:spPr>
                <a:xfrm>
                  <a:off x="6584662" y="4285845"/>
                  <a:ext cx="463732" cy="152873"/>
                </a:xfrm>
                <a:custGeom>
                  <a:avLst/>
                  <a:gdLst>
                    <a:gd name="connsiteX0" fmla="*/ 232196 w 463732"/>
                    <a:gd name="connsiteY0" fmla="*/ 152873 h 152873"/>
                    <a:gd name="connsiteX1" fmla="*/ 232196 w 463732"/>
                    <a:gd name="connsiteY1" fmla="*/ 152873 h 152873"/>
                    <a:gd name="connsiteX2" fmla="*/ 232196 w 463732"/>
                    <a:gd name="connsiteY2" fmla="*/ 152873 h 152873"/>
                    <a:gd name="connsiteX3" fmla="*/ 232196 w 463732"/>
                    <a:gd name="connsiteY3" fmla="*/ 152873 h 152873"/>
                    <a:gd name="connsiteX4" fmla="*/ 232196 w 463732"/>
                    <a:gd name="connsiteY4" fmla="*/ 152873 h 152873"/>
                    <a:gd name="connsiteX5" fmla="*/ 232196 w 463732"/>
                    <a:gd name="connsiteY5" fmla="*/ 152873 h 152873"/>
                    <a:gd name="connsiteX6" fmla="*/ 232196 w 463732"/>
                    <a:gd name="connsiteY6" fmla="*/ 152873 h 152873"/>
                    <a:gd name="connsiteX7" fmla="*/ 232196 w 463732"/>
                    <a:gd name="connsiteY7" fmla="*/ 152873 h 152873"/>
                    <a:gd name="connsiteX8" fmla="*/ 232196 w 463732"/>
                    <a:gd name="connsiteY8" fmla="*/ 152873 h 152873"/>
                    <a:gd name="connsiteX9" fmla="*/ 232196 w 463732"/>
                    <a:gd name="connsiteY9" fmla="*/ 152873 h 152873"/>
                    <a:gd name="connsiteX10" fmla="*/ 226259 w 463732"/>
                    <a:gd name="connsiteY10" fmla="*/ 151390 h 152873"/>
                    <a:gd name="connsiteX11" fmla="*/ 6597 w 463732"/>
                    <a:gd name="connsiteY11" fmla="*/ 25232 h 152873"/>
                    <a:gd name="connsiteX12" fmla="*/ 2144 w 463732"/>
                    <a:gd name="connsiteY12" fmla="*/ 7421 h 152873"/>
                    <a:gd name="connsiteX13" fmla="*/ 19954 w 463732"/>
                    <a:gd name="connsiteY13" fmla="*/ 2969 h 152873"/>
                    <a:gd name="connsiteX14" fmla="*/ 19954 w 463732"/>
                    <a:gd name="connsiteY14" fmla="*/ 2969 h 152873"/>
                    <a:gd name="connsiteX15" fmla="*/ 27375 w 463732"/>
                    <a:gd name="connsiteY15" fmla="*/ 4453 h 152873"/>
                    <a:gd name="connsiteX16" fmla="*/ 232196 w 463732"/>
                    <a:gd name="connsiteY16" fmla="*/ 124673 h 152873"/>
                    <a:gd name="connsiteX17" fmla="*/ 444438 w 463732"/>
                    <a:gd name="connsiteY17" fmla="*/ 1484 h 152873"/>
                    <a:gd name="connsiteX18" fmla="*/ 462248 w 463732"/>
                    <a:gd name="connsiteY18" fmla="*/ 5937 h 152873"/>
                    <a:gd name="connsiteX19" fmla="*/ 463732 w 463732"/>
                    <a:gd name="connsiteY19" fmla="*/ 13358 h 152873"/>
                    <a:gd name="connsiteX20" fmla="*/ 456311 w 463732"/>
                    <a:gd name="connsiteY20" fmla="*/ 25232 h 152873"/>
                    <a:gd name="connsiteX21" fmla="*/ 236649 w 463732"/>
                    <a:gd name="connsiteY21" fmla="*/ 151390 h 152873"/>
                    <a:gd name="connsiteX22" fmla="*/ 236649 w 463732"/>
                    <a:gd name="connsiteY22" fmla="*/ 151390 h 152873"/>
                    <a:gd name="connsiteX23" fmla="*/ 230712 w 463732"/>
                    <a:gd name="connsiteY23" fmla="*/ 152873 h 15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63732" h="152873">
                      <a:moveTo>
                        <a:pt x="232196" y="152873"/>
                      </a:move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0712" y="152873"/>
                        <a:pt x="227743" y="152873"/>
                        <a:pt x="226259" y="151390"/>
                      </a:cubicBezTo>
                      <a:lnTo>
                        <a:pt x="6597" y="25232"/>
                      </a:lnTo>
                      <a:cubicBezTo>
                        <a:pt x="660" y="22263"/>
                        <a:pt x="-2309" y="13358"/>
                        <a:pt x="2144" y="7421"/>
                      </a:cubicBezTo>
                      <a:cubicBezTo>
                        <a:pt x="5112" y="1484"/>
                        <a:pt x="14018" y="-1484"/>
                        <a:pt x="19954" y="2969"/>
                      </a:cubicBezTo>
                      <a:lnTo>
                        <a:pt x="19954" y="2969"/>
                      </a:lnTo>
                      <a:cubicBezTo>
                        <a:pt x="22923" y="2969"/>
                        <a:pt x="24407" y="2969"/>
                        <a:pt x="27375" y="4453"/>
                      </a:cubicBezTo>
                      <a:lnTo>
                        <a:pt x="232196" y="124673"/>
                      </a:lnTo>
                      <a:lnTo>
                        <a:pt x="444438" y="1484"/>
                      </a:lnTo>
                      <a:cubicBezTo>
                        <a:pt x="450374" y="-1484"/>
                        <a:pt x="459280" y="0"/>
                        <a:pt x="462248" y="5937"/>
                      </a:cubicBezTo>
                      <a:cubicBezTo>
                        <a:pt x="462248" y="7421"/>
                        <a:pt x="463732" y="10390"/>
                        <a:pt x="463732" y="13358"/>
                      </a:cubicBezTo>
                      <a:cubicBezTo>
                        <a:pt x="463732" y="17811"/>
                        <a:pt x="460764" y="22263"/>
                        <a:pt x="456311" y="25232"/>
                      </a:cubicBezTo>
                      <a:lnTo>
                        <a:pt x="236649" y="151390"/>
                      </a:lnTo>
                      <a:cubicBezTo>
                        <a:pt x="236649" y="151390"/>
                        <a:pt x="236649" y="151390"/>
                        <a:pt x="236649" y="151390"/>
                      </a:cubicBezTo>
                      <a:cubicBezTo>
                        <a:pt x="235164" y="151390"/>
                        <a:pt x="232196" y="152873"/>
                        <a:pt x="230712" y="152873"/>
                      </a:cubicBezTo>
                      <a:close/>
                    </a:path>
                  </a:pathLst>
                </a:custGeom>
                <a:solidFill>
                  <a:srgbClr val="000000"/>
                </a:solidFill>
                <a:ln w="14842" cap="flat">
                  <a:noFill/>
                  <a:prstDash val="solid"/>
                  <a:miter/>
                </a:ln>
              </p:spPr>
              <p:txBody>
                <a:bodyPr rtlCol="0" anchor="ctr"/>
                <a:lstStyle/>
                <a:p>
                  <a:endParaRPr lang="en-US"/>
                </a:p>
              </p:txBody>
            </p:sp>
            <p:sp>
              <p:nvSpPr>
                <p:cNvPr id="112" name="Freeform 111">
                  <a:extLst>
                    <a:ext uri="{FF2B5EF4-FFF2-40B4-BE49-F238E27FC236}">
                      <a16:creationId xmlns:a16="http://schemas.microsoft.com/office/drawing/2014/main" id="{A8034816-E10D-8121-7890-F848BC47293F}"/>
                    </a:ext>
                  </a:extLst>
                </p:cNvPr>
                <p:cNvSpPr/>
                <p:nvPr/>
              </p:nvSpPr>
              <p:spPr>
                <a:xfrm>
                  <a:off x="6584662" y="4286669"/>
                  <a:ext cx="247037" cy="405847"/>
                </a:xfrm>
                <a:custGeom>
                  <a:avLst/>
                  <a:gdLst>
                    <a:gd name="connsiteX0" fmla="*/ 232196 w 247037"/>
                    <a:gd name="connsiteY0" fmla="*/ 405848 h 405847"/>
                    <a:gd name="connsiteX1" fmla="*/ 218838 w 247037"/>
                    <a:gd name="connsiteY1" fmla="*/ 392490 h 405847"/>
                    <a:gd name="connsiteX2" fmla="*/ 218838 w 247037"/>
                    <a:gd name="connsiteY2" fmla="*/ 147596 h 405847"/>
                    <a:gd name="connsiteX3" fmla="*/ 6597 w 247037"/>
                    <a:gd name="connsiteY3" fmla="*/ 24407 h 405847"/>
                    <a:gd name="connsiteX4" fmla="*/ 2144 w 247037"/>
                    <a:gd name="connsiteY4" fmla="*/ 6597 h 405847"/>
                    <a:gd name="connsiteX5" fmla="*/ 19954 w 247037"/>
                    <a:gd name="connsiteY5" fmla="*/ 2144 h 405847"/>
                    <a:gd name="connsiteX6" fmla="*/ 239617 w 247037"/>
                    <a:gd name="connsiteY6" fmla="*/ 128302 h 405847"/>
                    <a:gd name="connsiteX7" fmla="*/ 247038 w 247037"/>
                    <a:gd name="connsiteY7" fmla="*/ 140175 h 405847"/>
                    <a:gd name="connsiteX8" fmla="*/ 247038 w 247037"/>
                    <a:gd name="connsiteY8" fmla="*/ 392490 h 405847"/>
                    <a:gd name="connsiteX9" fmla="*/ 233680 w 247037"/>
                    <a:gd name="connsiteY9" fmla="*/ 405848 h 4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037" h="405847">
                      <a:moveTo>
                        <a:pt x="232196" y="405848"/>
                      </a:moveTo>
                      <a:cubicBezTo>
                        <a:pt x="224775" y="405848"/>
                        <a:pt x="218838" y="399911"/>
                        <a:pt x="218838" y="392490"/>
                      </a:cubicBezTo>
                      <a:lnTo>
                        <a:pt x="218838" y="147596"/>
                      </a:lnTo>
                      <a:lnTo>
                        <a:pt x="6597" y="24407"/>
                      </a:lnTo>
                      <a:cubicBezTo>
                        <a:pt x="660" y="21439"/>
                        <a:pt x="-2309" y="12533"/>
                        <a:pt x="2144" y="6597"/>
                      </a:cubicBezTo>
                      <a:cubicBezTo>
                        <a:pt x="5112" y="660"/>
                        <a:pt x="14018" y="-2309"/>
                        <a:pt x="19954" y="2144"/>
                      </a:cubicBezTo>
                      <a:lnTo>
                        <a:pt x="239617" y="128302"/>
                      </a:lnTo>
                      <a:cubicBezTo>
                        <a:pt x="244070" y="131270"/>
                        <a:pt x="247038" y="135723"/>
                        <a:pt x="247038" y="140175"/>
                      </a:cubicBezTo>
                      <a:lnTo>
                        <a:pt x="247038" y="392490"/>
                      </a:lnTo>
                      <a:cubicBezTo>
                        <a:pt x="247038" y="399911"/>
                        <a:pt x="241101" y="405848"/>
                        <a:pt x="233680" y="405848"/>
                      </a:cubicBezTo>
                      <a:close/>
                    </a:path>
                  </a:pathLst>
                </a:custGeom>
                <a:solidFill>
                  <a:srgbClr val="000000"/>
                </a:solidFill>
                <a:ln w="14842" cap="flat">
                  <a:noFill/>
                  <a:prstDash val="solid"/>
                  <a:miter/>
                </a:ln>
              </p:spPr>
              <p:txBody>
                <a:bodyPr rtlCol="0" anchor="ctr"/>
                <a:lstStyle/>
                <a:p>
                  <a:endParaRPr lang="en-US"/>
                </a:p>
              </p:txBody>
            </p:sp>
          </p:grpSp>
          <p:grpSp>
            <p:nvGrpSpPr>
              <p:cNvPr id="105" name="Graphic 311">
                <a:extLst>
                  <a:ext uri="{FF2B5EF4-FFF2-40B4-BE49-F238E27FC236}">
                    <a16:creationId xmlns:a16="http://schemas.microsoft.com/office/drawing/2014/main" id="{746AFAED-B07E-7F77-E6E1-259E48829D74}"/>
                  </a:ext>
                </a:extLst>
              </p:cNvPr>
              <p:cNvGrpSpPr/>
              <p:nvPr/>
            </p:nvGrpSpPr>
            <p:grpSpPr>
              <a:xfrm>
                <a:off x="6221691" y="4043920"/>
                <a:ext cx="1190333" cy="840060"/>
                <a:chOff x="6221691" y="4043920"/>
                <a:chExt cx="1190333" cy="840060"/>
              </a:xfrm>
              <a:solidFill>
                <a:srgbClr val="000000"/>
              </a:solidFill>
            </p:grpSpPr>
            <p:grpSp>
              <p:nvGrpSpPr>
                <p:cNvPr id="106" name="Graphic 311">
                  <a:extLst>
                    <a:ext uri="{FF2B5EF4-FFF2-40B4-BE49-F238E27FC236}">
                      <a16:creationId xmlns:a16="http://schemas.microsoft.com/office/drawing/2014/main" id="{5FBB2950-D579-E3D2-BC3B-B0BF6F5C2EE8}"/>
                    </a:ext>
                  </a:extLst>
                </p:cNvPr>
                <p:cNvGrpSpPr/>
                <p:nvPr/>
              </p:nvGrpSpPr>
              <p:grpSpPr>
                <a:xfrm>
                  <a:off x="6221691" y="4043920"/>
                  <a:ext cx="1190333" cy="840060"/>
                  <a:chOff x="6221691" y="4043920"/>
                  <a:chExt cx="1190333" cy="840060"/>
                </a:xfrm>
                <a:solidFill>
                  <a:srgbClr val="000000"/>
                </a:solidFill>
              </p:grpSpPr>
              <p:sp>
                <p:nvSpPr>
                  <p:cNvPr id="108" name="Freeform 107">
                    <a:extLst>
                      <a:ext uri="{FF2B5EF4-FFF2-40B4-BE49-F238E27FC236}">
                        <a16:creationId xmlns:a16="http://schemas.microsoft.com/office/drawing/2014/main" id="{3FCCE10F-E704-7EAA-3FF9-FD3B220C8F44}"/>
                      </a:ext>
                    </a:extLst>
                  </p:cNvPr>
                  <p:cNvSpPr/>
                  <p:nvPr/>
                </p:nvSpPr>
                <p:spPr>
                  <a:xfrm>
                    <a:off x="6312227" y="4043920"/>
                    <a:ext cx="1009260" cy="749524"/>
                  </a:xfrm>
                  <a:custGeom>
                    <a:avLst/>
                    <a:gdLst>
                      <a:gd name="connsiteX0" fmla="*/ 995903 w 1009260"/>
                      <a:gd name="connsiteY0" fmla="*/ 749524 h 749524"/>
                      <a:gd name="connsiteX1" fmla="*/ 13358 w 1009260"/>
                      <a:gd name="connsiteY1" fmla="*/ 749524 h 749524"/>
                      <a:gd name="connsiteX2" fmla="*/ 0 w 1009260"/>
                      <a:gd name="connsiteY2" fmla="*/ 736166 h 749524"/>
                      <a:gd name="connsiteX3" fmla="*/ 0 w 1009260"/>
                      <a:gd name="connsiteY3" fmla="*/ 66789 h 749524"/>
                      <a:gd name="connsiteX4" fmla="*/ 66789 w 1009260"/>
                      <a:gd name="connsiteY4" fmla="*/ 0 h 749524"/>
                      <a:gd name="connsiteX5" fmla="*/ 942471 w 1009260"/>
                      <a:gd name="connsiteY5" fmla="*/ 0 h 749524"/>
                      <a:gd name="connsiteX6" fmla="*/ 1009260 w 1009260"/>
                      <a:gd name="connsiteY6" fmla="*/ 66789 h 749524"/>
                      <a:gd name="connsiteX7" fmla="*/ 1009260 w 1009260"/>
                      <a:gd name="connsiteY7" fmla="*/ 736166 h 749524"/>
                      <a:gd name="connsiteX8" fmla="*/ 995903 w 1009260"/>
                      <a:gd name="connsiteY8" fmla="*/ 749524 h 749524"/>
                      <a:gd name="connsiteX9" fmla="*/ 25232 w 1009260"/>
                      <a:gd name="connsiteY9" fmla="*/ 722808 h 749524"/>
                      <a:gd name="connsiteX10" fmla="*/ 981061 w 1009260"/>
                      <a:gd name="connsiteY10" fmla="*/ 722808 h 749524"/>
                      <a:gd name="connsiteX11" fmla="*/ 981061 w 1009260"/>
                      <a:gd name="connsiteY11" fmla="*/ 66789 h 749524"/>
                      <a:gd name="connsiteX12" fmla="*/ 940987 w 1009260"/>
                      <a:gd name="connsiteY12" fmla="*/ 26716 h 749524"/>
                      <a:gd name="connsiteX13" fmla="*/ 65305 w 1009260"/>
                      <a:gd name="connsiteY13" fmla="*/ 26716 h 749524"/>
                      <a:gd name="connsiteX14" fmla="*/ 25232 w 1009260"/>
                      <a:gd name="connsiteY14" fmla="*/ 66789 h 749524"/>
                      <a:gd name="connsiteX15" fmla="*/ 25232 w 1009260"/>
                      <a:gd name="connsiteY15" fmla="*/ 722808 h 749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9260" h="749524">
                        <a:moveTo>
                          <a:pt x="995903" y="749524"/>
                        </a:moveTo>
                        <a:lnTo>
                          <a:pt x="13358" y="749524"/>
                        </a:lnTo>
                        <a:cubicBezTo>
                          <a:pt x="5937" y="749524"/>
                          <a:pt x="0" y="743587"/>
                          <a:pt x="0" y="736166"/>
                        </a:cubicBezTo>
                        <a:lnTo>
                          <a:pt x="0" y="66789"/>
                        </a:lnTo>
                        <a:cubicBezTo>
                          <a:pt x="0" y="29684"/>
                          <a:pt x="29684" y="0"/>
                          <a:pt x="66789" y="0"/>
                        </a:cubicBezTo>
                        <a:lnTo>
                          <a:pt x="942471" y="0"/>
                        </a:lnTo>
                        <a:cubicBezTo>
                          <a:pt x="979576" y="0"/>
                          <a:pt x="1009260" y="29684"/>
                          <a:pt x="1009260" y="66789"/>
                        </a:cubicBezTo>
                        <a:lnTo>
                          <a:pt x="1009260" y="736166"/>
                        </a:lnTo>
                        <a:cubicBezTo>
                          <a:pt x="1009260" y="743587"/>
                          <a:pt x="1003324" y="749524"/>
                          <a:pt x="995903" y="749524"/>
                        </a:cubicBezTo>
                        <a:close/>
                        <a:moveTo>
                          <a:pt x="25232" y="722808"/>
                        </a:moveTo>
                        <a:lnTo>
                          <a:pt x="981061" y="722808"/>
                        </a:lnTo>
                        <a:lnTo>
                          <a:pt x="981061" y="66789"/>
                        </a:lnTo>
                        <a:cubicBezTo>
                          <a:pt x="981061" y="44526"/>
                          <a:pt x="963250" y="26716"/>
                          <a:pt x="940987" y="26716"/>
                        </a:cubicBezTo>
                        <a:lnTo>
                          <a:pt x="65305" y="26716"/>
                        </a:lnTo>
                        <a:cubicBezTo>
                          <a:pt x="43042" y="26716"/>
                          <a:pt x="25232" y="44526"/>
                          <a:pt x="25232" y="66789"/>
                        </a:cubicBezTo>
                        <a:lnTo>
                          <a:pt x="25232" y="722808"/>
                        </a:lnTo>
                        <a:close/>
                      </a:path>
                    </a:pathLst>
                  </a:custGeom>
                  <a:solidFill>
                    <a:srgbClr val="000000"/>
                  </a:solidFill>
                  <a:ln w="14842" cap="flat">
                    <a:noFill/>
                    <a:prstDash val="solid"/>
                    <a:miter/>
                  </a:ln>
                </p:spPr>
                <p:txBody>
                  <a:bodyPr rtlCol="0" anchor="ctr"/>
                  <a:lstStyle/>
                  <a:p>
                    <a:endParaRPr lang="en-US"/>
                  </a:p>
                </p:txBody>
              </p:sp>
              <p:sp>
                <p:nvSpPr>
                  <p:cNvPr id="109" name="Freeform 108">
                    <a:extLst>
                      <a:ext uri="{FF2B5EF4-FFF2-40B4-BE49-F238E27FC236}">
                        <a16:creationId xmlns:a16="http://schemas.microsoft.com/office/drawing/2014/main" id="{3FAF84E0-9E4E-7413-0471-BAD5EB3CCD08}"/>
                      </a:ext>
                    </a:extLst>
                  </p:cNvPr>
                  <p:cNvSpPr/>
                  <p:nvPr/>
                </p:nvSpPr>
                <p:spPr>
                  <a:xfrm>
                    <a:off x="6221691" y="4750372"/>
                    <a:ext cx="1190333" cy="133607"/>
                  </a:xfrm>
                  <a:custGeom>
                    <a:avLst/>
                    <a:gdLst>
                      <a:gd name="connsiteX0" fmla="*/ 1086439 w 1190333"/>
                      <a:gd name="connsiteY0" fmla="*/ 133607 h 133607"/>
                      <a:gd name="connsiteX1" fmla="*/ 103894 w 1190333"/>
                      <a:gd name="connsiteY1" fmla="*/ 133607 h 133607"/>
                      <a:gd name="connsiteX2" fmla="*/ 0 w 1190333"/>
                      <a:gd name="connsiteY2" fmla="*/ 29713 h 133607"/>
                      <a:gd name="connsiteX3" fmla="*/ 13358 w 1190333"/>
                      <a:gd name="connsiteY3" fmla="*/ 16355 h 133607"/>
                      <a:gd name="connsiteX4" fmla="*/ 26716 w 1190333"/>
                      <a:gd name="connsiteY4" fmla="*/ 29713 h 133607"/>
                      <a:gd name="connsiteX5" fmla="*/ 103894 w 1190333"/>
                      <a:gd name="connsiteY5" fmla="*/ 106892 h 133607"/>
                      <a:gd name="connsiteX6" fmla="*/ 1086439 w 1190333"/>
                      <a:gd name="connsiteY6" fmla="*/ 106892 h 133607"/>
                      <a:gd name="connsiteX7" fmla="*/ 1163618 w 1190333"/>
                      <a:gd name="connsiteY7" fmla="*/ 29713 h 133607"/>
                      <a:gd name="connsiteX8" fmla="*/ 1176975 w 1190333"/>
                      <a:gd name="connsiteY8" fmla="*/ 16355 h 133607"/>
                      <a:gd name="connsiteX9" fmla="*/ 1190334 w 1190333"/>
                      <a:gd name="connsiteY9" fmla="*/ 29713 h 133607"/>
                      <a:gd name="connsiteX10" fmla="*/ 1086439 w 1190333"/>
                      <a:gd name="connsiteY10" fmla="*/ 133607 h 133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333" h="133607">
                        <a:moveTo>
                          <a:pt x="1086439" y="133607"/>
                        </a:moveTo>
                        <a:lnTo>
                          <a:pt x="103894" y="133607"/>
                        </a:lnTo>
                        <a:cubicBezTo>
                          <a:pt x="46010" y="133607"/>
                          <a:pt x="0" y="87597"/>
                          <a:pt x="0" y="29713"/>
                        </a:cubicBezTo>
                        <a:cubicBezTo>
                          <a:pt x="0" y="-28171"/>
                          <a:pt x="5937" y="16355"/>
                          <a:pt x="13358" y="16355"/>
                        </a:cubicBezTo>
                        <a:cubicBezTo>
                          <a:pt x="20779" y="16355"/>
                          <a:pt x="26716" y="22292"/>
                          <a:pt x="26716" y="29713"/>
                        </a:cubicBezTo>
                        <a:cubicBezTo>
                          <a:pt x="26716" y="72755"/>
                          <a:pt x="60852" y="106892"/>
                          <a:pt x="103894" y="106892"/>
                        </a:cubicBezTo>
                        <a:lnTo>
                          <a:pt x="1086439" y="106892"/>
                        </a:lnTo>
                        <a:cubicBezTo>
                          <a:pt x="1129481" y="106892"/>
                          <a:pt x="1163618" y="72755"/>
                          <a:pt x="1163618" y="29713"/>
                        </a:cubicBezTo>
                        <a:cubicBezTo>
                          <a:pt x="1163618" y="-13329"/>
                          <a:pt x="1169554" y="16355"/>
                          <a:pt x="1176975" y="16355"/>
                        </a:cubicBezTo>
                        <a:cubicBezTo>
                          <a:pt x="1184396" y="16355"/>
                          <a:pt x="1190334" y="22292"/>
                          <a:pt x="1190334" y="29713"/>
                        </a:cubicBezTo>
                        <a:cubicBezTo>
                          <a:pt x="1190334" y="87597"/>
                          <a:pt x="1144323" y="133607"/>
                          <a:pt x="1086439" y="133607"/>
                        </a:cubicBezTo>
                        <a:close/>
                      </a:path>
                    </a:pathLst>
                  </a:custGeom>
                  <a:solidFill>
                    <a:srgbClr val="000000"/>
                  </a:solidFill>
                  <a:ln w="14842" cap="flat">
                    <a:noFill/>
                    <a:prstDash val="solid"/>
                    <a:miter/>
                  </a:ln>
                </p:spPr>
                <p:txBody>
                  <a:bodyPr rtlCol="0" anchor="ctr"/>
                  <a:lstStyle/>
                  <a:p>
                    <a:endParaRPr lang="en-US"/>
                  </a:p>
                </p:txBody>
              </p:sp>
            </p:grpSp>
            <p:sp>
              <p:nvSpPr>
                <p:cNvPr id="107" name="Freeform 106">
                  <a:extLst>
                    <a:ext uri="{FF2B5EF4-FFF2-40B4-BE49-F238E27FC236}">
                      <a16:creationId xmlns:a16="http://schemas.microsoft.com/office/drawing/2014/main" id="{B34B2A2B-319D-3F2C-A442-ED59102EAF4D}"/>
                    </a:ext>
                  </a:extLst>
                </p:cNvPr>
                <p:cNvSpPr/>
                <p:nvPr/>
              </p:nvSpPr>
              <p:spPr>
                <a:xfrm>
                  <a:off x="6751553" y="4814222"/>
                  <a:ext cx="117251" cy="26715"/>
                </a:xfrm>
                <a:custGeom>
                  <a:avLst/>
                  <a:gdLst>
                    <a:gd name="connsiteX0" fmla="*/ 103894 w 117251"/>
                    <a:gd name="connsiteY0" fmla="*/ 26716 h 26715"/>
                    <a:gd name="connsiteX1" fmla="*/ 13357 w 117251"/>
                    <a:gd name="connsiteY1" fmla="*/ 26716 h 26715"/>
                    <a:gd name="connsiteX2" fmla="*/ 0 w 117251"/>
                    <a:gd name="connsiteY2" fmla="*/ 13358 h 26715"/>
                    <a:gd name="connsiteX3" fmla="*/ 13357 w 117251"/>
                    <a:gd name="connsiteY3" fmla="*/ 0 h 26715"/>
                    <a:gd name="connsiteX4" fmla="*/ 103894 w 117251"/>
                    <a:gd name="connsiteY4" fmla="*/ 0 h 26715"/>
                    <a:gd name="connsiteX5" fmla="*/ 117252 w 117251"/>
                    <a:gd name="connsiteY5" fmla="*/ 13358 h 26715"/>
                    <a:gd name="connsiteX6" fmla="*/ 103894 w 117251"/>
                    <a:gd name="connsiteY6" fmla="*/ 26716 h 2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251" h="26715">
                      <a:moveTo>
                        <a:pt x="103894" y="26716"/>
                      </a:moveTo>
                      <a:lnTo>
                        <a:pt x="13357" y="26716"/>
                      </a:lnTo>
                      <a:cubicBezTo>
                        <a:pt x="5936" y="26716"/>
                        <a:pt x="0" y="20779"/>
                        <a:pt x="0" y="13358"/>
                      </a:cubicBezTo>
                      <a:cubicBezTo>
                        <a:pt x="0" y="5937"/>
                        <a:pt x="5936" y="0"/>
                        <a:pt x="13357" y="0"/>
                      </a:cubicBezTo>
                      <a:lnTo>
                        <a:pt x="103894" y="0"/>
                      </a:lnTo>
                      <a:cubicBezTo>
                        <a:pt x="111315" y="0"/>
                        <a:pt x="117252" y="5937"/>
                        <a:pt x="117252" y="13358"/>
                      </a:cubicBezTo>
                      <a:cubicBezTo>
                        <a:pt x="117252" y="20779"/>
                        <a:pt x="111315" y="26716"/>
                        <a:pt x="103894" y="26716"/>
                      </a:cubicBezTo>
                      <a:close/>
                    </a:path>
                  </a:pathLst>
                </a:custGeom>
                <a:solidFill>
                  <a:srgbClr val="000000"/>
                </a:solidFill>
                <a:ln w="14842"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421237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11B8A-BD45-3328-ED05-EE30BCB98B8E}"/>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B2A910B1-7D14-6AA0-7CAB-7B8AE12FAF1A}"/>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3F7FA0C7-2280-026F-ECBA-5B7AFEB4378B}"/>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02243C3E-FBF2-B031-ED6C-E72A9E499F28}"/>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FDE9F1C-1D7D-7E21-5843-A23BF64D64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5EB25F35-18F5-1584-C78C-BDD01E0CE220}"/>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F87C13DF-FDFD-24BF-45B6-4ED6961BC33E}"/>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3FE6A4-1907-9A77-C9DA-9699156EBEE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79F226D-7763-F938-0B1E-F606839B2AE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780A06B3-C294-DDC8-C097-496F21DB5DC9}"/>
              </a:ext>
            </a:extLst>
          </p:cNvPr>
          <p:cNvSpPr>
            <a:spLocks noGrp="1"/>
          </p:cNvSpPr>
          <p:nvPr>
            <p:ph type="body" sz="quarter" idx="47"/>
          </p:nvPr>
        </p:nvSpPr>
        <p:spPr>
          <a:xfrm>
            <a:off x="1350143" y="547150"/>
            <a:ext cx="5273515" cy="502872"/>
          </a:xfrm>
        </p:spPr>
        <p:txBody>
          <a:bodyPr vert="horz" lIns="91440" tIns="45720" rIns="91440" bIns="45720" rtlCol="0" anchor="t">
            <a:noAutofit/>
          </a:bodyPr>
          <a:lstStyle/>
          <a:p>
            <a:pPr>
              <a:lnSpc>
                <a:spcPts val="2340"/>
              </a:lnSpc>
              <a:spcBef>
                <a:spcPts val="0"/>
              </a:spcBef>
            </a:pPr>
            <a:r>
              <a:rPr lang="en-GB" sz="2200" dirty="0">
                <a:solidFill>
                  <a:srgbClr val="EF3E23"/>
                </a:solidFill>
                <a:latin typeface="Calibri"/>
                <a:ea typeface="Open Sans"/>
                <a:cs typeface="Calibri"/>
              </a:rPr>
              <a:t>Uddannelsesinstitutioner inden for byggebranchen</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0FBE7F55-B5F3-DA2C-5804-4CDE26BE7267}"/>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73DA230-E3F1-9319-4840-20DD27E53D86}"/>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8059A1AA-3B1A-A6C5-0FEF-4EDD44A210FB}"/>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735A3E1D-C5B1-2F83-8378-7F6D4173AED0}"/>
                </a:ext>
              </a:extLst>
            </p:cNvPr>
            <p:cNvSpPr txBox="1"/>
            <p:nvPr/>
          </p:nvSpPr>
          <p:spPr>
            <a:xfrm>
              <a:off x="570386" y="5605461"/>
              <a:ext cx="811859" cy="532903"/>
            </a:xfrm>
            <a:prstGeom prst="rect">
              <a:avLst/>
            </a:prstGeom>
            <a:noFill/>
          </p:spPr>
          <p:txBody>
            <a:bodyPr wrap="square" lIns="91440" tIns="45720" rIns="91440" bIns="45720" anchor="t">
              <a:spAutoFit/>
            </a:bodyPr>
            <a:lstStyle/>
            <a:p>
              <a:pPr marR="73025">
                <a:lnSpc>
                  <a:spcPct val="107000"/>
                </a:lnSpc>
                <a:spcBef>
                  <a:spcPts val="120"/>
                </a:spcBef>
              </a:pPr>
              <a:r>
                <a:rPr lang="en-US" sz="2600" b="1" dirty="0">
                  <a:solidFill>
                    <a:schemeClr val="bg1"/>
                  </a:solidFill>
                  <a:latin typeface="Calibri"/>
                  <a:ea typeface="Calibri"/>
                  <a:cs typeface="Calibri"/>
                </a:rPr>
                <a:t>04 </a:t>
              </a:r>
              <a:endParaRPr lang="en-US" sz="2600" b="1" dirty="0">
                <a:solidFill>
                  <a:schemeClr val="bg1"/>
                </a:solidFill>
                <a:latin typeface="Calibri" panose="020F0502020204030204" pitchFamily="34" charset="0"/>
                <a:ea typeface="Calibri" panose="020F0502020204030204" pitchFamily="34" charset="0"/>
              </a:endParaRPr>
            </a:p>
          </p:txBody>
        </p:sp>
      </p:grpSp>
      <p:sp>
        <p:nvSpPr>
          <p:cNvPr id="36" name="Rectangle 35">
            <a:extLst>
              <a:ext uri="{FF2B5EF4-FFF2-40B4-BE49-F238E27FC236}">
                <a16:creationId xmlns:a16="http://schemas.microsoft.com/office/drawing/2014/main" id="{500B9EE8-AE7B-3B25-11C5-576C2468B7F4}"/>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D66DE565-1555-617E-B02F-154B82A40C3E}"/>
              </a:ext>
            </a:extLst>
          </p:cNvPr>
          <p:cNvSpPr txBox="1">
            <a:spLocks/>
          </p:cNvSpPr>
          <p:nvPr/>
        </p:nvSpPr>
        <p:spPr>
          <a:xfrm>
            <a:off x="1350143" y="933915"/>
            <a:ext cx="5938496" cy="447787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GB" b="1" dirty="0">
                <a:latin typeface="Calibri"/>
                <a:ea typeface="Calibri"/>
                <a:cs typeface="Calibri"/>
              </a:rPr>
              <a:t>SGS Academy </a:t>
            </a:r>
            <a:r>
              <a:rPr lang="en-GB" dirty="0">
                <a:latin typeface="Calibri"/>
                <a:ea typeface="Calibri"/>
                <a:cs typeface="Calibri"/>
              </a:rPr>
              <a:t>i Danmark tilbyder branchespecifikke kurser baseret på branchens aktuelle behov. </a:t>
            </a:r>
          </a:p>
          <a:p>
            <a:r>
              <a:rPr lang="en-GB" dirty="0">
                <a:latin typeface="Calibri"/>
                <a:ea typeface="Calibri"/>
                <a:cs typeface="Calibri"/>
                <a:hlinkClick r:id="rId2"/>
              </a:rPr>
              <a:t>https://www.sgs.com/en-dk/our-services/training</a:t>
            </a:r>
            <a:endParaRPr lang="en-GB" dirty="0">
              <a:latin typeface="Calibri"/>
              <a:ea typeface="Calibri"/>
              <a:cs typeface="Calibri"/>
            </a:endParaRPr>
          </a:p>
          <a:p>
            <a:r>
              <a:rPr lang="en-GB" dirty="0">
                <a:latin typeface="Calibri"/>
                <a:ea typeface="Calibri"/>
                <a:cs typeface="Calibri"/>
              </a:rPr>
              <a:t> </a:t>
            </a:r>
            <a:endParaRPr lang="en-GB" dirty="0">
              <a:ea typeface="Calibri"/>
            </a:endParaRPr>
          </a:p>
          <a:p>
            <a:r>
              <a:rPr lang="en-US" b="1" dirty="0">
                <a:latin typeface="Calibri"/>
                <a:ea typeface="Open Sans"/>
                <a:cs typeface="Calibri"/>
              </a:rPr>
              <a:t>AFPA (</a:t>
            </a:r>
            <a:r>
              <a:rPr lang="en-US" b="1" dirty="0" err="1">
                <a:latin typeface="Calibri"/>
                <a:ea typeface="Open Sans"/>
                <a:cs typeface="Calibri"/>
              </a:rPr>
              <a:t>Agence </a:t>
            </a:r>
            <a:r>
              <a:rPr lang="en-US" b="1" dirty="0">
                <a:latin typeface="Calibri"/>
                <a:ea typeface="Open Sans"/>
                <a:cs typeface="Calibri"/>
              </a:rPr>
              <a:t>Nationale Pour la Formation </a:t>
            </a:r>
            <a:r>
              <a:rPr lang="en-US" b="1" dirty="0" err="1">
                <a:latin typeface="Calibri"/>
                <a:ea typeface="Open Sans"/>
                <a:cs typeface="Calibri"/>
              </a:rPr>
              <a:t>Professionnelle </a:t>
            </a:r>
            <a:r>
              <a:rPr lang="en-US" b="1" dirty="0">
                <a:latin typeface="Calibri"/>
                <a:ea typeface="Open Sans"/>
                <a:cs typeface="Calibri"/>
              </a:rPr>
              <a:t>des </a:t>
            </a:r>
            <a:r>
              <a:rPr lang="en-US" b="1" dirty="0" err="1">
                <a:latin typeface="Calibri"/>
                <a:ea typeface="Open Sans"/>
                <a:cs typeface="Calibri"/>
              </a:rPr>
              <a:t>Adultes</a:t>
            </a:r>
            <a:r>
              <a:rPr lang="en-US" b="1" dirty="0">
                <a:latin typeface="Calibri"/>
                <a:ea typeface="Open Sans"/>
                <a:cs typeface="Calibri"/>
              </a:rPr>
              <a:t>) </a:t>
            </a:r>
            <a:r>
              <a:rPr lang="en-US" dirty="0">
                <a:latin typeface="Calibri"/>
                <a:ea typeface="Open Sans"/>
                <a:cs typeface="Calibri"/>
              </a:rPr>
              <a:t>tilbyder erhvervsuddannelse, herunder inden for mange bygge- og anlægsrelaterede fag i Frankrig.</a:t>
            </a:r>
          </a:p>
          <a:p>
            <a:r>
              <a:rPr lang="en-US" dirty="0">
                <a:latin typeface="Calibri"/>
                <a:ea typeface="Open Sans"/>
                <a:cs typeface="Calibri"/>
                <a:hlinkClick r:id="rId3"/>
              </a:rPr>
              <a:t>https://www.afpa.fr</a:t>
            </a:r>
            <a:endParaRPr lang="en-US" dirty="0">
              <a:latin typeface="Calibri"/>
              <a:ea typeface="Open Sans"/>
              <a:cs typeface="Calibri"/>
            </a:endParaRPr>
          </a:p>
          <a:p>
            <a:r>
              <a:rPr lang="en-US" dirty="0">
                <a:latin typeface="Calibri"/>
                <a:ea typeface="Open Sans"/>
                <a:cs typeface="Calibri"/>
              </a:rPr>
              <a:t> </a:t>
            </a:r>
          </a:p>
          <a:p>
            <a:r>
              <a:rPr lang="en-GB" b="1" dirty="0">
                <a:latin typeface="Calibri"/>
                <a:ea typeface="Open Sans"/>
                <a:cs typeface="Calibri"/>
              </a:rPr>
              <a:t>National Construction Training &amp; Safety Ltd </a:t>
            </a:r>
            <a:r>
              <a:rPr lang="en-GB" dirty="0">
                <a:latin typeface="Calibri"/>
                <a:ea typeface="Open Sans"/>
                <a:cs typeface="Calibri"/>
              </a:rPr>
              <a:t>er en organisation, der specialiserer sig i uddannelse og sikkerhed inden for byggeri, stenbrud samt alle dine virksomhedsbehov for uddannelse inden for sundhed og sikkerhed i Irland.</a:t>
            </a:r>
          </a:p>
          <a:p>
            <a:r>
              <a:rPr lang="en-GB" dirty="0">
                <a:latin typeface="Calibri"/>
                <a:ea typeface="Calibri"/>
                <a:cs typeface="Calibri"/>
                <a:hlinkClick r:id="rId4"/>
              </a:rPr>
              <a:t>https://www.nctsltd.ie</a:t>
            </a:r>
            <a:endParaRPr lang="en-GB" dirty="0">
              <a:latin typeface="Calibri"/>
              <a:ea typeface="Calibri"/>
              <a:cs typeface="Calibri"/>
            </a:endParaRPr>
          </a:p>
          <a:p>
            <a:endParaRPr lang="en-GB" dirty="0">
              <a:latin typeface="Calibri"/>
              <a:ea typeface="Calibri"/>
              <a:cs typeface="Calibri"/>
            </a:endParaRPr>
          </a:p>
          <a:p>
            <a:r>
              <a:rPr lang="pl-PL" b="1" dirty="0"/>
              <a:t>Wojewódzki Zadkład Doskonalenia Zawodowego </a:t>
            </a:r>
            <a:r>
              <a:rPr lang="en-GB" dirty="0">
                <a:solidFill>
                  <a:srgbClr val="3C4043"/>
                </a:solidFill>
                <a:latin typeface="Calibri"/>
                <a:ea typeface="Open Sans"/>
                <a:cs typeface="Helvetica"/>
              </a:rPr>
              <a:t>Szczecin er et polsk erhvervsuddannelsescenter, der tilbyder uddannelse inden for byggefagene. Det er et akkrediteret eksamenscenter og kan derfor afholde en bred vifte af eksamener.</a:t>
            </a:r>
            <a:endParaRPr lang="en-GB" dirty="0">
              <a:latin typeface="Calibri"/>
            </a:endParaRPr>
          </a:p>
          <a:p>
            <a:r>
              <a:rPr lang="en-US" dirty="0">
                <a:latin typeface="Calibri"/>
                <a:ea typeface="Open Sans"/>
                <a:hlinkClick r:id="rId5"/>
              </a:rPr>
              <a:t>https://wzdz.pl/</a:t>
            </a:r>
            <a:endParaRPr lang="en-US" dirty="0">
              <a:latin typeface="Calibri"/>
              <a:ea typeface="Open Sans"/>
            </a:endParaRPr>
          </a:p>
          <a:p>
            <a:endParaRPr lang="en-GB" dirty="0"/>
          </a:p>
          <a:p>
            <a:r>
              <a:rPr lang="en-GB" b="1" dirty="0">
                <a:solidFill>
                  <a:srgbClr val="1D1D1B"/>
                </a:solidFill>
                <a:latin typeface="Calibri"/>
                <a:ea typeface="Calibri"/>
                <a:cs typeface="Calibri"/>
              </a:rPr>
              <a:t>Fundación Laboral de la </a:t>
            </a:r>
            <a:r>
              <a:rPr lang="en-GB" b="1" dirty="0" err="1">
                <a:solidFill>
                  <a:srgbClr val="1D1D1B"/>
                </a:solidFill>
                <a:latin typeface="Calibri"/>
                <a:ea typeface="Calibri"/>
                <a:cs typeface="Calibri"/>
              </a:rPr>
              <a:t>Construcción </a:t>
            </a:r>
            <a:r>
              <a:rPr lang="en-GB" b="1" dirty="0">
                <a:solidFill>
                  <a:srgbClr val="1D1D1B"/>
                </a:solidFill>
                <a:latin typeface="Calibri"/>
                <a:ea typeface="Calibri"/>
                <a:cs typeface="Calibri"/>
              </a:rPr>
              <a:t>(FLC</a:t>
            </a:r>
            <a:r>
              <a:rPr lang="en-GB" dirty="0">
                <a:solidFill>
                  <a:srgbClr val="1D1D1B"/>
                </a:solidFill>
                <a:latin typeface="Calibri"/>
                <a:ea typeface="Calibri"/>
                <a:cs typeface="Calibri"/>
              </a:rPr>
              <a:t>) er en uddannelsesorganisation inden for byggebranchen, der fremmer erhvervsuddannelse, beskæftigelse, sundhed og sikkerhed samt innovation i Spanien. FLC driver uddannelsescentre over hele landet.</a:t>
            </a:r>
          </a:p>
          <a:p>
            <a:r>
              <a:rPr lang="en-GB" dirty="0">
                <a:solidFill>
                  <a:srgbClr val="1D1D1B"/>
                </a:solidFill>
                <a:latin typeface="Calibri"/>
                <a:ea typeface="Calibri"/>
                <a:cs typeface="Calibri"/>
                <a:hlinkClick r:id="rId6"/>
              </a:rPr>
              <a:t>https://www.fundacionlaboral.org</a:t>
            </a:r>
            <a:endParaRPr lang="en-GB" dirty="0">
              <a:solidFill>
                <a:srgbClr val="1D1D1B"/>
              </a:solidFill>
              <a:latin typeface="Calibri"/>
              <a:ea typeface="Calibri"/>
              <a:cs typeface="Calibri"/>
            </a:endParaRPr>
          </a:p>
          <a:p>
            <a:endParaRPr lang="en-GB" dirty="0">
              <a:solidFill>
                <a:srgbClr val="1D1D1B"/>
              </a:solidFill>
              <a:latin typeface="Calibri"/>
              <a:ea typeface="Calibri"/>
              <a:cs typeface="Calibri"/>
            </a:endParaRPr>
          </a:p>
          <a:p>
            <a:endParaRPr lang="en-GB" dirty="0">
              <a:solidFill>
                <a:srgbClr val="1D1D1B"/>
              </a:solidFill>
              <a:ea typeface="Calibri"/>
            </a:endParaRPr>
          </a:p>
          <a:p>
            <a:endParaRPr lang="en-GB" sz="1400" dirty="0">
              <a:solidFill>
                <a:srgbClr val="1D1D1B"/>
              </a:solidFill>
              <a:ea typeface="Calibri"/>
            </a:endParaRPr>
          </a:p>
          <a:p>
            <a:endParaRPr lang="en-GB" sz="1400" dirty="0">
              <a:solidFill>
                <a:srgbClr val="1D1D1B"/>
              </a:solidFill>
              <a:ea typeface="Calibri"/>
            </a:endParaRPr>
          </a:p>
          <a:p>
            <a:pPr marL="171450" indent="-171450">
              <a:buClr>
                <a:srgbClr val="5DC7D0"/>
              </a:buClr>
              <a:buChar char="•"/>
            </a:pPr>
            <a:endParaRPr lang="en-GB" sz="1250" dirty="0"/>
          </a:p>
          <a:p>
            <a:pPr marL="171450" indent="-171450">
              <a:buClr>
                <a:srgbClr val="5DC7D0"/>
              </a:buClr>
              <a:buChar char="•"/>
            </a:pPr>
            <a:endParaRPr lang="en-GB" sz="1250" dirty="0"/>
          </a:p>
          <a:p>
            <a:endParaRPr lang="en-GB" dirty="0"/>
          </a:p>
        </p:txBody>
      </p:sp>
      <p:sp>
        <p:nvSpPr>
          <p:cNvPr id="61" name="Slide Number Placeholder 17">
            <a:extLst>
              <a:ext uri="{FF2B5EF4-FFF2-40B4-BE49-F238E27FC236}">
                <a16:creationId xmlns:a16="http://schemas.microsoft.com/office/drawing/2014/main" id="{80D30039-E4C1-A568-8193-047D144EB996}"/>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7</a:t>
            </a:fld>
            <a:endParaRPr lang="en-US" dirty="0"/>
          </a:p>
        </p:txBody>
      </p:sp>
      <p:grpSp>
        <p:nvGrpSpPr>
          <p:cNvPr id="65" name="Group 64">
            <a:extLst>
              <a:ext uri="{FF2B5EF4-FFF2-40B4-BE49-F238E27FC236}">
                <a16:creationId xmlns:a16="http://schemas.microsoft.com/office/drawing/2014/main" id="{7C8152C3-97EC-A695-B577-DD94FE33BDA0}"/>
              </a:ext>
            </a:extLst>
          </p:cNvPr>
          <p:cNvGrpSpPr/>
          <p:nvPr/>
        </p:nvGrpSpPr>
        <p:grpSpPr>
          <a:xfrm>
            <a:off x="6007364" y="4098299"/>
            <a:ext cx="2403974" cy="3744394"/>
            <a:chOff x="4387351" y="4867570"/>
            <a:chExt cx="581843" cy="906270"/>
          </a:xfrm>
          <a:solidFill>
            <a:schemeClr val="bg1">
              <a:alpha val="44000"/>
            </a:schemeClr>
          </a:solidFill>
        </p:grpSpPr>
        <p:grpSp>
          <p:nvGrpSpPr>
            <p:cNvPr id="66" name="Graphic 7">
              <a:extLst>
                <a:ext uri="{FF2B5EF4-FFF2-40B4-BE49-F238E27FC236}">
                  <a16:creationId xmlns:a16="http://schemas.microsoft.com/office/drawing/2014/main" id="{760575AD-2A9A-F88F-39F7-521CA3E454B8}"/>
                </a:ext>
              </a:extLst>
            </p:cNvPr>
            <p:cNvGrpSpPr/>
            <p:nvPr/>
          </p:nvGrpSpPr>
          <p:grpSpPr>
            <a:xfrm>
              <a:off x="4388301" y="4867570"/>
              <a:ext cx="580893" cy="324279"/>
              <a:chOff x="4388301" y="4867570"/>
              <a:chExt cx="580893" cy="324279"/>
            </a:xfrm>
            <a:grpFill/>
          </p:grpSpPr>
          <p:sp>
            <p:nvSpPr>
              <p:cNvPr id="71" name="Freeform 70">
                <a:extLst>
                  <a:ext uri="{FF2B5EF4-FFF2-40B4-BE49-F238E27FC236}">
                    <a16:creationId xmlns:a16="http://schemas.microsoft.com/office/drawing/2014/main" id="{9A38F195-EBC6-7754-C6EC-A6551FE106E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AE172142-285B-AF24-2D55-573D614EB239}"/>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67" name="Freeform 66">
              <a:extLst>
                <a:ext uri="{FF2B5EF4-FFF2-40B4-BE49-F238E27FC236}">
                  <a16:creationId xmlns:a16="http://schemas.microsoft.com/office/drawing/2014/main" id="{AC9C9F94-E497-48AE-B37E-8CEE32E743CE}"/>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68" name="Graphic 7">
              <a:extLst>
                <a:ext uri="{FF2B5EF4-FFF2-40B4-BE49-F238E27FC236}">
                  <a16:creationId xmlns:a16="http://schemas.microsoft.com/office/drawing/2014/main" id="{535E7E1F-DD3D-143A-ED28-9B10613553AA}"/>
                </a:ext>
              </a:extLst>
            </p:cNvPr>
            <p:cNvGrpSpPr/>
            <p:nvPr/>
          </p:nvGrpSpPr>
          <p:grpSpPr>
            <a:xfrm>
              <a:off x="4387351" y="5189947"/>
              <a:ext cx="580893" cy="583893"/>
              <a:chOff x="4387351" y="5189947"/>
              <a:chExt cx="580893" cy="583893"/>
            </a:xfrm>
            <a:grpFill/>
          </p:grpSpPr>
          <p:sp>
            <p:nvSpPr>
              <p:cNvPr id="69" name="Freeform 68">
                <a:extLst>
                  <a:ext uri="{FF2B5EF4-FFF2-40B4-BE49-F238E27FC236}">
                    <a16:creationId xmlns:a16="http://schemas.microsoft.com/office/drawing/2014/main" id="{F38EF6F2-4D37-6CE1-5280-CE278B1DF4E9}"/>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2DC82B0F-09D2-5DC4-C76A-C1D368F410D1}"/>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pic>
        <p:nvPicPr>
          <p:cNvPr id="4" name="Picture 3">
            <a:extLst>
              <a:ext uri="{FF2B5EF4-FFF2-40B4-BE49-F238E27FC236}">
                <a16:creationId xmlns:a16="http://schemas.microsoft.com/office/drawing/2014/main" id="{9C08F5E1-16DC-8D2D-9DCD-E30A47673EFE}"/>
              </a:ext>
            </a:extLst>
          </p:cNvPr>
          <p:cNvPicPr>
            <a:picLocks noChangeAspect="1"/>
          </p:cNvPicPr>
          <p:nvPr/>
        </p:nvPicPr>
        <p:blipFill>
          <a:blip r:embed="rId7"/>
          <a:srcRect/>
          <a:stretch/>
        </p:blipFill>
        <p:spPr>
          <a:xfrm>
            <a:off x="578" y="4666297"/>
            <a:ext cx="7553325" cy="5035550"/>
          </a:xfrm>
          <a:prstGeom prst="rect">
            <a:avLst/>
          </a:prstGeom>
        </p:spPr>
      </p:pic>
    </p:spTree>
    <p:extLst>
      <p:ext uri="{BB962C8B-B14F-4D97-AF65-F5344CB8AC3E}">
        <p14:creationId xmlns:p14="http://schemas.microsoft.com/office/powerpoint/2010/main" val="34174410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58DDE604-9629-5C3F-8B06-C3C7856B062A}"/>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7" name="Freeform 6">
            <a:extLst>
              <a:ext uri="{FF2B5EF4-FFF2-40B4-BE49-F238E27FC236}">
                <a16:creationId xmlns:a16="http://schemas.microsoft.com/office/drawing/2014/main" id="{3CADC536-4823-20B5-7708-5BA748B572B3}"/>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3" name="Picture 2">
            <a:extLst>
              <a:ext uri="{FF2B5EF4-FFF2-40B4-BE49-F238E27FC236}">
                <a16:creationId xmlns:a16="http://schemas.microsoft.com/office/drawing/2014/main" id="{55BFDBEE-045C-53D7-2F3E-7CA7AD71E7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pic>
        <p:nvPicPr>
          <p:cNvPr id="5" name="Picture 4">
            <a:extLst>
              <a:ext uri="{FF2B5EF4-FFF2-40B4-BE49-F238E27FC236}">
                <a16:creationId xmlns:a16="http://schemas.microsoft.com/office/drawing/2014/main" id="{7AE1FE2D-7903-4DCD-A4CC-21F7C0CE402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21" name="Group 20">
            <a:extLst>
              <a:ext uri="{FF2B5EF4-FFF2-40B4-BE49-F238E27FC236}">
                <a16:creationId xmlns:a16="http://schemas.microsoft.com/office/drawing/2014/main" id="{D704D678-AC2F-B8FC-B7C4-770C7326773F}"/>
              </a:ext>
            </a:extLst>
          </p:cNvPr>
          <p:cNvGrpSpPr/>
          <p:nvPr/>
        </p:nvGrpSpPr>
        <p:grpSpPr>
          <a:xfrm>
            <a:off x="4545542" y="5193872"/>
            <a:ext cx="3014133" cy="4694769"/>
            <a:chOff x="4387351" y="4867570"/>
            <a:chExt cx="581843" cy="906270"/>
          </a:xfrm>
          <a:solidFill>
            <a:schemeClr val="bg1">
              <a:alpha val="17307"/>
            </a:schemeClr>
          </a:solidFill>
        </p:grpSpPr>
        <p:grpSp>
          <p:nvGrpSpPr>
            <p:cNvPr id="22" name="Graphic 7">
              <a:extLst>
                <a:ext uri="{FF2B5EF4-FFF2-40B4-BE49-F238E27FC236}">
                  <a16:creationId xmlns:a16="http://schemas.microsoft.com/office/drawing/2014/main" id="{4A11D74E-3913-340F-37C5-16B35145A0BE}"/>
                </a:ext>
              </a:extLst>
            </p:cNvPr>
            <p:cNvGrpSpPr/>
            <p:nvPr/>
          </p:nvGrpSpPr>
          <p:grpSpPr>
            <a:xfrm>
              <a:off x="4388301" y="4867570"/>
              <a:ext cx="580893" cy="324279"/>
              <a:chOff x="4388301" y="4867570"/>
              <a:chExt cx="580893" cy="324279"/>
            </a:xfrm>
            <a:grpFill/>
          </p:grpSpPr>
          <p:sp>
            <p:nvSpPr>
              <p:cNvPr id="27" name="Freeform 26">
                <a:extLst>
                  <a:ext uri="{FF2B5EF4-FFF2-40B4-BE49-F238E27FC236}">
                    <a16:creationId xmlns:a16="http://schemas.microsoft.com/office/drawing/2014/main" id="{3C86EF06-7E9A-6FD7-F780-FDFD3A54227F}"/>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C9348BEF-2EC2-F182-D734-CEC9422B2E3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23" name="Freeform 22">
              <a:extLst>
                <a:ext uri="{FF2B5EF4-FFF2-40B4-BE49-F238E27FC236}">
                  <a16:creationId xmlns:a16="http://schemas.microsoft.com/office/drawing/2014/main" id="{631EBF00-7540-D91A-8F27-EF5C07A66C3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4" name="Graphic 7">
              <a:extLst>
                <a:ext uri="{FF2B5EF4-FFF2-40B4-BE49-F238E27FC236}">
                  <a16:creationId xmlns:a16="http://schemas.microsoft.com/office/drawing/2014/main" id="{803D74BC-A68F-2951-6AB8-4DA62B31E0B5}"/>
                </a:ext>
              </a:extLst>
            </p:cNvPr>
            <p:cNvGrpSpPr/>
            <p:nvPr/>
          </p:nvGrpSpPr>
          <p:grpSpPr>
            <a:xfrm>
              <a:off x="4387351" y="5189947"/>
              <a:ext cx="580893" cy="583893"/>
              <a:chOff x="4387351" y="5189947"/>
              <a:chExt cx="580893" cy="583893"/>
            </a:xfrm>
            <a:grpFill/>
          </p:grpSpPr>
          <p:sp>
            <p:nvSpPr>
              <p:cNvPr id="25" name="Freeform 24">
                <a:extLst>
                  <a:ext uri="{FF2B5EF4-FFF2-40B4-BE49-F238E27FC236}">
                    <a16:creationId xmlns:a16="http://schemas.microsoft.com/office/drawing/2014/main" id="{D151991A-282F-4604-188B-98BA197CBBA6}"/>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4F855AD3-BBC4-ABA1-19B4-5BE0A9DB086C}"/>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29" name="Text Placeholder 58">
            <a:extLst>
              <a:ext uri="{FF2B5EF4-FFF2-40B4-BE49-F238E27FC236}">
                <a16:creationId xmlns:a16="http://schemas.microsoft.com/office/drawing/2014/main" id="{E3929A96-649C-C1B5-1941-1669C88B0CCE}"/>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www.welcomeworkproject.eu</a:t>
            </a:r>
            <a:endParaRPr lang="en-US" sz="2400" dirty="0">
              <a:solidFill>
                <a:schemeClr val="bg1"/>
              </a:solidFill>
              <a:latin typeface="Calibri" panose="020F0502020204030204" pitchFamily="34" charset="0"/>
              <a:cs typeface="Calibri" panose="020F0502020204030204" pitchFamily="34" charset="0"/>
            </a:endParaRPr>
          </a:p>
        </p:txBody>
      </p:sp>
      <p:sp>
        <p:nvSpPr>
          <p:cNvPr id="8" name="Text Placeholder 10">
            <a:extLst>
              <a:ext uri="{FF2B5EF4-FFF2-40B4-BE49-F238E27FC236}">
                <a16:creationId xmlns:a16="http://schemas.microsoft.com/office/drawing/2014/main" id="{B7160EB5-33F4-A8CB-D9E2-F8B0E81718D8}"/>
              </a:ext>
            </a:extLst>
          </p:cNvPr>
          <p:cNvSpPr txBox="1">
            <a:spLocks/>
          </p:cNvSpPr>
          <p:nvPr/>
        </p:nvSpPr>
        <p:spPr>
          <a:xfrm>
            <a:off x="484117" y="7811011"/>
            <a:ext cx="3908229"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2700" b="1" dirty="0"/>
              <a:t>Følg vores rejse</a:t>
            </a:r>
          </a:p>
        </p:txBody>
      </p:sp>
      <p:grpSp>
        <p:nvGrpSpPr>
          <p:cNvPr id="10" name="Group 9">
            <a:extLst>
              <a:ext uri="{FF2B5EF4-FFF2-40B4-BE49-F238E27FC236}">
                <a16:creationId xmlns:a16="http://schemas.microsoft.com/office/drawing/2014/main" id="{634CC29A-81A3-F105-0D15-CA9D183C1AA2}"/>
              </a:ext>
            </a:extLst>
          </p:cNvPr>
          <p:cNvGrpSpPr/>
          <p:nvPr/>
        </p:nvGrpSpPr>
        <p:grpSpPr>
          <a:xfrm>
            <a:off x="558177" y="8504004"/>
            <a:ext cx="1571069" cy="441526"/>
            <a:chOff x="475050" y="8594793"/>
            <a:chExt cx="1866488" cy="524549"/>
          </a:xfrm>
        </p:grpSpPr>
        <p:sp>
          <p:nvSpPr>
            <p:cNvPr id="12" name="TextBox 11">
              <a:extLst>
                <a:ext uri="{FF2B5EF4-FFF2-40B4-BE49-F238E27FC236}">
                  <a16:creationId xmlns:a16="http://schemas.microsoft.com/office/drawing/2014/main" id="{010A26AF-5BDA-0842-BE56-8AA5B1034FEF}"/>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13" name="TextBox 12">
              <a:extLst>
                <a:ext uri="{FF2B5EF4-FFF2-40B4-BE49-F238E27FC236}">
                  <a16:creationId xmlns:a16="http://schemas.microsoft.com/office/drawing/2014/main" id="{40D29A1C-5469-BB0E-3BBA-1BDB2F04C3F7}"/>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14" name="TextBox 13">
              <a:extLst>
                <a:ext uri="{FF2B5EF4-FFF2-40B4-BE49-F238E27FC236}">
                  <a16:creationId xmlns:a16="http://schemas.microsoft.com/office/drawing/2014/main" id="{382B1F5B-24B2-B97A-49D9-D207547F42FD}"/>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15" name="Graphic 3">
              <a:extLst>
                <a:ext uri="{FF2B5EF4-FFF2-40B4-BE49-F238E27FC236}">
                  <a16:creationId xmlns:a16="http://schemas.microsoft.com/office/drawing/2014/main" id="{32DBBB3C-E70F-6E6D-3F0C-794F66BE37E7}"/>
                </a:ext>
              </a:extLst>
            </p:cNvPr>
            <p:cNvGrpSpPr/>
            <p:nvPr/>
          </p:nvGrpSpPr>
          <p:grpSpPr>
            <a:xfrm>
              <a:off x="475050" y="8594793"/>
              <a:ext cx="524161" cy="524549"/>
              <a:chOff x="-1196056" y="2499889"/>
              <a:chExt cx="850463" cy="851093"/>
            </a:xfrm>
          </p:grpSpPr>
          <p:sp>
            <p:nvSpPr>
              <p:cNvPr id="50" name="Freeform 49">
                <a:extLst>
                  <a:ext uri="{FF2B5EF4-FFF2-40B4-BE49-F238E27FC236}">
                    <a16:creationId xmlns:a16="http://schemas.microsoft.com/office/drawing/2014/main" id="{6F6EB439-5D16-859A-99AB-530FADDB0261}"/>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51" name="Freeform 50">
                <a:extLst>
                  <a:ext uri="{FF2B5EF4-FFF2-40B4-BE49-F238E27FC236}">
                    <a16:creationId xmlns:a16="http://schemas.microsoft.com/office/drawing/2014/main" id="{C59E1E17-DC04-C81D-EDE5-1D2217B195AC}"/>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16" name="Group 15">
              <a:extLst>
                <a:ext uri="{FF2B5EF4-FFF2-40B4-BE49-F238E27FC236}">
                  <a16:creationId xmlns:a16="http://schemas.microsoft.com/office/drawing/2014/main" id="{8081B8A6-FD09-221C-ED5B-3DE036143420}"/>
                </a:ext>
              </a:extLst>
            </p:cNvPr>
            <p:cNvGrpSpPr/>
            <p:nvPr/>
          </p:nvGrpSpPr>
          <p:grpSpPr>
            <a:xfrm>
              <a:off x="1146213" y="8594793"/>
              <a:ext cx="524161" cy="524161"/>
              <a:chOff x="3094393" y="4759137"/>
              <a:chExt cx="1074283" cy="1074283"/>
            </a:xfrm>
          </p:grpSpPr>
          <p:sp>
            <p:nvSpPr>
              <p:cNvPr id="20" name="Freeform 19">
                <a:extLst>
                  <a:ext uri="{FF2B5EF4-FFF2-40B4-BE49-F238E27FC236}">
                    <a16:creationId xmlns:a16="http://schemas.microsoft.com/office/drawing/2014/main" id="{1BC3209A-BD70-662C-716B-1A84BBA35846}"/>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30" name="Group 29">
                <a:extLst>
                  <a:ext uri="{FF2B5EF4-FFF2-40B4-BE49-F238E27FC236}">
                    <a16:creationId xmlns:a16="http://schemas.microsoft.com/office/drawing/2014/main" id="{3981C849-32AE-2F0F-3E9B-7BB335A419B8}"/>
                  </a:ext>
                </a:extLst>
              </p:cNvPr>
              <p:cNvGrpSpPr/>
              <p:nvPr/>
            </p:nvGrpSpPr>
            <p:grpSpPr>
              <a:xfrm>
                <a:off x="3303016" y="4946695"/>
                <a:ext cx="685139" cy="655838"/>
                <a:chOff x="3303016" y="4946695"/>
                <a:chExt cx="685139" cy="655838"/>
              </a:xfrm>
            </p:grpSpPr>
            <p:sp>
              <p:nvSpPr>
                <p:cNvPr id="47" name="Freeform 46">
                  <a:extLst>
                    <a:ext uri="{FF2B5EF4-FFF2-40B4-BE49-F238E27FC236}">
                      <a16:creationId xmlns:a16="http://schemas.microsoft.com/office/drawing/2014/main" id="{D1653415-1C95-F3C5-6730-0232C4F4E05C}"/>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48" name="Freeform 47">
                  <a:extLst>
                    <a:ext uri="{FF2B5EF4-FFF2-40B4-BE49-F238E27FC236}">
                      <a16:creationId xmlns:a16="http://schemas.microsoft.com/office/drawing/2014/main" id="{9694C899-F6F9-2F74-3131-C9BF73411D25}"/>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49" name="Freeform 48">
                  <a:extLst>
                    <a:ext uri="{FF2B5EF4-FFF2-40B4-BE49-F238E27FC236}">
                      <a16:creationId xmlns:a16="http://schemas.microsoft.com/office/drawing/2014/main" id="{78C1BB90-747B-F368-19A3-0E5FE302F2B4}"/>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17" name="Group 16">
              <a:extLst>
                <a:ext uri="{FF2B5EF4-FFF2-40B4-BE49-F238E27FC236}">
                  <a16:creationId xmlns:a16="http://schemas.microsoft.com/office/drawing/2014/main" id="{FE7AC97A-1316-9D33-F88C-D4A1727AE58F}"/>
                </a:ext>
              </a:extLst>
            </p:cNvPr>
            <p:cNvGrpSpPr/>
            <p:nvPr/>
          </p:nvGrpSpPr>
          <p:grpSpPr>
            <a:xfrm>
              <a:off x="1817377" y="8594793"/>
              <a:ext cx="524161" cy="524161"/>
              <a:chOff x="2779401" y="1664126"/>
              <a:chExt cx="1074283" cy="1074283"/>
            </a:xfrm>
          </p:grpSpPr>
          <p:sp>
            <p:nvSpPr>
              <p:cNvPr id="18" name="Freeform 17">
                <a:extLst>
                  <a:ext uri="{FF2B5EF4-FFF2-40B4-BE49-F238E27FC236}">
                    <a16:creationId xmlns:a16="http://schemas.microsoft.com/office/drawing/2014/main" id="{362AD850-F1EA-5F55-4F4C-CB18E4E3E9A4}"/>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19" name="Graphic 3">
                <a:extLst>
                  <a:ext uri="{FF2B5EF4-FFF2-40B4-BE49-F238E27FC236}">
                    <a16:creationId xmlns:a16="http://schemas.microsoft.com/office/drawing/2014/main" id="{75FC4A56-DF1E-36AA-1B67-3FA991809A57}"/>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
        <p:nvSpPr>
          <p:cNvPr id="2" name="Rectangle 1">
            <a:extLst>
              <a:ext uri="{FF2B5EF4-FFF2-40B4-BE49-F238E27FC236}">
                <a16:creationId xmlns:a16="http://schemas.microsoft.com/office/drawing/2014/main" id="{A0B1AAD1-5850-37A8-CFF0-22BDE5F76C78}"/>
              </a:ext>
            </a:extLst>
          </p:cNvPr>
          <p:cNvSpPr/>
          <p:nvPr/>
        </p:nvSpPr>
        <p:spPr>
          <a:xfrm>
            <a:off x="2278165" y="9644471"/>
            <a:ext cx="3003345" cy="707886"/>
          </a:xfrm>
          <a:prstGeom prst="rect">
            <a:avLst/>
          </a:prstGeom>
        </p:spPr>
        <p:txBody>
          <a:bodyPr wrap="square" lIns="91440" tIns="45720" rIns="91440" bIns="45720" anchor="t">
            <a:sp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defTabSz="181904">
              <a:defRPr/>
            </a:pPr>
            <a:r>
              <a:rPr lang="en-US" sz="800" dirty="0">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sz="800" dirty="0">
              <a:latin typeface="Calibri" panose="020F0502020204030204" pitchFamily="34" charset="0"/>
              <a:ea typeface="Open Sans"/>
              <a:cs typeface="Calibri" panose="020F0502020204030204" pitchFamily="34" charset="0"/>
            </a:endParaRPr>
          </a:p>
        </p:txBody>
      </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9AD2B3-D789-4FC7-A14D-89ADA76B73A8}">
  <ds:schemaRefs>
    <ds:schemaRef ds:uri="http://schemas.microsoft.com/office/2006/metadata/properties"/>
    <ds:schemaRef ds:uri="http://schemas.microsoft.com/office/infopath/2007/PartnerControls"/>
    <ds:schemaRef ds:uri="ef88797d-310b-4d46-ad9c-0c23fa0c8d45"/>
  </ds:schemaRefs>
</ds:datastoreItem>
</file>

<file path=customXml/itemProps2.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3.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Magazine layout</Template>
  <TotalTime>3406</TotalTime>
  <Words>871</Words>
  <Application>Microsoft Office PowerPoint</Application>
  <PresentationFormat>Custom</PresentationFormat>
  <Paragraphs>123</Paragraphs>
  <Slides>8</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Aptos</vt:lpstr>
      <vt:lpstr>Arial</vt:lpstr>
      <vt:lpstr>Calibri</vt:lpstr>
      <vt:lpstr>Century Schoolbook</vt:lpstr>
      <vt:lpstr>Montserrat</vt:lpstr>
      <vt:lpstr>Source Sans Pro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keywords>, docId:9D5FFCC5BB27F01A67D5F27FC2880801</cp:keywords>
  <cp:lastModifiedBy>canice euei</cp:lastModifiedBy>
  <cp:revision>513</cp:revision>
  <dcterms:created xsi:type="dcterms:W3CDTF">2021-06-15T11:45:52Z</dcterms:created>
  <dcterms:modified xsi:type="dcterms:W3CDTF">2026-04-21T16:08:14Z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