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0" r:id="rId6"/>
    <p:sldId id="742" r:id="rId7"/>
    <p:sldId id="751" r:id="rId8"/>
    <p:sldId id="753" r:id="rId9"/>
    <p:sldId id="754" r:id="rId10"/>
    <p:sldId id="755"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FBAE1C"/>
    <a:srgbClr val="EF3E23"/>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5CCA35-A3A9-40CC-B737-91DF27D9642F}" v="7" dt="2025-08-03T21:11:10.6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18" autoAdjust="0"/>
    <p:restoredTop sz="93832"/>
  </p:normalViewPr>
  <p:slideViewPr>
    <p:cSldViewPr snapToGrid="0" snapToObjects="1">
      <p:cViewPr varScale="1">
        <p:scale>
          <a:sx n="39" d="100"/>
          <a:sy n="39" d="100"/>
        </p:scale>
        <p:origin x="1928" y="28"/>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4/21/2026</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4/21/2026</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Rediger hovedtekstformater</a:t>
            </a:r>
          </a:p>
          <a:p>
            <a:pPr lvl="1"/>
            <a:r>
              <a:rPr lang="en-US"/>
              <a:t>Andet niveau</a:t>
            </a:r>
          </a:p>
          <a:p>
            <a:pPr lvl="2"/>
            <a:r>
              <a:rPr lang="en-US"/>
              <a:t>Tredje niveau</a:t>
            </a:r>
          </a:p>
          <a:p>
            <a:pPr lvl="3"/>
            <a:r>
              <a:rPr lang="en-US"/>
              <a:t>Fjerde niveau</a:t>
            </a:r>
          </a:p>
          <a:p>
            <a:pPr lvl="4"/>
            <a:r>
              <a:rPr lang="en-US"/>
              <a:t>Femte niveau</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Klik for at redigere hovedtitlen</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Klik for at redigere hovedtekstformater</a:t>
            </a:r>
          </a:p>
          <a:p>
            <a:pPr lvl="1"/>
            <a:r>
              <a:rPr lang="en-US" dirty="0"/>
              <a:t>Andet niveau</a:t>
            </a:r>
          </a:p>
          <a:p>
            <a:pPr lvl="2"/>
            <a:r>
              <a:rPr lang="en-US" dirty="0"/>
              <a:t>Tredje niveau</a:t>
            </a:r>
          </a:p>
          <a:p>
            <a:pPr lvl="3"/>
            <a:r>
              <a:rPr lang="en-US" dirty="0"/>
              <a:t>Fjerde niveau</a:t>
            </a:r>
          </a:p>
          <a:p>
            <a:pPr lvl="4"/>
            <a:r>
              <a:rPr lang="en-US" dirty="0"/>
              <a:t>Femte niveau</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Inklusion i byggeriet</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www.constructys.fr/" TargetMode="External"/><Relationship Id="rId7" Type="http://schemas.openxmlformats.org/officeDocument/2006/relationships/image" Target="../media/image13.jpeg"/><Relationship Id="rId2" Type="http://schemas.openxmlformats.org/officeDocument/2006/relationships/hyperlink" Target="https://www.workindenmark.dk/working-in-denmark/sectors-with-high-demand/construction" TargetMode="External"/><Relationship Id="rId1" Type="http://schemas.openxmlformats.org/officeDocument/2006/relationships/slideLayout" Target="../slideLayouts/slideLayout8.xml"/><Relationship Id="rId6" Type="http://schemas.openxmlformats.org/officeDocument/2006/relationships/hyperlink" Target="https://www.tent.org/resources/guia-para-la-contratacion-de-refugiados-en-espana" TargetMode="External"/><Relationship Id="rId5" Type="http://schemas.openxmlformats.org/officeDocument/2006/relationships/hyperlink" Target="https://konsorcjum.org.pl/" TargetMode="External"/><Relationship Id="rId4" Type="http://schemas.openxmlformats.org/officeDocument/2006/relationships/hyperlink" Target="https://wardpersonnel.com/our-divisions"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4.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58D242-D4B0-F49D-AD6A-B1EE4967F00D}"/>
              </a:ext>
            </a:extLst>
          </p:cNvPr>
          <p:cNvPicPr>
            <a:picLocks noChangeAspect="1"/>
          </p:cNvPicPr>
          <p:nvPr/>
        </p:nvPicPr>
        <p:blipFill rotWithShape="1">
          <a:blip r:embed="rId3"/>
          <a:srcRect l="10329" r="10329"/>
          <a:stretch/>
        </p:blipFill>
        <p:spPr>
          <a:xfrm>
            <a:off x="0" y="2231439"/>
            <a:ext cx="7559675" cy="5339807"/>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FBAE1C">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TRIN 06: </a:t>
            </a:r>
          </a:p>
          <a:p>
            <a:pPr algn="l"/>
            <a:endParaRPr lang="en-US" sz="2000" b="1" dirty="0"/>
          </a:p>
          <a:p>
            <a:pPr algn="l">
              <a:lnSpc>
                <a:spcPts val="3420"/>
              </a:lnSpc>
            </a:pPr>
            <a:r>
              <a:rPr lang="en-IE" sz="3200" kern="100">
                <a:effectLst/>
                <a:ea typeface="Aptos" panose="020B0004020202020204" pitchFamily="34" charset="0"/>
              </a:rPr>
              <a:t>Fremme en kultur </a:t>
            </a:r>
          </a:p>
          <a:p>
            <a:pPr algn="l">
              <a:lnSpc>
                <a:spcPts val="3420"/>
              </a:lnSpc>
            </a:pPr>
            <a:r>
              <a:rPr lang="en-IE" sz="3200" kern="100">
                <a:effectLst/>
                <a:ea typeface="Aptos" panose="020B0004020202020204" pitchFamily="34" charset="0"/>
              </a:rPr>
              <a:t>af inklusion</a:t>
            </a:r>
          </a:p>
          <a:p>
            <a:pPr algn="l">
              <a:lnSpc>
                <a:spcPts val="3420"/>
              </a:lnSpc>
            </a:pPr>
            <a:endParaRPr lang="en-IE" sz="3200" kern="100">
              <a:effectLst/>
              <a:ea typeface="Aptos" panose="020B0004020202020204" pitchFamily="34" charset="0"/>
            </a:endParaRPr>
          </a:p>
          <a:p>
            <a:pPr>
              <a:lnSpc>
                <a:spcPts val="3420"/>
              </a:lnSpc>
            </a:pPr>
            <a:endParaRPr lang="en-IE" sz="3200" kern="100">
              <a:effectLst/>
              <a:ea typeface="Aptos" panose="020B0004020202020204" pitchFamily="34" charset="0"/>
            </a:endParaRPr>
          </a:p>
          <a:p>
            <a:pPr>
              <a:lnSpc>
                <a:spcPts val="3420"/>
              </a:lnSpc>
            </a:pPr>
            <a:endParaRPr lang="en-IE" sz="3600" kern="100">
              <a:effectLst/>
              <a:ea typeface="Aptos" panose="020B0004020202020204" pitchFamily="34" charset="0"/>
            </a:endParaRPr>
          </a:p>
          <a:p>
            <a:pPr>
              <a:lnSpc>
                <a:spcPts val="4020"/>
              </a:lnSpc>
            </a:pPr>
            <a:r>
              <a:rPr lang="en-IE" sz="3200" kern="10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3" name="Picture 2" descr="A grey and black sign with two people in a circle&#10;&#10;AI-generated content may be incorrect.">
            <a:extLst>
              <a:ext uri="{FF2B5EF4-FFF2-40B4-BE49-F238E27FC236}">
                <a16:creationId xmlns:a16="http://schemas.microsoft.com/office/drawing/2014/main" id="{28D0959E-1356-28FB-5DDB-E704DE8800A7}"/>
              </a:ext>
            </a:extLst>
          </p:cNvPr>
          <p:cNvPicPr>
            <a:picLocks noChangeAspect="1"/>
          </p:cNvPicPr>
          <p:nvPr/>
        </p:nvPicPr>
        <p:blipFill>
          <a:blip r:embed="rId6"/>
          <a:stretch>
            <a:fillRect/>
          </a:stretch>
        </p:blipFill>
        <p:spPr>
          <a:xfrm>
            <a:off x="5846785" y="9762807"/>
            <a:ext cx="819275" cy="304800"/>
          </a:xfrm>
          <a:prstGeom prst="rect">
            <a:avLst/>
          </a:prstGeom>
        </p:spPr>
      </p:pic>
      <p:sp>
        <p:nvSpPr>
          <p:cNvPr id="4" name="TextBox 3">
            <a:extLst>
              <a:ext uri="{FF2B5EF4-FFF2-40B4-BE49-F238E27FC236}">
                <a16:creationId xmlns:a16="http://schemas.microsoft.com/office/drawing/2014/main" id="{E3A71F6B-03A5-4915-7390-266F29E135BB}"/>
              </a:ext>
            </a:extLst>
          </p:cNvPr>
          <p:cNvSpPr txBox="1"/>
          <p:nvPr/>
        </p:nvSpPr>
        <p:spPr>
          <a:xfrm>
            <a:off x="5258838" y="10074897"/>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val="tx"/>
                    </a:ext>
                  </a:extLst>
                </a:hlinkClick>
              </a:rPr>
              <a:t>Welcome Work Step-By-Step </a:t>
            </a:r>
            <a:r>
              <a:rPr lang="en-US" sz="600">
                <a:latin typeface="Source Sans Pro"/>
              </a:rPr>
              <a:t>© 2024/2026 af </a:t>
            </a:r>
            <a:r>
              <a:rPr lang="en-US" sz="600" u="sng">
                <a:latin typeface="Source Sans Pro"/>
                <a:cs typeface="Segoe UI"/>
                <a:hlinkClick r:id="rId8">
                  <a:extLst>
                    <a:ext uri="{A12FA001-AC4F-418D-AE19-62706E023703}">
                      <ahyp:hlinkClr xmlns:ahyp="http://schemas.microsoft.com/office/drawing/2018/hyperlinkcolor" val="tx"/>
                    </a:ext>
                  </a:extLst>
                </a:hlinkClick>
              </a:rPr>
              <a:t>Welcome Work Partnership </a:t>
            </a:r>
            <a:r>
              <a:rPr lang="en-US" sz="600">
                <a:latin typeface="Source Sans Pro"/>
              </a:rPr>
              <a:t>er licenseret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val="tx"/>
                    </a:ext>
                  </a:extLst>
                </a:hlinkClick>
              </a:rPr>
              <a:t>CC BY-SA 4.0</a:t>
            </a:r>
            <a:endParaRPr lang="en-GB"/>
          </a:p>
        </p:txBody>
      </p:sp>
      <p:sp>
        <p:nvSpPr>
          <p:cNvPr id="6" name="Rectangle 5">
            <a:extLst>
              <a:ext uri="{FF2B5EF4-FFF2-40B4-BE49-F238E27FC236}">
                <a16:creationId xmlns:a16="http://schemas.microsoft.com/office/drawing/2014/main" id="{A0B1AAD1-5850-37A8-CFF0-22BDE5F76C78}"/>
              </a:ext>
            </a:extLst>
          </p:cNvPr>
          <p:cNvSpPr/>
          <p:nvPr/>
        </p:nvSpPr>
        <p:spPr>
          <a:xfrm>
            <a:off x="2189931" y="9696720"/>
            <a:ext cx="3003345" cy="707886"/>
          </a:xfrm>
          <a:prstGeom prst="rect">
            <a:avLst/>
          </a:prstGeom>
        </p:spPr>
        <p:txBody>
          <a:bodyPr wrap="square" lIns="91440" tIns="45720" rIns="91440" bIns="45720" anchor="t">
            <a:sp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3"/>
            <a:ext cx="3212592" cy="540286"/>
            <a:chOff x="-406400" y="2117978"/>
            <a:chExt cx="3327878" cy="760092"/>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2561610" cy="659487"/>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TRIN FOR TRIN</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25771"/>
            <a:chOff x="-406401" y="2281331"/>
            <a:chExt cx="3578363" cy="739672"/>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683424" cy="659486"/>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VELKOMMEN TIL</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en-GB" sz="2000" dirty="0">
                <a:solidFill>
                  <a:schemeClr val="bg1"/>
                </a:solidFill>
                <a:latin typeface="Calibri" panose="020F0502020204030204" pitchFamily="34" charset="0"/>
                <a:cs typeface="Calibri" panose="020F0502020204030204" pitchFamily="34" charset="0"/>
              </a:rPr>
              <a:t>Velkommen til </a:t>
            </a:r>
            <a:r>
              <a:rPr lang="en-GB" sz="2000" b="1" dirty="0">
                <a:solidFill>
                  <a:schemeClr val="bg1"/>
                </a:solidFill>
                <a:latin typeface="Calibri" panose="020F0502020204030204" pitchFamily="34" charset="0"/>
                <a:cs typeface="Calibri" panose="020F0502020204030204" pitchFamily="34" charset="0"/>
              </a:rPr>
              <a:t>Welcome Work</a:t>
            </a:r>
            <a:r>
              <a:rPr lang="en-GB" sz="2000" dirty="0">
                <a:solidFill>
                  <a:schemeClr val="bg1"/>
                </a:solidFill>
                <a:latin typeface="Calibri" panose="020F0502020204030204" pitchFamily="34" charset="0"/>
                <a:cs typeface="Calibri" panose="020F0502020204030204" pitchFamily="34" charset="0"/>
              </a:rPr>
              <a:t>: </a:t>
            </a:r>
            <a:r>
              <a:rPr lang="en-GB" sz="2000" b="1" dirty="0">
                <a:solidFill>
                  <a:schemeClr val="bg1"/>
                </a:solidFill>
                <a:latin typeface="Calibri" panose="020F0502020204030204" pitchFamily="34" charset="0"/>
                <a:cs typeface="Calibri" panose="020F0502020204030204" pitchFamily="34" charset="0"/>
              </a:rPr>
              <a:t>Trin for trin</a:t>
            </a:r>
            <a:r>
              <a:rPr lang="en-GB" sz="2000" dirty="0">
                <a:solidFill>
                  <a:schemeClr val="bg1"/>
                </a:solidFill>
                <a:latin typeface="Calibri" panose="020F0502020204030204" pitchFamily="34" charset="0"/>
                <a:cs typeface="Calibri" panose="020F0502020204030204" pitchFamily="34" charset="0"/>
              </a:rPr>
              <a:t>-strategier. Vi vil gennem inkluderende praksis vise dig, hvordan du skaber et blomstrende arbejdsmiljø for flygtninge.</a:t>
            </a: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140834"/>
            <a:chOff x="330415" y="4415884"/>
            <a:chExt cx="8567507" cy="6140834"/>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Fremme en inkluderende kultur på byggepladser </a:t>
              </a: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highlight>
                    <a:srgbClr val="FFFFFF"/>
                  </a:highlight>
                  <a:ea typeface="Aptos" panose="020B0004020202020204" pitchFamily="34" charset="0"/>
                </a:rPr>
                <a:t>Forståelse </a:t>
              </a:r>
              <a:endParaRPr lang="en-IE" sz="1500" b="1" kern="100">
                <a:solidFill>
                  <a:srgbClr val="404040"/>
                </a:solidFill>
                <a:effectLst/>
                <a:highlight>
                  <a:srgbClr val="FFFFFF"/>
                </a:highlight>
                <a:ea typeface="Aptos" panose="020B0004020202020204" pitchFamily="34" charset="0"/>
              </a:endParaRPr>
            </a:p>
            <a:p>
              <a:pPr algn="l">
                <a:lnSpc>
                  <a:spcPts val="1380"/>
                </a:lnSpc>
              </a:pPr>
              <a:r>
                <a:rPr lang="en-US" sz="1500" b="1" kern="100">
                  <a:solidFill>
                    <a:srgbClr val="404040"/>
                  </a:solidFill>
                  <a:effectLst/>
                  <a:highlight>
                    <a:srgbClr val="FFFFFF"/>
                  </a:highlight>
                  <a:ea typeface="Aptos" panose="020B0004020202020204" pitchFamily="34" charset="0"/>
                </a:rPr>
                <a:t>Færdigheder og kvalifikationer</a:t>
              </a:r>
              <a:endParaRPr lang="en-IE" sz="1500" b="1" kern="100">
                <a:solidFill>
                  <a:srgbClr val="404040"/>
                </a:solidFill>
                <a:effectLst/>
                <a:highlight>
                  <a:srgbClr val="FFFFFF"/>
                </a:highlight>
                <a:ea typeface="Aptos" panose="020B0004020202020204" pitchFamily="34" charset="0"/>
              </a:endParaRPr>
            </a:p>
            <a:p>
              <a:pPr algn="l">
                <a:lnSpc>
                  <a:spcPts val="1380"/>
                </a:lnSpc>
              </a:pP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Fjern barrierer på arbejdspladsen </a:t>
              </a: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a:solidFill>
                    <a:srgbClr val="404040"/>
                  </a:solidFill>
                  <a:effectLst/>
                  <a:ea typeface="Aptos" panose="020B0004020202020204" pitchFamily="34" charset="0"/>
                </a:rPr>
                <a:t>Skabe tilgængelige ansættelsesprocesser  </a:t>
              </a:r>
            </a:p>
            <a:p>
              <a:pPr algn="l">
                <a:lnSpc>
                  <a:spcPts val="1380"/>
                </a:lnSpc>
              </a:pP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Tilbyde sektorspecifik onboarding og support  </a:t>
              </a: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 branchespecifik uddannelse</a:t>
              </a: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93193" y="7604793"/>
              <a:ext cx="694518" cy="591172"/>
              <a:chOff x="87062" y="4460811"/>
              <a:chExt cx="785328"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26464" y="5616894"/>
              <a:ext cx="694518" cy="591172"/>
              <a:chOff x="75700" y="4460811"/>
              <a:chExt cx="785328"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0949" b="25262"/>
          <a:stretch/>
        </p:blipFill>
        <p:spPr>
          <a:xfrm>
            <a:off x="981221" y="539645"/>
            <a:ext cx="6578454" cy="2222225"/>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03822"/>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86721" y="3884850"/>
            <a:ext cx="2419120" cy="5998738"/>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GB" sz="1600" b="0" dirty="0"/>
              <a:t>Organiser teamet</a:t>
            </a:r>
          </a:p>
          <a:p>
            <a:pPr>
              <a:lnSpc>
                <a:spcPts val="1640"/>
              </a:lnSpc>
              <a:spcBef>
                <a:spcPts val="0"/>
              </a:spcBef>
            </a:pPr>
            <a:r>
              <a:rPr lang="en-GB" sz="1600" b="0" dirty="0"/>
              <a:t>-Teambuilding-aktiviteter    3</a:t>
            </a:r>
          </a:p>
          <a:p>
            <a:pPr>
              <a:lnSpc>
                <a:spcPts val="1640"/>
              </a:lnSpc>
              <a:spcBef>
                <a:spcPts val="0"/>
              </a:spcBef>
            </a:pPr>
            <a:endParaRPr lang="en-GB" sz="1600" b="0" dirty="0"/>
          </a:p>
          <a:p>
            <a:pPr>
              <a:lnSpc>
                <a:spcPts val="1640"/>
              </a:lnSpc>
              <a:spcBef>
                <a:spcPts val="0"/>
              </a:spcBef>
            </a:pPr>
            <a:r>
              <a:rPr lang="en-GB" sz="1600" b="0" dirty="0"/>
              <a:t>Afhold bevidstgørelses- og uddannelsesworkshops    3</a:t>
            </a:r>
          </a:p>
          <a:p>
            <a:pPr>
              <a:lnSpc>
                <a:spcPts val="1640"/>
              </a:lnSpc>
              <a:spcBef>
                <a:spcPts val="0"/>
              </a:spcBef>
            </a:pPr>
            <a:endParaRPr lang="en-GB" sz="1600" b="0" dirty="0"/>
          </a:p>
          <a:p>
            <a:pPr>
              <a:lnSpc>
                <a:spcPts val="1640"/>
              </a:lnSpc>
              <a:spcBef>
                <a:spcPts val="0"/>
              </a:spcBef>
            </a:pPr>
            <a:r>
              <a:rPr lang="en-GB" sz="1600" b="0" dirty="0">
                <a:latin typeface="Calibri"/>
                <a:ea typeface="Open Sans"/>
                <a:cs typeface="Calibri"/>
              </a:rPr>
              <a:t>Anerkend indvandreres og flygtninges bidrag    3</a:t>
            </a:r>
          </a:p>
          <a:p>
            <a:pPr>
              <a:lnSpc>
                <a:spcPts val="1640"/>
              </a:lnSpc>
              <a:spcBef>
                <a:spcPts val="0"/>
              </a:spcBef>
            </a:pPr>
            <a:endParaRPr lang="en-GB" sz="1600" b="0" dirty="0">
              <a:solidFill>
                <a:schemeClr val="tx1">
                  <a:lumMod val="65000"/>
                  <a:lumOff val="35000"/>
                </a:schemeClr>
              </a:solidFill>
            </a:endParaRPr>
          </a:p>
          <a:p>
            <a:pPr>
              <a:lnSpc>
                <a:spcPts val="1640"/>
              </a:lnSpc>
              <a:spcBef>
                <a:spcPts val="0"/>
              </a:spcBef>
            </a:pPr>
            <a:r>
              <a:rPr lang="en-GB" sz="1600" b="0" dirty="0">
                <a:solidFill>
                  <a:schemeClr val="tx1">
                    <a:lumMod val="65000"/>
                    <a:lumOff val="35000"/>
                  </a:schemeClr>
                </a:solidFill>
              </a:rPr>
              <a:t>Strategier for ansættelse af flygtninge </a:t>
            </a:r>
            <a:r>
              <a:rPr lang="en-GB" sz="1600" b="0" dirty="0"/>
              <a:t>   5</a:t>
            </a:r>
          </a:p>
          <a:p>
            <a:pPr>
              <a:lnSpc>
                <a:spcPts val="1640"/>
              </a:lnSpc>
              <a:spcBef>
                <a:spcPts val="0"/>
              </a:spcBef>
            </a:pPr>
            <a:endParaRPr lang="en-GB" sz="1600" b="0" dirty="0"/>
          </a:p>
          <a:p>
            <a:pPr>
              <a:lnSpc>
                <a:spcPts val="1640"/>
              </a:lnSpc>
              <a:spcBef>
                <a:spcPts val="0"/>
              </a:spcBef>
            </a:pPr>
            <a:r>
              <a:rPr lang="en-GB" sz="1600" b="0" dirty="0"/>
              <a:t>Fremme sociale relationer     5</a:t>
            </a:r>
          </a:p>
          <a:p>
            <a:pPr>
              <a:lnSpc>
                <a:spcPts val="1640"/>
              </a:lnSpc>
              <a:spcBef>
                <a:spcPts val="0"/>
              </a:spcBef>
            </a:pPr>
            <a:endParaRPr lang="en-GB" sz="1600" b="0" dirty="0"/>
          </a:p>
          <a:p>
            <a:pPr>
              <a:lnSpc>
                <a:spcPts val="1640"/>
              </a:lnSpc>
              <a:spcBef>
                <a:spcPts val="0"/>
              </a:spcBef>
            </a:pPr>
            <a:r>
              <a:rPr lang="en-GB" sz="1600" b="0" dirty="0"/>
              <a:t>Skab tilgængelige feedbackkanaler    5</a:t>
            </a:r>
          </a:p>
          <a:p>
            <a:pPr>
              <a:lnSpc>
                <a:spcPts val="1640"/>
              </a:lnSpc>
              <a:spcBef>
                <a:spcPts val="0"/>
              </a:spcBef>
            </a:pPr>
            <a:endParaRPr lang="en-GB" sz="1600" b="0" dirty="0"/>
          </a:p>
          <a:p>
            <a:pPr>
              <a:lnSpc>
                <a:spcPts val="1640"/>
              </a:lnSpc>
              <a:spcBef>
                <a:spcPts val="0"/>
              </a:spcBef>
            </a:pPr>
            <a:r>
              <a:rPr lang="en-GB" sz="1600" b="0" dirty="0"/>
              <a:t>Udøv inkluderende lederskab    5</a:t>
            </a:r>
          </a:p>
          <a:p>
            <a:pPr>
              <a:lnSpc>
                <a:spcPts val="1640"/>
              </a:lnSpc>
              <a:spcBef>
                <a:spcPts val="0"/>
              </a:spcBef>
            </a:pPr>
            <a:endParaRPr lang="en-GB" sz="1600" b="0" dirty="0"/>
          </a:p>
          <a:p>
            <a:pPr>
              <a:lnSpc>
                <a:spcPts val="1640"/>
              </a:lnSpc>
              <a:spcBef>
                <a:spcPts val="0"/>
              </a:spcBef>
            </a:pPr>
            <a:r>
              <a:rPr lang="en-GB" sz="1600" b="0" dirty="0"/>
              <a:t>Foretag regelmæssige </a:t>
            </a:r>
          </a:p>
          <a:p>
            <a:pPr>
              <a:lnSpc>
                <a:spcPts val="1640"/>
              </a:lnSpc>
              <a:spcBef>
                <a:spcPts val="0"/>
              </a:spcBef>
            </a:pPr>
            <a:r>
              <a:rPr lang="en-GB" sz="1600" b="0" dirty="0"/>
              <a:t>evalueringer    6</a:t>
            </a:r>
          </a:p>
          <a:p>
            <a:pPr>
              <a:lnSpc>
                <a:spcPts val="1640"/>
              </a:lnSpc>
              <a:spcBef>
                <a:spcPts val="0"/>
              </a:spcBef>
            </a:pPr>
            <a:endParaRPr lang="en-GB" sz="1600" b="0" dirty="0"/>
          </a:p>
          <a:p>
            <a:pPr>
              <a:lnSpc>
                <a:spcPts val="1640"/>
              </a:lnSpc>
              <a:spcBef>
                <a:spcPts val="0"/>
              </a:spcBef>
            </a:pPr>
            <a:r>
              <a:rPr lang="en-GB" sz="1600" b="0" dirty="0"/>
              <a:t>Udvikl politikker </a:t>
            </a:r>
          </a:p>
          <a:p>
            <a:pPr>
              <a:lnSpc>
                <a:spcPts val="1640"/>
              </a:lnSpc>
              <a:spcBef>
                <a:spcPts val="0"/>
              </a:spcBef>
            </a:pPr>
            <a:r>
              <a:rPr lang="en-GB" sz="1600" b="0" dirty="0"/>
              <a:t>for teamet    6</a:t>
            </a:r>
          </a:p>
          <a:p>
            <a:pPr>
              <a:lnSpc>
                <a:spcPts val="1640"/>
              </a:lnSpc>
              <a:spcBef>
                <a:spcPts val="0"/>
              </a:spcBef>
            </a:pPr>
            <a:endParaRPr lang="en-GB" sz="1600" b="0" dirty="0"/>
          </a:p>
          <a:p>
            <a:pPr>
              <a:lnSpc>
                <a:spcPts val="1640"/>
              </a:lnSpc>
              <a:spcBef>
                <a:spcPts val="0"/>
              </a:spcBef>
            </a:pPr>
            <a:r>
              <a:rPr lang="en-GB" sz="1600" b="0" dirty="0"/>
              <a:t>Fællesskab </a:t>
            </a:r>
          </a:p>
          <a:p>
            <a:pPr>
              <a:lnSpc>
                <a:spcPts val="1640"/>
              </a:lnSpc>
              <a:spcBef>
                <a:spcPts val="0"/>
              </a:spcBef>
            </a:pPr>
            <a:r>
              <a:rPr lang="en-GB" sz="1600" b="0" dirty="0"/>
              <a:t>Udadvendt arbejde    6</a:t>
            </a:r>
          </a:p>
          <a:p>
            <a:pPr>
              <a:lnSpc>
                <a:spcPts val="1640"/>
              </a:lnSpc>
              <a:spcBef>
                <a:spcPts val="0"/>
              </a:spcBef>
            </a:pPr>
            <a:endParaRPr lang="en-GB" sz="1600" b="0" dirty="0"/>
          </a:p>
          <a:p>
            <a:pPr>
              <a:lnSpc>
                <a:spcPts val="1640"/>
              </a:lnSpc>
              <a:spcBef>
                <a:spcPts val="0"/>
              </a:spcBef>
            </a:pPr>
            <a:r>
              <a:rPr lang="en-GB" sz="1600" b="0" dirty="0"/>
              <a:t>Støtteorganisationer     7                </a:t>
            </a: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82142" y="3798480"/>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82142" y="4409032"/>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82142" y="5020361"/>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82142" y="5650143"/>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3</a:t>
            </a:fld>
            <a:endParaRPr lang="en-US" dirty="0"/>
          </a:p>
        </p:txBody>
      </p:sp>
      <p:grpSp>
        <p:nvGrpSpPr>
          <p:cNvPr id="43" name="Group 42">
            <a:extLst>
              <a:ext uri="{FF2B5EF4-FFF2-40B4-BE49-F238E27FC236}">
                <a16:creationId xmlns:a16="http://schemas.microsoft.com/office/drawing/2014/main" id="{8C50B30F-23B2-8F47-D872-13409AAC146D}"/>
              </a:ext>
            </a:extLst>
          </p:cNvPr>
          <p:cNvGrpSpPr/>
          <p:nvPr/>
        </p:nvGrpSpPr>
        <p:grpSpPr>
          <a:xfrm>
            <a:off x="3482142" y="6245270"/>
            <a:ext cx="1291994" cy="533005"/>
            <a:chOff x="3604437" y="5408755"/>
            <a:chExt cx="1291994" cy="533005"/>
          </a:xfrm>
        </p:grpSpPr>
        <p:cxnSp>
          <p:nvCxnSpPr>
            <p:cNvPr id="44" name="Straight Connector 43">
              <a:extLst>
                <a:ext uri="{FF2B5EF4-FFF2-40B4-BE49-F238E27FC236}">
                  <a16:creationId xmlns:a16="http://schemas.microsoft.com/office/drawing/2014/main" id="{3E52749C-219F-F748-B975-5DBC18399A10}"/>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6" name="Group 45">
              <a:extLst>
                <a:ext uri="{FF2B5EF4-FFF2-40B4-BE49-F238E27FC236}">
                  <a16:creationId xmlns:a16="http://schemas.microsoft.com/office/drawing/2014/main" id="{CA1EB710-E85F-26DE-5FA7-B8B774FDB106}"/>
                </a:ext>
              </a:extLst>
            </p:cNvPr>
            <p:cNvGrpSpPr/>
            <p:nvPr/>
          </p:nvGrpSpPr>
          <p:grpSpPr>
            <a:xfrm>
              <a:off x="4122748" y="5408755"/>
              <a:ext cx="773683" cy="533005"/>
              <a:chOff x="558011" y="5595715"/>
              <a:chExt cx="817028" cy="562866"/>
            </a:xfrm>
          </p:grpSpPr>
          <p:sp>
            <p:nvSpPr>
              <p:cNvPr id="47" name="Oval 46">
                <a:extLst>
                  <a:ext uri="{FF2B5EF4-FFF2-40B4-BE49-F238E27FC236}">
                    <a16:creationId xmlns:a16="http://schemas.microsoft.com/office/drawing/2014/main" id="{87190075-80EB-9C4D-4B55-2E62FA175287}"/>
                  </a:ext>
                </a:extLst>
              </p:cNvPr>
              <p:cNvSpPr/>
              <p:nvPr/>
            </p:nvSpPr>
            <p:spPr>
              <a:xfrm>
                <a:off x="558011" y="5595715"/>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3FAF6265-D1DB-B3A9-0920-CB5F48044DB8}"/>
                  </a:ext>
                </a:extLst>
              </p:cNvPr>
              <p:cNvSpPr txBox="1"/>
              <p:nvPr/>
            </p:nvSpPr>
            <p:spPr>
              <a:xfrm>
                <a:off x="563179" y="5605467"/>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49" name="Group 48">
            <a:extLst>
              <a:ext uri="{FF2B5EF4-FFF2-40B4-BE49-F238E27FC236}">
                <a16:creationId xmlns:a16="http://schemas.microsoft.com/office/drawing/2014/main" id="{A56857D1-B50B-E564-C18A-B7C940650F0E}"/>
              </a:ext>
            </a:extLst>
          </p:cNvPr>
          <p:cNvGrpSpPr/>
          <p:nvPr/>
        </p:nvGrpSpPr>
        <p:grpSpPr>
          <a:xfrm>
            <a:off x="3482142" y="6856596"/>
            <a:ext cx="1291994" cy="533005"/>
            <a:chOff x="3604437" y="5408752"/>
            <a:chExt cx="1291994" cy="533005"/>
          </a:xfrm>
        </p:grpSpPr>
        <p:cxnSp>
          <p:nvCxnSpPr>
            <p:cNvPr id="50" name="Straight Connector 49">
              <a:extLst>
                <a:ext uri="{FF2B5EF4-FFF2-40B4-BE49-F238E27FC236}">
                  <a16:creationId xmlns:a16="http://schemas.microsoft.com/office/drawing/2014/main" id="{C16278C3-16BA-1490-9D59-F3D89CB4DE7C}"/>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1" name="Group 50">
              <a:extLst>
                <a:ext uri="{FF2B5EF4-FFF2-40B4-BE49-F238E27FC236}">
                  <a16:creationId xmlns:a16="http://schemas.microsoft.com/office/drawing/2014/main" id="{435593F6-91E1-FD10-E851-42AC0E040AA1}"/>
                </a:ext>
              </a:extLst>
            </p:cNvPr>
            <p:cNvGrpSpPr/>
            <p:nvPr/>
          </p:nvGrpSpPr>
          <p:grpSpPr>
            <a:xfrm>
              <a:off x="4122748" y="5408752"/>
              <a:ext cx="773683" cy="533005"/>
              <a:chOff x="558011" y="5595711"/>
              <a:chExt cx="817028" cy="562866"/>
            </a:xfrm>
          </p:grpSpPr>
          <p:sp>
            <p:nvSpPr>
              <p:cNvPr id="52" name="Oval 51">
                <a:extLst>
                  <a:ext uri="{FF2B5EF4-FFF2-40B4-BE49-F238E27FC236}">
                    <a16:creationId xmlns:a16="http://schemas.microsoft.com/office/drawing/2014/main" id="{1794A8AC-A602-95B2-936F-2E258371D51F}"/>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F3CB90BF-6E4A-A28B-0F2E-88B5FCFBB4CB}"/>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grpSp>
      <p:grpSp>
        <p:nvGrpSpPr>
          <p:cNvPr id="54" name="Group 53">
            <a:extLst>
              <a:ext uri="{FF2B5EF4-FFF2-40B4-BE49-F238E27FC236}">
                <a16:creationId xmlns:a16="http://schemas.microsoft.com/office/drawing/2014/main" id="{F108B8BC-DDD3-59D2-59B3-352DDC2838F2}"/>
              </a:ext>
            </a:extLst>
          </p:cNvPr>
          <p:cNvGrpSpPr/>
          <p:nvPr/>
        </p:nvGrpSpPr>
        <p:grpSpPr>
          <a:xfrm>
            <a:off x="3482142" y="7464076"/>
            <a:ext cx="1291994" cy="533005"/>
            <a:chOff x="3604437" y="5408752"/>
            <a:chExt cx="1291994" cy="533005"/>
          </a:xfrm>
        </p:grpSpPr>
        <p:cxnSp>
          <p:nvCxnSpPr>
            <p:cNvPr id="55" name="Straight Connector 54">
              <a:extLst>
                <a:ext uri="{FF2B5EF4-FFF2-40B4-BE49-F238E27FC236}">
                  <a16:creationId xmlns:a16="http://schemas.microsoft.com/office/drawing/2014/main" id="{196B53C1-A6D7-5A63-CE23-358D14E6C895}"/>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C3EA233C-95CD-50A2-6AB6-47D3345966F5}"/>
                </a:ext>
              </a:extLst>
            </p:cNvPr>
            <p:cNvGrpSpPr/>
            <p:nvPr/>
          </p:nvGrpSpPr>
          <p:grpSpPr>
            <a:xfrm>
              <a:off x="4122748" y="5408752"/>
              <a:ext cx="773683" cy="533005"/>
              <a:chOff x="558011" y="5595711"/>
              <a:chExt cx="817028" cy="562866"/>
            </a:xfrm>
          </p:grpSpPr>
          <p:sp>
            <p:nvSpPr>
              <p:cNvPr id="62" name="Oval 61">
                <a:extLst>
                  <a:ext uri="{FF2B5EF4-FFF2-40B4-BE49-F238E27FC236}">
                    <a16:creationId xmlns:a16="http://schemas.microsoft.com/office/drawing/2014/main" id="{731B814C-D006-DA28-3146-1382BE7C3624}"/>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TextBox 62">
                <a:extLst>
                  <a:ext uri="{FF2B5EF4-FFF2-40B4-BE49-F238E27FC236}">
                    <a16:creationId xmlns:a16="http://schemas.microsoft.com/office/drawing/2014/main" id="{4A499EF4-DB91-6E10-C764-073507EC73D9}"/>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grpSp>
      <p:grpSp>
        <p:nvGrpSpPr>
          <p:cNvPr id="65" name="Group 64">
            <a:extLst>
              <a:ext uri="{FF2B5EF4-FFF2-40B4-BE49-F238E27FC236}">
                <a16:creationId xmlns:a16="http://schemas.microsoft.com/office/drawing/2014/main" id="{098C72C9-1C95-B815-D652-E4B76F99C005}"/>
              </a:ext>
            </a:extLst>
          </p:cNvPr>
          <p:cNvGrpSpPr/>
          <p:nvPr/>
        </p:nvGrpSpPr>
        <p:grpSpPr>
          <a:xfrm>
            <a:off x="3482142" y="8048047"/>
            <a:ext cx="1291994" cy="533005"/>
            <a:chOff x="3604437" y="5408752"/>
            <a:chExt cx="1291994" cy="533005"/>
          </a:xfrm>
        </p:grpSpPr>
        <p:cxnSp>
          <p:nvCxnSpPr>
            <p:cNvPr id="66" name="Straight Connector 65">
              <a:extLst>
                <a:ext uri="{FF2B5EF4-FFF2-40B4-BE49-F238E27FC236}">
                  <a16:creationId xmlns:a16="http://schemas.microsoft.com/office/drawing/2014/main" id="{5D4B5DCE-D3A3-90EF-8523-7538A637E50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67" name="Group 66">
              <a:extLst>
                <a:ext uri="{FF2B5EF4-FFF2-40B4-BE49-F238E27FC236}">
                  <a16:creationId xmlns:a16="http://schemas.microsoft.com/office/drawing/2014/main" id="{4278D983-3CB1-C685-B83B-BF64B19D170F}"/>
                </a:ext>
              </a:extLst>
            </p:cNvPr>
            <p:cNvGrpSpPr/>
            <p:nvPr/>
          </p:nvGrpSpPr>
          <p:grpSpPr>
            <a:xfrm>
              <a:off x="4122748" y="5408752"/>
              <a:ext cx="773683" cy="533005"/>
              <a:chOff x="558011" y="5595711"/>
              <a:chExt cx="817028" cy="562866"/>
            </a:xfrm>
          </p:grpSpPr>
          <p:sp>
            <p:nvSpPr>
              <p:cNvPr id="68" name="Oval 67">
                <a:extLst>
                  <a:ext uri="{FF2B5EF4-FFF2-40B4-BE49-F238E27FC236}">
                    <a16:creationId xmlns:a16="http://schemas.microsoft.com/office/drawing/2014/main" id="{FE11D402-D1AC-43BB-A922-AE70FB7FE5BC}"/>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214D8F71-F344-6D44-50A9-240EF2876CE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08</a:t>
                </a:r>
              </a:p>
            </p:txBody>
          </p:sp>
        </p:grpSp>
      </p:grpSp>
      <p:grpSp>
        <p:nvGrpSpPr>
          <p:cNvPr id="70" name="Group 69">
            <a:extLst>
              <a:ext uri="{FF2B5EF4-FFF2-40B4-BE49-F238E27FC236}">
                <a16:creationId xmlns:a16="http://schemas.microsoft.com/office/drawing/2014/main" id="{469F1EF0-003C-C764-D959-0DF12A29FC3D}"/>
              </a:ext>
            </a:extLst>
          </p:cNvPr>
          <p:cNvGrpSpPr/>
          <p:nvPr/>
        </p:nvGrpSpPr>
        <p:grpSpPr>
          <a:xfrm>
            <a:off x="3482142" y="8659376"/>
            <a:ext cx="1291994" cy="533005"/>
            <a:chOff x="3604437" y="5408752"/>
            <a:chExt cx="1291994" cy="533005"/>
          </a:xfrm>
        </p:grpSpPr>
        <p:cxnSp>
          <p:nvCxnSpPr>
            <p:cNvPr id="72" name="Straight Connector 71">
              <a:extLst>
                <a:ext uri="{FF2B5EF4-FFF2-40B4-BE49-F238E27FC236}">
                  <a16:creationId xmlns:a16="http://schemas.microsoft.com/office/drawing/2014/main" id="{52751711-BF87-CE40-2432-6F595076FC9D}"/>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8" name="Group 77">
              <a:extLst>
                <a:ext uri="{FF2B5EF4-FFF2-40B4-BE49-F238E27FC236}">
                  <a16:creationId xmlns:a16="http://schemas.microsoft.com/office/drawing/2014/main" id="{59759901-822E-89B5-AC29-EDCD99C24E02}"/>
                </a:ext>
              </a:extLst>
            </p:cNvPr>
            <p:cNvGrpSpPr/>
            <p:nvPr/>
          </p:nvGrpSpPr>
          <p:grpSpPr>
            <a:xfrm>
              <a:off x="4122748" y="5408752"/>
              <a:ext cx="773683" cy="533005"/>
              <a:chOff x="558011" y="5595711"/>
              <a:chExt cx="817028" cy="562866"/>
            </a:xfrm>
          </p:grpSpPr>
          <p:sp>
            <p:nvSpPr>
              <p:cNvPr id="84" name="Oval 83">
                <a:extLst>
                  <a:ext uri="{FF2B5EF4-FFF2-40B4-BE49-F238E27FC236}">
                    <a16:creationId xmlns:a16="http://schemas.microsoft.com/office/drawing/2014/main" id="{97AF721F-54EA-DB66-3E3D-EE50B95295EE}"/>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TextBox 89">
                <a:extLst>
                  <a:ext uri="{FF2B5EF4-FFF2-40B4-BE49-F238E27FC236}">
                    <a16:creationId xmlns:a16="http://schemas.microsoft.com/office/drawing/2014/main" id="{5A31FC9D-E1F3-36DF-4648-672033E79AA4}"/>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09</a:t>
                </a:r>
              </a:p>
            </p:txBody>
          </p:sp>
        </p:grpSp>
      </p:grpSp>
      <p:grpSp>
        <p:nvGrpSpPr>
          <p:cNvPr id="91" name="Group 90">
            <a:extLst>
              <a:ext uri="{FF2B5EF4-FFF2-40B4-BE49-F238E27FC236}">
                <a16:creationId xmlns:a16="http://schemas.microsoft.com/office/drawing/2014/main" id="{E398D005-33E6-D0E2-6EA6-21CF41EAC93E}"/>
              </a:ext>
            </a:extLst>
          </p:cNvPr>
          <p:cNvGrpSpPr/>
          <p:nvPr/>
        </p:nvGrpSpPr>
        <p:grpSpPr>
          <a:xfrm>
            <a:off x="3435673" y="9940257"/>
            <a:ext cx="1291994" cy="533005"/>
            <a:chOff x="3604437" y="5408752"/>
            <a:chExt cx="1291994" cy="533005"/>
          </a:xfrm>
        </p:grpSpPr>
        <p:cxnSp>
          <p:nvCxnSpPr>
            <p:cNvPr id="92" name="Straight Connector 91">
              <a:extLst>
                <a:ext uri="{FF2B5EF4-FFF2-40B4-BE49-F238E27FC236}">
                  <a16:creationId xmlns:a16="http://schemas.microsoft.com/office/drawing/2014/main" id="{89346AB2-13B8-0815-800A-B41B05778E1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93" name="Group 92">
              <a:extLst>
                <a:ext uri="{FF2B5EF4-FFF2-40B4-BE49-F238E27FC236}">
                  <a16:creationId xmlns:a16="http://schemas.microsoft.com/office/drawing/2014/main" id="{A1245D0E-C48C-ECE5-6DE9-0D1DB29A2648}"/>
                </a:ext>
              </a:extLst>
            </p:cNvPr>
            <p:cNvGrpSpPr/>
            <p:nvPr/>
          </p:nvGrpSpPr>
          <p:grpSpPr>
            <a:xfrm>
              <a:off x="4122748" y="5408752"/>
              <a:ext cx="773683" cy="533005"/>
              <a:chOff x="558011" y="5595711"/>
              <a:chExt cx="817028" cy="562866"/>
            </a:xfrm>
          </p:grpSpPr>
          <p:sp>
            <p:nvSpPr>
              <p:cNvPr id="94" name="Oval 93">
                <a:extLst>
                  <a:ext uri="{FF2B5EF4-FFF2-40B4-BE49-F238E27FC236}">
                    <a16:creationId xmlns:a16="http://schemas.microsoft.com/office/drawing/2014/main" id="{69973F49-1917-670E-3A11-CDC344B46CAB}"/>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TextBox 94">
                <a:extLst>
                  <a:ext uri="{FF2B5EF4-FFF2-40B4-BE49-F238E27FC236}">
                    <a16:creationId xmlns:a16="http://schemas.microsoft.com/office/drawing/2014/main" id="{C1A0F3C0-6383-FD21-1DBC-0AA3103A3D9D}"/>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11</a:t>
                </a:r>
              </a:p>
            </p:txBody>
          </p:sp>
        </p:grpSp>
      </p:grpSp>
      <p:sp>
        <p:nvSpPr>
          <p:cNvPr id="102" name="Freeform 101">
            <a:extLst>
              <a:ext uri="{FF2B5EF4-FFF2-40B4-BE49-F238E27FC236}">
                <a16:creationId xmlns:a16="http://schemas.microsoft.com/office/drawing/2014/main" id="{AF8ACC17-5B2E-581D-8D21-294D3190054C}"/>
              </a:ext>
            </a:extLst>
          </p:cNvPr>
          <p:cNvSpPr/>
          <p:nvPr/>
        </p:nvSpPr>
        <p:spPr>
          <a:xfrm>
            <a:off x="1" y="2202626"/>
            <a:ext cx="3590365" cy="7876093"/>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03" name="Group 102">
            <a:extLst>
              <a:ext uri="{FF2B5EF4-FFF2-40B4-BE49-F238E27FC236}">
                <a16:creationId xmlns:a16="http://schemas.microsoft.com/office/drawing/2014/main" id="{8BC913EA-B99C-786C-FDBF-35783D5F4386}"/>
              </a:ext>
            </a:extLst>
          </p:cNvPr>
          <p:cNvGrpSpPr/>
          <p:nvPr/>
        </p:nvGrpSpPr>
        <p:grpSpPr>
          <a:xfrm>
            <a:off x="0" y="2461509"/>
            <a:ext cx="5304943" cy="553998"/>
            <a:chOff x="-406401" y="2300249"/>
            <a:chExt cx="5495316" cy="779383"/>
          </a:xfrm>
        </p:grpSpPr>
        <p:sp>
          <p:nvSpPr>
            <p:cNvPr id="104" name="Rectangle 103">
              <a:extLst>
                <a:ext uri="{FF2B5EF4-FFF2-40B4-BE49-F238E27FC236}">
                  <a16:creationId xmlns:a16="http://schemas.microsoft.com/office/drawing/2014/main" id="{700B4CA0-CF0A-7DB7-02E2-04F7C2280E67}"/>
                </a:ext>
              </a:extLst>
            </p:cNvPr>
            <p:cNvSpPr/>
            <p:nvPr/>
          </p:nvSpPr>
          <p:spPr>
            <a:xfrm>
              <a:off x="-406401" y="2322376"/>
              <a:ext cx="5450124"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05" name="TextBox 104">
              <a:extLst>
                <a:ext uri="{FF2B5EF4-FFF2-40B4-BE49-F238E27FC236}">
                  <a16:creationId xmlns:a16="http://schemas.microsoft.com/office/drawing/2014/main" id="{799FDB48-D941-928D-9D42-18043DCF7914}"/>
                </a:ext>
              </a:extLst>
            </p:cNvPr>
            <p:cNvSpPr txBox="1"/>
            <p:nvPr/>
          </p:nvSpPr>
          <p:spPr>
            <a:xfrm>
              <a:off x="201449" y="2300249"/>
              <a:ext cx="4887466"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TRIN 06 – Fremme en kultur </a:t>
              </a:r>
            </a:p>
          </p:txBody>
        </p:sp>
      </p:grpSp>
      <p:grpSp>
        <p:nvGrpSpPr>
          <p:cNvPr id="106" name="Group 105">
            <a:extLst>
              <a:ext uri="{FF2B5EF4-FFF2-40B4-BE49-F238E27FC236}">
                <a16:creationId xmlns:a16="http://schemas.microsoft.com/office/drawing/2014/main" id="{98A2DF7A-4580-00C3-4927-FF7634EB1D65}"/>
              </a:ext>
            </a:extLst>
          </p:cNvPr>
          <p:cNvGrpSpPr/>
          <p:nvPr/>
        </p:nvGrpSpPr>
        <p:grpSpPr>
          <a:xfrm>
            <a:off x="1204064" y="6808869"/>
            <a:ext cx="2403974" cy="3744394"/>
            <a:chOff x="4387351" y="4867570"/>
            <a:chExt cx="581843" cy="906270"/>
          </a:xfrm>
          <a:solidFill>
            <a:schemeClr val="bg1">
              <a:alpha val="20641"/>
            </a:schemeClr>
          </a:solidFill>
        </p:grpSpPr>
        <p:grpSp>
          <p:nvGrpSpPr>
            <p:cNvPr id="107" name="Graphic 7">
              <a:extLst>
                <a:ext uri="{FF2B5EF4-FFF2-40B4-BE49-F238E27FC236}">
                  <a16:creationId xmlns:a16="http://schemas.microsoft.com/office/drawing/2014/main" id="{DCEEE8A5-474B-D4C3-CF17-12CCB3437D6F}"/>
                </a:ext>
              </a:extLst>
            </p:cNvPr>
            <p:cNvGrpSpPr/>
            <p:nvPr/>
          </p:nvGrpSpPr>
          <p:grpSpPr>
            <a:xfrm>
              <a:off x="4388301" y="4867570"/>
              <a:ext cx="580893" cy="324279"/>
              <a:chOff x="4388301" y="4867570"/>
              <a:chExt cx="580893" cy="324279"/>
            </a:xfrm>
            <a:grpFill/>
          </p:grpSpPr>
          <p:sp>
            <p:nvSpPr>
              <p:cNvPr id="113" name="Freeform 112">
                <a:extLst>
                  <a:ext uri="{FF2B5EF4-FFF2-40B4-BE49-F238E27FC236}">
                    <a16:creationId xmlns:a16="http://schemas.microsoft.com/office/drawing/2014/main" id="{3D53517B-5C01-5750-AA98-8945744EDCA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114" name="Freeform 113">
                <a:extLst>
                  <a:ext uri="{FF2B5EF4-FFF2-40B4-BE49-F238E27FC236}">
                    <a16:creationId xmlns:a16="http://schemas.microsoft.com/office/drawing/2014/main" id="{03175E04-618C-C4CC-50D9-C7B38243A135}"/>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09" name="Freeform 108">
              <a:extLst>
                <a:ext uri="{FF2B5EF4-FFF2-40B4-BE49-F238E27FC236}">
                  <a16:creationId xmlns:a16="http://schemas.microsoft.com/office/drawing/2014/main" id="{F289350B-431D-27E0-2466-112064E39D05}"/>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110" name="Graphic 7">
              <a:extLst>
                <a:ext uri="{FF2B5EF4-FFF2-40B4-BE49-F238E27FC236}">
                  <a16:creationId xmlns:a16="http://schemas.microsoft.com/office/drawing/2014/main" id="{EA09DC5B-AD9A-0832-3FAC-F75D099CB938}"/>
                </a:ext>
              </a:extLst>
            </p:cNvPr>
            <p:cNvGrpSpPr/>
            <p:nvPr/>
          </p:nvGrpSpPr>
          <p:grpSpPr>
            <a:xfrm>
              <a:off x="4387351" y="5189947"/>
              <a:ext cx="580893" cy="583893"/>
              <a:chOff x="4387351" y="5189947"/>
              <a:chExt cx="580893" cy="583893"/>
            </a:xfrm>
            <a:grpFill/>
          </p:grpSpPr>
          <p:sp>
            <p:nvSpPr>
              <p:cNvPr id="111" name="Freeform 110">
                <a:extLst>
                  <a:ext uri="{FF2B5EF4-FFF2-40B4-BE49-F238E27FC236}">
                    <a16:creationId xmlns:a16="http://schemas.microsoft.com/office/drawing/2014/main" id="{3F40409D-45A3-E3CB-1505-1EABB7D8B41A}"/>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474F645C-2B89-3F68-E7B0-55986AC19DA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15" name="TextBox 114">
            <a:extLst>
              <a:ext uri="{FF2B5EF4-FFF2-40B4-BE49-F238E27FC236}">
                <a16:creationId xmlns:a16="http://schemas.microsoft.com/office/drawing/2014/main" id="{58B1432B-5491-B4D0-5ACE-F8CD092D1B67}"/>
              </a:ext>
            </a:extLst>
          </p:cNvPr>
          <p:cNvSpPr txBox="1"/>
          <p:nvPr/>
        </p:nvSpPr>
        <p:spPr>
          <a:xfrm>
            <a:off x="704957" y="3880455"/>
            <a:ext cx="2532540" cy="1310615"/>
          </a:xfrm>
          <a:prstGeom prst="rect">
            <a:avLst/>
          </a:prstGeom>
          <a:noFill/>
        </p:spPr>
        <p:txBody>
          <a:bodyPr wrap="square">
            <a:spAutoFit/>
          </a:bodyPr>
          <a:lstStyle/>
          <a:p>
            <a:pPr>
              <a:lnSpc>
                <a:spcPts val="1860"/>
              </a:lnSpc>
              <a:buClr>
                <a:srgbClr val="000000"/>
              </a:buClr>
            </a:pPr>
            <a:r>
              <a:rPr lang="en-US" sz="1800" dirty="0">
                <a:solidFill>
                  <a:schemeClr val="bg1"/>
                </a:solidFill>
                <a:latin typeface="Calibri" panose="020F0502020204030204" pitchFamily="34" charset="0"/>
                <a:cs typeface="Calibri" panose="020F0502020204030204" pitchFamily="34" charset="0"/>
              </a:rPr>
              <a:t>Dette trin vil fremme et inkluderende miljø, hvor alle flygtningearbejdere føler sig værdsatte og engagerede.</a:t>
            </a:r>
          </a:p>
        </p:txBody>
      </p:sp>
      <p:grpSp>
        <p:nvGrpSpPr>
          <p:cNvPr id="116" name="Group 115">
            <a:extLst>
              <a:ext uri="{FF2B5EF4-FFF2-40B4-BE49-F238E27FC236}">
                <a16:creationId xmlns:a16="http://schemas.microsoft.com/office/drawing/2014/main" id="{9273F0C8-66A3-0F82-73B0-8DDA1EE90AA2}"/>
              </a:ext>
            </a:extLst>
          </p:cNvPr>
          <p:cNvGrpSpPr/>
          <p:nvPr/>
        </p:nvGrpSpPr>
        <p:grpSpPr>
          <a:xfrm>
            <a:off x="0" y="2982793"/>
            <a:ext cx="6759614" cy="1015663"/>
            <a:chOff x="-406400" y="2137471"/>
            <a:chExt cx="7002185" cy="1428869"/>
          </a:xfrm>
        </p:grpSpPr>
        <p:sp>
          <p:nvSpPr>
            <p:cNvPr id="117" name="Rectangle 116">
              <a:extLst>
                <a:ext uri="{FF2B5EF4-FFF2-40B4-BE49-F238E27FC236}">
                  <a16:creationId xmlns:a16="http://schemas.microsoft.com/office/drawing/2014/main" id="{F4A5B8A3-C64A-B713-99A5-56A876810A0E}"/>
                </a:ext>
              </a:extLst>
            </p:cNvPr>
            <p:cNvSpPr/>
            <p:nvPr/>
          </p:nvSpPr>
          <p:spPr>
            <a:xfrm>
              <a:off x="-406400" y="2179441"/>
              <a:ext cx="6339044"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8" name="TextBox 117">
              <a:extLst>
                <a:ext uri="{FF2B5EF4-FFF2-40B4-BE49-F238E27FC236}">
                  <a16:creationId xmlns:a16="http://schemas.microsoft.com/office/drawing/2014/main" id="{B6FD0F43-7526-5597-AF7C-51A830252AF8}"/>
                </a:ext>
              </a:extLst>
            </p:cNvPr>
            <p:cNvSpPr txBox="1"/>
            <p:nvPr/>
          </p:nvSpPr>
          <p:spPr>
            <a:xfrm>
              <a:off x="186415" y="2137471"/>
              <a:ext cx="6409370" cy="1428869"/>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om inklusion på byggepladser </a:t>
              </a:r>
            </a:p>
            <a:p>
              <a:endParaRPr lang="en-US" sz="3000" b="1" dirty="0">
                <a:solidFill>
                  <a:schemeClr val="bg1"/>
                </a:solidFill>
                <a:latin typeface="Calibri" panose="020F0502020204030204" pitchFamily="34" charset="0"/>
                <a:cs typeface="Calibri" panose="020F0502020204030204" pitchFamily="34" charset="0"/>
              </a:endParaRPr>
            </a:p>
          </p:txBody>
        </p:sp>
      </p:grpSp>
      <p:pic>
        <p:nvPicPr>
          <p:cNvPr id="2" name="Picture 1">
            <a:extLst>
              <a:ext uri="{FF2B5EF4-FFF2-40B4-BE49-F238E27FC236}">
                <a16:creationId xmlns:a16="http://schemas.microsoft.com/office/drawing/2014/main" id="{C1468C00-90C0-F265-F5D7-77710420CF14}"/>
              </a:ext>
            </a:extLst>
          </p:cNvPr>
          <p:cNvPicPr>
            <a:picLocks noChangeAspect="1"/>
          </p:cNvPicPr>
          <p:nvPr/>
        </p:nvPicPr>
        <p:blipFill>
          <a:blip r:embed="rId3"/>
          <a:stretch>
            <a:fillRect/>
          </a:stretch>
        </p:blipFill>
        <p:spPr>
          <a:xfrm>
            <a:off x="3465989" y="9249050"/>
            <a:ext cx="1298561" cy="701101"/>
          </a:xfrm>
          <a:prstGeom prst="rect">
            <a:avLst/>
          </a:prstGeom>
        </p:spPr>
      </p:pic>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23" name="Slide Number Placeholder 17">
            <a:extLst>
              <a:ext uri="{FF2B5EF4-FFF2-40B4-BE49-F238E27FC236}">
                <a16:creationId xmlns:a16="http://schemas.microsoft.com/office/drawing/2014/main" id="{5BDF4BC6-88D7-0C55-377F-393EB9AF1051}"/>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4</a:t>
            </a:fld>
            <a:endParaRPr lang="en-US" dirty="0"/>
          </a:p>
        </p:txBody>
      </p:sp>
      <p:sp>
        <p:nvSpPr>
          <p:cNvPr id="24" name="Text Placeholder 7">
            <a:extLst>
              <a:ext uri="{FF2B5EF4-FFF2-40B4-BE49-F238E27FC236}">
                <a16:creationId xmlns:a16="http://schemas.microsoft.com/office/drawing/2014/main" id="{B998C06B-9E93-7F9B-6448-6711AC419DDA}"/>
              </a:ext>
            </a:extLst>
          </p:cNvPr>
          <p:cNvSpPr txBox="1">
            <a:spLocks/>
          </p:cNvSpPr>
          <p:nvPr/>
        </p:nvSpPr>
        <p:spPr>
          <a:xfrm>
            <a:off x="1417666" y="3262430"/>
            <a:ext cx="4381154"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Organiser teambuilding-aktiviteter</a:t>
            </a: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25" name="Straight Connector 24">
            <a:extLst>
              <a:ext uri="{FF2B5EF4-FFF2-40B4-BE49-F238E27FC236}">
                <a16:creationId xmlns:a16="http://schemas.microsoft.com/office/drawing/2014/main" id="{301C32FC-E72E-9F2F-2A41-886BFA673634}"/>
              </a:ext>
            </a:extLst>
          </p:cNvPr>
          <p:cNvCxnSpPr>
            <a:cxnSpLocks/>
          </p:cNvCxnSpPr>
          <p:nvPr/>
        </p:nvCxnSpPr>
        <p:spPr>
          <a:xfrm flipH="1">
            <a:off x="23743" y="34099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4BD17FF5-8D51-2D4F-8BBE-C791E736AD2F}"/>
              </a:ext>
            </a:extLst>
          </p:cNvPr>
          <p:cNvGrpSpPr/>
          <p:nvPr/>
        </p:nvGrpSpPr>
        <p:grpSpPr>
          <a:xfrm>
            <a:off x="758806" y="3147042"/>
            <a:ext cx="780507" cy="533005"/>
            <a:chOff x="558011" y="5595711"/>
            <a:chExt cx="824234" cy="562866"/>
          </a:xfrm>
        </p:grpSpPr>
        <p:sp>
          <p:nvSpPr>
            <p:cNvPr id="27" name="Oval 26">
              <a:extLst>
                <a:ext uri="{FF2B5EF4-FFF2-40B4-BE49-F238E27FC236}">
                  <a16:creationId xmlns:a16="http://schemas.microsoft.com/office/drawing/2014/main" id="{27974D2A-8D78-8463-1914-905EFCE3CC0F}"/>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FDD30806-EBEC-BDB1-4DB6-FEFCC666E75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29" name="Text Placeholder 3">
            <a:extLst>
              <a:ext uri="{FF2B5EF4-FFF2-40B4-BE49-F238E27FC236}">
                <a16:creationId xmlns:a16="http://schemas.microsoft.com/office/drawing/2014/main" id="{BDBE36BF-1765-D9A0-884C-6C29E6FC9D37}"/>
              </a:ext>
            </a:extLst>
          </p:cNvPr>
          <p:cNvSpPr txBox="1">
            <a:spLocks/>
          </p:cNvSpPr>
          <p:nvPr/>
        </p:nvSpPr>
        <p:spPr>
          <a:xfrm>
            <a:off x="1417666" y="3790487"/>
            <a:ext cx="5143499"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Arranger aktiviteter på arbejdspladsen, såsom værktøjskasse-møder eller fælles pauser, for at fremme åben kommunikation.</a:t>
            </a:r>
          </a:p>
          <a:p>
            <a:pPr marL="171450" indent="-171450">
              <a:buClr>
                <a:srgbClr val="5DC7D0"/>
              </a:buClr>
              <a:buFont typeface="Arial" panose="020B0604020202020204" pitchFamily="34" charset="0"/>
              <a:buChar char="•"/>
            </a:pPr>
            <a:r>
              <a:rPr lang="en-GB" sz="1250" dirty="0"/>
              <a:t>Skab muligheder for, at medarbejderne kan samarbejde og opbygge tillid.</a:t>
            </a:r>
          </a:p>
          <a:p>
            <a:pPr marL="171450" indent="-171450">
              <a:buClr>
                <a:srgbClr val="5DC7D0"/>
              </a:buClr>
              <a:buFont typeface="Arial" panose="020B0604020202020204" pitchFamily="34" charset="0"/>
              <a:buChar char="•"/>
            </a:pPr>
            <a:r>
              <a:rPr lang="en-GB" sz="1250" dirty="0"/>
              <a:t>Udpeg mentorer til at lede workshops, så flygtninge kan forbedre deres færdigheder.</a:t>
            </a:r>
          </a:p>
          <a:p>
            <a:pPr marL="171450" indent="-171450">
              <a:buClr>
                <a:srgbClr val="5DC7D0"/>
              </a:buClr>
              <a:buFont typeface="Arial" panose="020B0604020202020204" pitchFamily="34" charset="0"/>
              <a:buChar char="•"/>
            </a:pPr>
            <a:r>
              <a:rPr lang="en-GB" sz="1250" dirty="0"/>
              <a:t>Arranger daglige aktiviteter uden for arbejdspladsen, der inkluderer øvelser i at arbejde i teams.</a:t>
            </a:r>
          </a:p>
          <a:p>
            <a:pPr marL="171450" indent="-171450">
              <a:buClr>
                <a:srgbClr val="5DC7D0"/>
              </a:buClr>
              <a:buFont typeface="Arial" panose="020B0604020202020204" pitchFamily="34" charset="0"/>
              <a:buChar char="•"/>
            </a:pPr>
            <a:r>
              <a:rPr lang="en-GB" sz="1250" dirty="0"/>
              <a:t>Skab rum til afslapning og socialt samvær for at opbygge et fællesskab.</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30" name="Text Placeholder 7">
            <a:extLst>
              <a:ext uri="{FF2B5EF4-FFF2-40B4-BE49-F238E27FC236}">
                <a16:creationId xmlns:a16="http://schemas.microsoft.com/office/drawing/2014/main" id="{E101E90F-596D-114B-D656-F950514AE685}"/>
              </a:ext>
            </a:extLst>
          </p:cNvPr>
          <p:cNvSpPr txBox="1">
            <a:spLocks/>
          </p:cNvSpPr>
          <p:nvPr/>
        </p:nvSpPr>
        <p:spPr>
          <a:xfrm>
            <a:off x="1417666" y="5662730"/>
            <a:ext cx="5310259"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Afhold bevidstgørelses- og uddannelsesworkshops</a:t>
            </a:r>
          </a:p>
          <a:p>
            <a:pPr>
              <a:lnSpc>
                <a:spcPts val="2340"/>
              </a:lnSpc>
              <a:spcBef>
                <a:spcPts val="0"/>
              </a:spcBef>
            </a:pPr>
            <a:endParaRPr lang="en-GB" sz="2200" dirty="0">
              <a:solidFill>
                <a:srgbClr val="EF3E23"/>
              </a:solidFill>
            </a:endParaRPr>
          </a:p>
        </p:txBody>
      </p:sp>
      <p:cxnSp>
        <p:nvCxnSpPr>
          <p:cNvPr id="31" name="Straight Connector 30">
            <a:extLst>
              <a:ext uri="{FF2B5EF4-FFF2-40B4-BE49-F238E27FC236}">
                <a16:creationId xmlns:a16="http://schemas.microsoft.com/office/drawing/2014/main" id="{622A419E-13CB-7ED7-3A28-17B11831D55B}"/>
              </a:ext>
            </a:extLst>
          </p:cNvPr>
          <p:cNvCxnSpPr>
            <a:cxnSpLocks/>
          </p:cNvCxnSpPr>
          <p:nvPr/>
        </p:nvCxnSpPr>
        <p:spPr>
          <a:xfrm flipH="1">
            <a:off x="11043" y="58102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id="{86A6E76B-C254-C748-8C39-2F4942D938A3}"/>
              </a:ext>
            </a:extLst>
          </p:cNvPr>
          <p:cNvGrpSpPr/>
          <p:nvPr/>
        </p:nvGrpSpPr>
        <p:grpSpPr>
          <a:xfrm>
            <a:off x="746106" y="5547342"/>
            <a:ext cx="780507" cy="533005"/>
            <a:chOff x="558011" y="5595711"/>
            <a:chExt cx="824234" cy="562866"/>
          </a:xfrm>
        </p:grpSpPr>
        <p:sp>
          <p:nvSpPr>
            <p:cNvPr id="33" name="Oval 32">
              <a:extLst>
                <a:ext uri="{FF2B5EF4-FFF2-40B4-BE49-F238E27FC236}">
                  <a16:creationId xmlns:a16="http://schemas.microsoft.com/office/drawing/2014/main" id="{1AAC0FDA-D0FB-BE5C-AC13-3BAED00485B9}"/>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E6D53B2D-AFD2-FA0F-5CD7-9D3D767B12AB}"/>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5" name="Text Placeholder 3">
            <a:extLst>
              <a:ext uri="{FF2B5EF4-FFF2-40B4-BE49-F238E27FC236}">
                <a16:creationId xmlns:a16="http://schemas.microsoft.com/office/drawing/2014/main" id="{CAE45C87-7A8C-7B85-FCDB-DF0D2FF6F1A5}"/>
              </a:ext>
            </a:extLst>
          </p:cNvPr>
          <p:cNvSpPr txBox="1">
            <a:spLocks/>
          </p:cNvSpPr>
          <p:nvPr/>
        </p:nvSpPr>
        <p:spPr>
          <a:xfrm>
            <a:off x="1417666" y="6348463"/>
            <a:ext cx="5550891" cy="130141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Afhold kurser om kulturel forståelse og inklusion for alle medarbejdere.</a:t>
            </a:r>
          </a:p>
          <a:p>
            <a:pPr marL="171450" indent="-171450">
              <a:buClr>
                <a:srgbClr val="5DC7D0"/>
              </a:buClr>
              <a:buFont typeface="Arial" panose="020B0604020202020204" pitchFamily="34" charset="0"/>
              <a:buChar char="•"/>
            </a:pPr>
            <a:r>
              <a:rPr lang="en-GB" sz="1250" dirty="0"/>
              <a:t>Giv information om flygtninges baggrund og fordelene ved dette på arbejdspladsen.</a:t>
            </a:r>
          </a:p>
          <a:p>
            <a:pPr marL="171450" indent="-171450">
              <a:buClr>
                <a:srgbClr val="5DC7D0"/>
              </a:buClr>
              <a:buFont typeface="Arial" panose="020B0604020202020204" pitchFamily="34" charset="0"/>
              <a:buChar char="•"/>
            </a:pPr>
            <a:r>
              <a:rPr lang="en-GB" sz="1250" dirty="0"/>
              <a:t>Del vidnesbyrd fra flygtninge, der har haft succes i byggebranchen.</a:t>
            </a:r>
          </a:p>
          <a:p>
            <a:pPr marL="171450" indent="-171450">
              <a:buClr>
                <a:srgbClr val="5DC7D0"/>
              </a:buClr>
              <a:buFont typeface="Arial" panose="020B0604020202020204" pitchFamily="34" charset="0"/>
              <a:buChar char="•"/>
            </a:pPr>
            <a:r>
              <a:rPr lang="en-GB" sz="1250" dirty="0"/>
              <a:t>Udstyr ledere og vejledere med værktøjer til at håndtere kulturelle forskelle.</a:t>
            </a:r>
          </a:p>
          <a:p>
            <a:pPr>
              <a:buClr>
                <a:srgbClr val="5DC7D0"/>
              </a:buClr>
            </a:pPr>
            <a:endParaRPr lang="en-GB" sz="1250" dirty="0"/>
          </a:p>
          <a:p>
            <a:endParaRPr lang="en-GB" dirty="0"/>
          </a:p>
        </p:txBody>
      </p:sp>
      <p:sp>
        <p:nvSpPr>
          <p:cNvPr id="37" name="Text Placeholder 7">
            <a:extLst>
              <a:ext uri="{FF2B5EF4-FFF2-40B4-BE49-F238E27FC236}">
                <a16:creationId xmlns:a16="http://schemas.microsoft.com/office/drawing/2014/main" id="{66F6CB5B-D14E-AD56-28F9-FAE81EE5B525}"/>
              </a:ext>
            </a:extLst>
          </p:cNvPr>
          <p:cNvSpPr txBox="1">
            <a:spLocks/>
          </p:cNvSpPr>
          <p:nvPr/>
        </p:nvSpPr>
        <p:spPr>
          <a:xfrm>
            <a:off x="1462222" y="7891679"/>
            <a:ext cx="5531344" cy="46387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latin typeface="Calibri"/>
                <a:ea typeface="Open Sans"/>
                <a:cs typeface="Calibri"/>
              </a:rPr>
              <a:t>Anerkend indvandreres og flygtninges bidrag</a:t>
            </a:r>
          </a:p>
        </p:txBody>
      </p:sp>
      <p:cxnSp>
        <p:nvCxnSpPr>
          <p:cNvPr id="38" name="Straight Connector 37">
            <a:extLst>
              <a:ext uri="{FF2B5EF4-FFF2-40B4-BE49-F238E27FC236}">
                <a16:creationId xmlns:a16="http://schemas.microsoft.com/office/drawing/2014/main" id="{27241654-BDE6-15AF-409A-F5DCB982667E}"/>
              </a:ext>
            </a:extLst>
          </p:cNvPr>
          <p:cNvCxnSpPr>
            <a:cxnSpLocks/>
          </p:cNvCxnSpPr>
          <p:nvPr/>
        </p:nvCxnSpPr>
        <p:spPr>
          <a:xfrm flipH="1">
            <a:off x="-27057" y="79946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id="{5CB8F4B8-BA66-8C95-76D3-DB343211C14E}"/>
              </a:ext>
            </a:extLst>
          </p:cNvPr>
          <p:cNvGrpSpPr/>
          <p:nvPr/>
        </p:nvGrpSpPr>
        <p:grpSpPr>
          <a:xfrm>
            <a:off x="708006" y="7731742"/>
            <a:ext cx="780507" cy="533005"/>
            <a:chOff x="558011" y="5595711"/>
            <a:chExt cx="824234" cy="562866"/>
          </a:xfrm>
        </p:grpSpPr>
        <p:sp>
          <p:nvSpPr>
            <p:cNvPr id="40" name="Oval 39">
              <a:extLst>
                <a:ext uri="{FF2B5EF4-FFF2-40B4-BE49-F238E27FC236}">
                  <a16:creationId xmlns:a16="http://schemas.microsoft.com/office/drawing/2014/main" id="{21367E4B-743D-B131-F89C-FB5A08AB8FA1}"/>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3A669421-7D08-2A7E-A000-223BC68FD6DF}"/>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42" name="Text Placeholder 3">
            <a:extLst>
              <a:ext uri="{FF2B5EF4-FFF2-40B4-BE49-F238E27FC236}">
                <a16:creationId xmlns:a16="http://schemas.microsoft.com/office/drawing/2014/main" id="{9B5E17BA-2340-3930-1791-39BC78A1D381}"/>
              </a:ext>
            </a:extLst>
          </p:cNvPr>
          <p:cNvSpPr txBox="1">
            <a:spLocks/>
          </p:cNvSpPr>
          <p:nvPr/>
        </p:nvSpPr>
        <p:spPr>
          <a:xfrm>
            <a:off x="1417666" y="8383207"/>
            <a:ext cx="5268149" cy="123189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latin typeface="Calibri"/>
                <a:ea typeface="Open Sans"/>
                <a:cs typeface="Calibri"/>
              </a:rPr>
              <a:t>Anerkend indvandreres og flygtninges indsats og resultater under møder eller gennem programmer til anerkendelse af medarbejdere.</a:t>
            </a:r>
          </a:p>
          <a:p>
            <a:pPr marL="171450" indent="-171450">
              <a:buClr>
                <a:srgbClr val="5DC7D0"/>
              </a:buClr>
              <a:buFont typeface="Arial" panose="020B0604020202020204" pitchFamily="34" charset="0"/>
              <a:buChar char="•"/>
            </a:pPr>
            <a:r>
              <a:rPr lang="en-GB" sz="1250" dirty="0"/>
              <a:t>Fremhæv succeshistorier for at demonstrere den værdi, de tilfører dit team.</a:t>
            </a:r>
          </a:p>
          <a:p>
            <a:pPr marL="171450" indent="-171450">
              <a:buClr>
                <a:srgbClr val="5DC7D0"/>
              </a:buClr>
              <a:buFont typeface="Arial" panose="020B0604020202020204" pitchFamily="34" charset="0"/>
              <a:buChar char="•"/>
            </a:pPr>
            <a:r>
              <a:rPr lang="en-GB" sz="1250" dirty="0"/>
              <a:t>Indfør en "månedens medarbejder"-ordning.</a:t>
            </a:r>
          </a:p>
          <a:p>
            <a:pPr marL="171450" indent="-171450">
              <a:buClr>
                <a:srgbClr val="5DC7D0"/>
              </a:buClr>
              <a:buFont typeface="Arial" panose="020B0604020202020204" pitchFamily="34" charset="0"/>
              <a:buChar char="•"/>
            </a:pPr>
            <a:r>
              <a:rPr lang="en-GB" sz="1250" dirty="0"/>
              <a:t>Indfør anerkendelsesprogrammer for teams og enkeltpersoner, der fremmer inklusion.</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p:txBody>
      </p:sp>
      <p:sp>
        <p:nvSpPr>
          <p:cNvPr id="43" name="Rectangle 42">
            <a:extLst>
              <a:ext uri="{FF2B5EF4-FFF2-40B4-BE49-F238E27FC236}">
                <a16:creationId xmlns:a16="http://schemas.microsoft.com/office/drawing/2014/main" id="{314798FA-C9E6-6B44-12EF-82BB5DBB2AF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a:extLst>
              <a:ext uri="{FF2B5EF4-FFF2-40B4-BE49-F238E27FC236}">
                <a16:creationId xmlns:a16="http://schemas.microsoft.com/office/drawing/2014/main" id="{5EE7F97C-498E-FCC5-6260-4F72D1B810F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8951"/>
          <a:stretch/>
        </p:blipFill>
        <p:spPr>
          <a:xfrm>
            <a:off x="-1" y="-139148"/>
            <a:ext cx="7559675" cy="2717248"/>
          </a:xfrm>
          <a:prstGeom prst="rect">
            <a:avLst/>
          </a:prstGeom>
        </p:spPr>
      </p:pic>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5</a:t>
            </a:fld>
            <a:endParaRPr lang="en-US" dirty="0"/>
          </a:p>
        </p:txBody>
      </p:sp>
      <p:sp>
        <p:nvSpPr>
          <p:cNvPr id="15" name="Text Placeholder 7">
            <a:extLst>
              <a:ext uri="{FF2B5EF4-FFF2-40B4-BE49-F238E27FC236}">
                <a16:creationId xmlns:a16="http://schemas.microsoft.com/office/drawing/2014/main" id="{6F3E6BF6-3ED3-A98E-EE01-CE0E8CC457F9}"/>
              </a:ext>
            </a:extLst>
          </p:cNvPr>
          <p:cNvSpPr txBox="1">
            <a:spLocks/>
          </p:cNvSpPr>
          <p:nvPr/>
        </p:nvSpPr>
        <p:spPr>
          <a:xfrm>
            <a:off x="1397345" y="702110"/>
            <a:ext cx="463239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FF0000"/>
                </a:solidFill>
              </a:rPr>
              <a:t>Strategier for ansættelse af flygtninge</a:t>
            </a:r>
          </a:p>
        </p:txBody>
      </p:sp>
      <p:cxnSp>
        <p:nvCxnSpPr>
          <p:cNvPr id="16" name="Straight Connector 15">
            <a:extLst>
              <a:ext uri="{FF2B5EF4-FFF2-40B4-BE49-F238E27FC236}">
                <a16:creationId xmlns:a16="http://schemas.microsoft.com/office/drawing/2014/main" id="{917667A4-2709-2D67-0633-F1A48F4FEDE9}"/>
              </a:ext>
            </a:extLst>
          </p:cNvPr>
          <p:cNvCxnSpPr>
            <a:cxnSpLocks/>
          </p:cNvCxnSpPr>
          <p:nvPr/>
        </p:nvCxnSpPr>
        <p:spPr>
          <a:xfrm flipH="1">
            <a:off x="3423" y="84962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D4A4E43B-7C15-6F3B-69F4-50EBD73A5A2A}"/>
              </a:ext>
            </a:extLst>
          </p:cNvPr>
          <p:cNvGrpSpPr/>
          <p:nvPr/>
        </p:nvGrpSpPr>
        <p:grpSpPr>
          <a:xfrm>
            <a:off x="720164" y="586722"/>
            <a:ext cx="780507" cy="533005"/>
            <a:chOff x="558011" y="5595711"/>
            <a:chExt cx="824234" cy="562866"/>
          </a:xfrm>
        </p:grpSpPr>
        <p:sp>
          <p:nvSpPr>
            <p:cNvPr id="18" name="Oval 17">
              <a:extLst>
                <a:ext uri="{FF2B5EF4-FFF2-40B4-BE49-F238E27FC236}">
                  <a16:creationId xmlns:a16="http://schemas.microsoft.com/office/drawing/2014/main" id="{EBF6C382-39B2-1362-BA5B-57389689121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4B8C2014-248C-653C-4C21-8A22793FEF5D}"/>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20" name="Text Placeholder 3">
            <a:extLst>
              <a:ext uri="{FF2B5EF4-FFF2-40B4-BE49-F238E27FC236}">
                <a16:creationId xmlns:a16="http://schemas.microsoft.com/office/drawing/2014/main" id="{4DCCCE84-3763-9D21-689D-49A8D7480232}"/>
              </a:ext>
            </a:extLst>
          </p:cNvPr>
          <p:cNvSpPr txBox="1">
            <a:spLocks/>
          </p:cNvSpPr>
          <p:nvPr/>
        </p:nvSpPr>
        <p:spPr>
          <a:xfrm>
            <a:off x="1397346" y="1230167"/>
            <a:ext cx="5572414"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Opbyg et samarbejde med lokale flygtningeorganisationer og NGO'er for at fremme integrationen.</a:t>
            </a:r>
          </a:p>
          <a:p>
            <a:pPr marL="171450" indent="-171450">
              <a:buClr>
                <a:srgbClr val="5DC7D0"/>
              </a:buClr>
              <a:buFont typeface="Arial" panose="020B0604020202020204" pitchFamily="34" charset="0"/>
              <a:buChar char="•"/>
            </a:pPr>
            <a:r>
              <a:rPr lang="en-GB" sz="1250" dirty="0"/>
              <a:t>Søg efter uddannelsesinstitutioner, der tilbyder uddannelsesprogrammer for flygtninge.</a:t>
            </a:r>
          </a:p>
          <a:p>
            <a:pPr marL="171450" indent="-171450">
              <a:buClr>
                <a:srgbClr val="5DC7D0"/>
              </a:buClr>
              <a:buFont typeface="Arial" panose="020B0604020202020204" pitchFamily="34" charset="0"/>
              <a:buChar char="•"/>
            </a:pPr>
            <a:r>
              <a:rPr lang="en-GB" sz="1250" dirty="0"/>
              <a:t>Samarbejd med offentlige instanser for at fremme incitamenter til inkluderende ansættelse.</a:t>
            </a:r>
          </a:p>
          <a:p>
            <a:pPr marL="171450" indent="-171450">
              <a:buClr>
                <a:srgbClr val="5DC7D0"/>
              </a:buClr>
              <a:buFont typeface="Arial" panose="020B0604020202020204" pitchFamily="34" charset="0"/>
              <a:buChar char="•"/>
            </a:pPr>
            <a:r>
              <a:rPr lang="en-GB" sz="1250" dirty="0"/>
              <a:t>Målret rekrutteringskampagner mod flygtningesamfund.</a:t>
            </a:r>
          </a:p>
          <a:p>
            <a:pPr marL="171450" indent="-171450">
              <a:buClr>
                <a:srgbClr val="5DC7D0"/>
              </a:buClr>
              <a:buFont typeface="Arial" panose="020B0604020202020204" pitchFamily="34" charset="0"/>
              <a:buChar char="•"/>
            </a:pPr>
            <a:r>
              <a:rPr lang="en-GB" sz="1250" dirty="0"/>
              <a:t>Forenkle ansøgningsprocesserne for at tage højde for sprogniveauer.</a:t>
            </a:r>
          </a:p>
          <a:p>
            <a:pPr marL="171450" indent="-171450">
              <a:buClr>
                <a:srgbClr val="5DC7D0"/>
              </a:buClr>
              <a:buFont typeface="Arial" panose="020B0604020202020204" pitchFamily="34" charset="0"/>
              <a:buChar char="•"/>
            </a:pPr>
            <a:r>
              <a:rPr lang="en-GB" sz="1250" dirty="0"/>
              <a:t>Tilbyd støtte til sprogfærdigheder under ansættelsesprocessen.</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21" name="Text Placeholder 7">
            <a:extLst>
              <a:ext uri="{FF2B5EF4-FFF2-40B4-BE49-F238E27FC236}">
                <a16:creationId xmlns:a16="http://schemas.microsoft.com/office/drawing/2014/main" id="{7DC16CE6-391C-2CC5-9829-60B954FBBF83}"/>
              </a:ext>
            </a:extLst>
          </p:cNvPr>
          <p:cNvSpPr txBox="1">
            <a:spLocks/>
          </p:cNvSpPr>
          <p:nvPr/>
        </p:nvSpPr>
        <p:spPr>
          <a:xfrm>
            <a:off x="1397346" y="3132890"/>
            <a:ext cx="5310259"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Fremme sociale relationer </a:t>
            </a:r>
          </a:p>
          <a:p>
            <a:pPr>
              <a:lnSpc>
                <a:spcPts val="2340"/>
              </a:lnSpc>
              <a:spcBef>
                <a:spcPts val="0"/>
              </a:spcBef>
            </a:pPr>
            <a:endParaRPr lang="en-GB" sz="2200" dirty="0">
              <a:solidFill>
                <a:srgbClr val="EF3E23"/>
              </a:solidFill>
            </a:endParaRPr>
          </a:p>
        </p:txBody>
      </p:sp>
      <p:cxnSp>
        <p:nvCxnSpPr>
          <p:cNvPr id="22" name="Straight Connector 21">
            <a:extLst>
              <a:ext uri="{FF2B5EF4-FFF2-40B4-BE49-F238E27FC236}">
                <a16:creationId xmlns:a16="http://schemas.microsoft.com/office/drawing/2014/main" id="{0208D020-8355-638E-1F19-AB593F753109}"/>
              </a:ext>
            </a:extLst>
          </p:cNvPr>
          <p:cNvCxnSpPr>
            <a:cxnSpLocks/>
          </p:cNvCxnSpPr>
          <p:nvPr/>
        </p:nvCxnSpPr>
        <p:spPr>
          <a:xfrm flipH="1">
            <a:off x="-9277" y="328040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0F94F5E6-92F6-C931-E0A8-A70CBF931970}"/>
              </a:ext>
            </a:extLst>
          </p:cNvPr>
          <p:cNvGrpSpPr/>
          <p:nvPr/>
        </p:nvGrpSpPr>
        <p:grpSpPr>
          <a:xfrm>
            <a:off x="720164" y="3017502"/>
            <a:ext cx="780507" cy="533005"/>
            <a:chOff x="558011" y="5595711"/>
            <a:chExt cx="824234" cy="562866"/>
          </a:xfrm>
        </p:grpSpPr>
        <p:sp>
          <p:nvSpPr>
            <p:cNvPr id="24" name="Oval 23">
              <a:extLst>
                <a:ext uri="{FF2B5EF4-FFF2-40B4-BE49-F238E27FC236}">
                  <a16:creationId xmlns:a16="http://schemas.microsoft.com/office/drawing/2014/main" id="{A20F5235-A152-F3AF-4156-3C2253477BE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05200F34-03B3-625A-3F90-7C42EAC2DB0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6" name="Text Placeholder 3">
            <a:extLst>
              <a:ext uri="{FF2B5EF4-FFF2-40B4-BE49-F238E27FC236}">
                <a16:creationId xmlns:a16="http://schemas.microsoft.com/office/drawing/2014/main" id="{3EFB428B-FABF-7C68-CAF8-47FD421BC5B9}"/>
              </a:ext>
            </a:extLst>
          </p:cNvPr>
          <p:cNvSpPr txBox="1">
            <a:spLocks/>
          </p:cNvSpPr>
          <p:nvPr/>
        </p:nvSpPr>
        <p:spPr>
          <a:xfrm>
            <a:off x="1397346" y="3676988"/>
            <a:ext cx="5550891" cy="130141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Tilrettelæg uformelle sammenkomster, såsom fælles frokoster, fejring af milepæle eller højtidsbegivenheder, for at fremme teamånden.</a:t>
            </a:r>
          </a:p>
          <a:p>
            <a:pPr marL="171450" indent="-171450">
              <a:buClr>
                <a:srgbClr val="5DC7D0"/>
              </a:buClr>
              <a:buFont typeface="Arial" panose="020B0604020202020204" pitchFamily="34" charset="0"/>
              <a:buChar char="•"/>
            </a:pPr>
            <a:r>
              <a:rPr lang="en-GB" sz="1250" dirty="0">
                <a:latin typeface="Calibri"/>
                <a:ea typeface="Open Sans"/>
                <a:cs typeface="Calibri"/>
              </a:rPr>
              <a:t>Inkluder kulturelle elementer, såsom mad eller traditioner, for at få migranter og flygtninge til at føle sig velkomne.</a:t>
            </a:r>
          </a:p>
          <a:p>
            <a:pPr marL="171450" indent="-171450">
              <a:buClr>
                <a:srgbClr val="5DC7D0"/>
              </a:buClr>
              <a:buFont typeface="Arial" panose="020B0604020202020204" pitchFamily="34" charset="0"/>
              <a:buChar char="•"/>
            </a:pPr>
            <a:r>
              <a:rPr lang="en-GB" sz="1250" dirty="0">
                <a:latin typeface="Calibri"/>
                <a:ea typeface="Open Sans"/>
                <a:cs typeface="Calibri"/>
              </a:rPr>
              <a:t>Fremhæv succeshistorier om indvandrere og flygtninge i virksomheden.</a:t>
            </a:r>
          </a:p>
          <a:p>
            <a:pPr marL="171450" indent="-171450">
              <a:buClr>
                <a:srgbClr val="5DC7D0"/>
              </a:buClr>
              <a:buFont typeface="Arial" panose="020B0604020202020204" pitchFamily="34" charset="0"/>
              <a:buChar char="•"/>
            </a:pPr>
            <a:r>
              <a:rPr lang="en-GB" sz="1250" dirty="0"/>
              <a:t>Brug visuelt materiale til at fremvise mangfoldigheden på arbejdspladsen.</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a:buClr>
                <a:srgbClr val="5DC7D0"/>
              </a:buClr>
            </a:pPr>
            <a:endParaRPr lang="en-GB" sz="1250" dirty="0"/>
          </a:p>
          <a:p>
            <a:endParaRPr lang="en-GB" dirty="0"/>
          </a:p>
        </p:txBody>
      </p:sp>
      <p:sp>
        <p:nvSpPr>
          <p:cNvPr id="27" name="Text Placeholder 7">
            <a:extLst>
              <a:ext uri="{FF2B5EF4-FFF2-40B4-BE49-F238E27FC236}">
                <a16:creationId xmlns:a16="http://schemas.microsoft.com/office/drawing/2014/main" id="{3E60DB5F-342F-627F-E19D-FFDC514201B7}"/>
              </a:ext>
            </a:extLst>
          </p:cNvPr>
          <p:cNvSpPr txBox="1">
            <a:spLocks/>
          </p:cNvSpPr>
          <p:nvPr/>
        </p:nvSpPr>
        <p:spPr>
          <a:xfrm>
            <a:off x="1397346" y="5365050"/>
            <a:ext cx="5412528" cy="4787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Skab tilgængelige feedbackkanaler</a:t>
            </a:r>
          </a:p>
        </p:txBody>
      </p:sp>
      <p:cxnSp>
        <p:nvCxnSpPr>
          <p:cNvPr id="28" name="Straight Connector 27">
            <a:extLst>
              <a:ext uri="{FF2B5EF4-FFF2-40B4-BE49-F238E27FC236}">
                <a16:creationId xmlns:a16="http://schemas.microsoft.com/office/drawing/2014/main" id="{BF87BBBF-711F-CB82-DE3A-DE99A370A085}"/>
              </a:ext>
            </a:extLst>
          </p:cNvPr>
          <p:cNvCxnSpPr>
            <a:cxnSpLocks/>
          </p:cNvCxnSpPr>
          <p:nvPr/>
        </p:nvCxnSpPr>
        <p:spPr>
          <a:xfrm flipH="1">
            <a:off x="-2407" y="551256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97CC7686-7650-CA0F-DA7E-EE7B705B66A4}"/>
              </a:ext>
            </a:extLst>
          </p:cNvPr>
          <p:cNvGrpSpPr/>
          <p:nvPr/>
        </p:nvGrpSpPr>
        <p:grpSpPr>
          <a:xfrm>
            <a:off x="720164" y="5249662"/>
            <a:ext cx="780507" cy="533005"/>
            <a:chOff x="558011" y="5595711"/>
            <a:chExt cx="824234" cy="562866"/>
          </a:xfrm>
        </p:grpSpPr>
        <p:sp>
          <p:nvSpPr>
            <p:cNvPr id="30" name="Oval 29">
              <a:extLst>
                <a:ext uri="{FF2B5EF4-FFF2-40B4-BE49-F238E27FC236}">
                  <a16:creationId xmlns:a16="http://schemas.microsoft.com/office/drawing/2014/main" id="{0C029E15-A02A-B296-0D63-DAF7907ECA2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A880D8E4-32DA-1C25-CD7C-AC9985CFEFB9}"/>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32" name="Text Placeholder 3">
            <a:extLst>
              <a:ext uri="{FF2B5EF4-FFF2-40B4-BE49-F238E27FC236}">
                <a16:creationId xmlns:a16="http://schemas.microsoft.com/office/drawing/2014/main" id="{7EDC86A0-E002-A4B9-D830-404E7D4F2FB5}"/>
              </a:ext>
            </a:extLst>
          </p:cNvPr>
          <p:cNvSpPr txBox="1">
            <a:spLocks/>
          </p:cNvSpPr>
          <p:nvPr/>
        </p:nvSpPr>
        <p:spPr>
          <a:xfrm>
            <a:off x="1397346" y="5901127"/>
            <a:ext cx="5268149" cy="24295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Opret et simpelt system, hvor medarbejderne kan give udtryk for deres bekymringer eller forslag, f.eks. anonyme feedbackformularer, onlineundersøgelser eller regelmæssige samtaler med ledere.</a:t>
            </a:r>
          </a:p>
          <a:p>
            <a:pPr marL="171450" indent="-171450">
              <a:buClr>
                <a:srgbClr val="5DC7D0"/>
              </a:buClr>
              <a:buFont typeface="Arial" panose="020B0604020202020204" pitchFamily="34" charset="0"/>
              <a:buChar char="•"/>
            </a:pPr>
            <a:r>
              <a:rPr lang="en-GB" sz="1250" dirty="0"/>
              <a:t>Sørg for, at alle feedbacksystemer er let tilgængelige, findes på forskellige sprog og er nemme at bruge.</a:t>
            </a:r>
          </a:p>
          <a:p>
            <a:pPr marL="171450" indent="-171450">
              <a:buClr>
                <a:srgbClr val="5DC7D0"/>
              </a:buClr>
              <a:buFont typeface="Arial" panose="020B0604020202020204" pitchFamily="34" charset="0"/>
              <a:buChar char="•"/>
            </a:pPr>
            <a:r>
              <a:rPr lang="en-GB" sz="1250" dirty="0"/>
              <a:t>Mål dine mål for inklusion og følg med i fremskridtene. </a:t>
            </a:r>
          </a:p>
          <a:p>
            <a:pPr marL="171450" indent="-171450">
              <a:buClr>
                <a:srgbClr val="5DC7D0"/>
              </a:buClr>
              <a:buFont typeface="Arial" panose="020B0604020202020204" pitchFamily="34" charset="0"/>
              <a:buChar char="•"/>
            </a:pPr>
            <a:r>
              <a:rPr lang="en-GB" sz="1250" dirty="0"/>
              <a:t>Håndter udfordringer hurtigt for at justere strategierne efter behov.</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p:txBody>
      </p:sp>
      <p:sp>
        <p:nvSpPr>
          <p:cNvPr id="42" name="Text Placeholder 7">
            <a:extLst>
              <a:ext uri="{FF2B5EF4-FFF2-40B4-BE49-F238E27FC236}">
                <a16:creationId xmlns:a16="http://schemas.microsoft.com/office/drawing/2014/main" id="{229ACFA0-5012-6A9C-EF9A-84421D2C20E9}"/>
              </a:ext>
            </a:extLst>
          </p:cNvPr>
          <p:cNvSpPr txBox="1">
            <a:spLocks/>
          </p:cNvSpPr>
          <p:nvPr/>
        </p:nvSpPr>
        <p:spPr>
          <a:xfrm>
            <a:off x="1397346" y="7726163"/>
            <a:ext cx="5412528" cy="4787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Udøv inkluderende ledelse</a:t>
            </a:r>
          </a:p>
        </p:txBody>
      </p:sp>
      <p:cxnSp>
        <p:nvCxnSpPr>
          <p:cNvPr id="43" name="Straight Connector 42">
            <a:extLst>
              <a:ext uri="{FF2B5EF4-FFF2-40B4-BE49-F238E27FC236}">
                <a16:creationId xmlns:a16="http://schemas.microsoft.com/office/drawing/2014/main" id="{7C108641-758B-146D-CB1C-44187139A7CD}"/>
              </a:ext>
            </a:extLst>
          </p:cNvPr>
          <p:cNvCxnSpPr>
            <a:cxnSpLocks/>
          </p:cNvCxnSpPr>
          <p:nvPr/>
        </p:nvCxnSpPr>
        <p:spPr>
          <a:xfrm flipH="1">
            <a:off x="-44879" y="787367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F4B924C9-ABC7-18D7-0A58-3556C0CA0868}"/>
              </a:ext>
            </a:extLst>
          </p:cNvPr>
          <p:cNvGrpSpPr/>
          <p:nvPr/>
        </p:nvGrpSpPr>
        <p:grpSpPr>
          <a:xfrm>
            <a:off x="720164" y="7610775"/>
            <a:ext cx="780507" cy="533005"/>
            <a:chOff x="558011" y="5595711"/>
            <a:chExt cx="824234" cy="562866"/>
          </a:xfrm>
        </p:grpSpPr>
        <p:sp>
          <p:nvSpPr>
            <p:cNvPr id="45" name="Oval 44">
              <a:extLst>
                <a:ext uri="{FF2B5EF4-FFF2-40B4-BE49-F238E27FC236}">
                  <a16:creationId xmlns:a16="http://schemas.microsoft.com/office/drawing/2014/main" id="{41FA0233-D998-A80F-08AE-747C81129DB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extBox 45">
              <a:extLst>
                <a:ext uri="{FF2B5EF4-FFF2-40B4-BE49-F238E27FC236}">
                  <a16:creationId xmlns:a16="http://schemas.microsoft.com/office/drawing/2014/main" id="{E9F0C936-3CE7-1B58-0691-484EF21E337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47" name="Text Placeholder 3">
            <a:extLst>
              <a:ext uri="{FF2B5EF4-FFF2-40B4-BE49-F238E27FC236}">
                <a16:creationId xmlns:a16="http://schemas.microsoft.com/office/drawing/2014/main" id="{2C5E5DEA-C12E-A55B-247B-6DA4849D9DF9}"/>
              </a:ext>
            </a:extLst>
          </p:cNvPr>
          <p:cNvSpPr txBox="1">
            <a:spLocks/>
          </p:cNvSpPr>
          <p:nvPr/>
        </p:nvSpPr>
        <p:spPr>
          <a:xfrm>
            <a:off x="1397346" y="8262240"/>
            <a:ext cx="5268149" cy="24295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Uddann ledere og formænd i at udvise inkluderende adfærd og støtte mangfoldige teams.</a:t>
            </a:r>
          </a:p>
          <a:p>
            <a:pPr marL="171450" indent="-171450">
              <a:buClr>
                <a:srgbClr val="5DC7D0"/>
              </a:buClr>
              <a:buFont typeface="Arial" panose="020B0604020202020204" pitchFamily="34" charset="0"/>
              <a:buChar char="•"/>
            </a:pPr>
            <a:r>
              <a:rPr lang="en-GB" sz="1250" dirty="0"/>
              <a:t>Læg vægt på konfliktløsningsfærdigheder og strategier til at håndtere kommunikationsbarrierer.</a:t>
            </a:r>
          </a:p>
          <a:p>
            <a:pPr marL="171450" indent="-171450">
              <a:buClr>
                <a:srgbClr val="5DC7D0"/>
              </a:buClr>
              <a:buFont typeface="Arial" panose="020B0604020202020204" pitchFamily="34" charset="0"/>
              <a:buChar char="•"/>
            </a:pPr>
            <a:r>
              <a:rPr lang="en-GB" sz="1250" dirty="0">
                <a:latin typeface="Calibri"/>
                <a:ea typeface="Open Sans"/>
                <a:cs typeface="Calibri"/>
              </a:rPr>
              <a:t>Start mentorprogrammer, der parrer migranter og flygtninge med erfarne medarbejdere.</a:t>
            </a:r>
          </a:p>
          <a:p>
            <a:pPr marL="171450" indent="-171450">
              <a:buClr>
                <a:srgbClr val="5DC7D0"/>
              </a:buClr>
              <a:buFont typeface="Arial" panose="020B0604020202020204" pitchFamily="34" charset="0"/>
              <a:buChar char="•"/>
            </a:pPr>
            <a:r>
              <a:rPr lang="en-GB" sz="1250" dirty="0">
                <a:latin typeface="Calibri"/>
                <a:ea typeface="Open Sans"/>
                <a:cs typeface="Calibri"/>
              </a:rPr>
              <a:t>Sørg for et støttenetværk, der hjælper migranter og flygtninge med at tilpasse sig.</a:t>
            </a:r>
          </a:p>
          <a:p>
            <a:pPr marL="171450" indent="-171450">
              <a:buClr>
                <a:srgbClr val="5DC7D0"/>
              </a:buClr>
              <a:buFont typeface="Arial" panose="020B0604020202020204" pitchFamily="34" charset="0"/>
              <a:buChar char="•"/>
            </a:pPr>
            <a:endParaRPr lang="en-GB" sz="1800" dirty="0"/>
          </a:p>
        </p:txBody>
      </p:sp>
      <p:sp>
        <p:nvSpPr>
          <p:cNvPr id="48" name="Rectangle 47">
            <a:extLst>
              <a:ext uri="{FF2B5EF4-FFF2-40B4-BE49-F238E27FC236}">
                <a16:creationId xmlns:a16="http://schemas.microsoft.com/office/drawing/2014/main" id="{0CD55AA3-8830-17F5-49A4-54C2537DBFAE}"/>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13383" y="74257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Foretag regelmæssige gennemgange</a:t>
            </a:r>
          </a:p>
          <a:p>
            <a:pPr>
              <a:lnSpc>
                <a:spcPts val="2340"/>
              </a:lnSpc>
              <a:spcBef>
                <a:spcPts val="0"/>
              </a:spcBef>
            </a:pP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488368" y="906408"/>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3405"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08</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13383" y="1316881"/>
            <a:ext cx="3333080"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Foretag periodiske vurderinger af dine indsatser for inklusion for at identificere succeser og områder, der kan forbedres.</a:t>
            </a:r>
          </a:p>
          <a:p>
            <a:pPr marL="171450" indent="-171450">
              <a:buClr>
                <a:srgbClr val="5DC7D0"/>
              </a:buClr>
              <a:buFont typeface="Arial" panose="020B0604020202020204" pitchFamily="34" charset="0"/>
              <a:buChar char="•"/>
            </a:pPr>
            <a:r>
              <a:rPr lang="en-GB" sz="1250" dirty="0"/>
              <a:t>Brug medarbejderundersøgelser eller fokusgrupper til at indsamle feedback og finpudse din tilgang.</a:t>
            </a:r>
          </a:p>
          <a:p>
            <a:pPr marL="171450" indent="-171450">
              <a:buClr>
                <a:srgbClr val="5DC7D0"/>
              </a:buClr>
              <a:buFont typeface="Arial" panose="020B0604020202020204" pitchFamily="34" charset="0"/>
              <a:buChar char="•"/>
            </a:pPr>
            <a:r>
              <a:rPr lang="en-GB" sz="1250" dirty="0"/>
              <a:t>Fremme åbne kommunikationskanaler vedrørende inklusion på arbejdspladsen.</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800"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1" name="Text Placeholder 7">
            <a:extLst>
              <a:ext uri="{FF2B5EF4-FFF2-40B4-BE49-F238E27FC236}">
                <a16:creationId xmlns:a16="http://schemas.microsoft.com/office/drawing/2014/main" id="{0ADAF512-9323-0A92-B8A4-73BF181F7B3A}"/>
              </a:ext>
            </a:extLst>
          </p:cNvPr>
          <p:cNvSpPr txBox="1">
            <a:spLocks/>
          </p:cNvSpPr>
          <p:nvPr/>
        </p:nvSpPr>
        <p:spPr>
          <a:xfrm>
            <a:off x="3513383" y="3398330"/>
            <a:ext cx="3760888"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Udvikl politikker for teamet</a:t>
            </a: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12" name="Straight Connector 11">
            <a:extLst>
              <a:ext uri="{FF2B5EF4-FFF2-40B4-BE49-F238E27FC236}">
                <a16:creationId xmlns:a16="http://schemas.microsoft.com/office/drawing/2014/main" id="{AD218684-4D02-9D22-AE75-547BD2E4D543}"/>
              </a:ext>
            </a:extLst>
          </p:cNvPr>
          <p:cNvCxnSpPr>
            <a:cxnSpLocks/>
          </p:cNvCxnSpPr>
          <p:nvPr/>
        </p:nvCxnSpPr>
        <p:spPr>
          <a:xfrm flipH="1">
            <a:off x="2490866" y="3562165"/>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64209AD6-05B6-95B8-78AC-AEFE90D07D57}"/>
              </a:ext>
            </a:extLst>
          </p:cNvPr>
          <p:cNvGrpSpPr/>
          <p:nvPr/>
        </p:nvGrpSpPr>
        <p:grpSpPr>
          <a:xfrm>
            <a:off x="2903405" y="3282942"/>
            <a:ext cx="780507" cy="533005"/>
            <a:chOff x="558011" y="5595711"/>
            <a:chExt cx="824234" cy="562866"/>
          </a:xfrm>
        </p:grpSpPr>
        <p:sp>
          <p:nvSpPr>
            <p:cNvPr id="14" name="Oval 13">
              <a:extLst>
                <a:ext uri="{FF2B5EF4-FFF2-40B4-BE49-F238E27FC236}">
                  <a16:creationId xmlns:a16="http://schemas.microsoft.com/office/drawing/2014/main" id="{FFF5FF0B-13B5-FDDD-EFAD-89E82BDBF17D}"/>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4E2EF268-5C9A-01C7-58C9-E79FA4ABD942}"/>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09</a:t>
              </a:r>
            </a:p>
          </p:txBody>
        </p:sp>
      </p:grpSp>
      <p:sp>
        <p:nvSpPr>
          <p:cNvPr id="16" name="Text Placeholder 3">
            <a:extLst>
              <a:ext uri="{FF2B5EF4-FFF2-40B4-BE49-F238E27FC236}">
                <a16:creationId xmlns:a16="http://schemas.microsoft.com/office/drawing/2014/main" id="{40AE9623-D1BD-0AB4-109D-C7B7845587FB}"/>
              </a:ext>
            </a:extLst>
          </p:cNvPr>
          <p:cNvSpPr txBox="1">
            <a:spLocks/>
          </p:cNvSpPr>
          <p:nvPr/>
        </p:nvSpPr>
        <p:spPr>
          <a:xfrm>
            <a:off x="3513383" y="3972638"/>
            <a:ext cx="3619517"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Udarbejd detaljerede politikker for antidiskrimination og inklusion.</a:t>
            </a:r>
          </a:p>
          <a:p>
            <a:pPr marL="171450" indent="-171450">
              <a:buClr>
                <a:srgbClr val="5DC7D0"/>
              </a:buClr>
              <a:buFont typeface="Arial" panose="020B0604020202020204" pitchFamily="34" charset="0"/>
              <a:buChar char="•"/>
            </a:pPr>
            <a:r>
              <a:rPr lang="en-GB" sz="1250" dirty="0"/>
              <a:t>Indfør en adfærdskodeks, der fokuserer på respekt og inklusion.</a:t>
            </a:r>
          </a:p>
          <a:p>
            <a:pPr marL="171450" indent="-171450">
              <a:buClr>
                <a:srgbClr val="5DC7D0"/>
              </a:buClr>
              <a:buFont typeface="Arial" panose="020B0604020202020204" pitchFamily="34" charset="0"/>
              <a:buChar char="•"/>
            </a:pPr>
            <a:r>
              <a:rPr lang="en-GB" sz="1250" dirty="0">
                <a:latin typeface="Calibri"/>
                <a:ea typeface="Open Sans"/>
                <a:cs typeface="Calibri"/>
              </a:rPr>
              <a:t>Udvikl ansættelsesmetoder, der fremmer mangfoldighed og beskæftigelse af migranter eller flygtninge.</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sp>
        <p:nvSpPr>
          <p:cNvPr id="19" name="Text Placeholder 7">
            <a:extLst>
              <a:ext uri="{FF2B5EF4-FFF2-40B4-BE49-F238E27FC236}">
                <a16:creationId xmlns:a16="http://schemas.microsoft.com/office/drawing/2014/main" id="{BAFE5771-FCC5-46A8-588F-7E64CF931170}"/>
              </a:ext>
            </a:extLst>
          </p:cNvPr>
          <p:cNvSpPr txBox="1">
            <a:spLocks/>
          </p:cNvSpPr>
          <p:nvPr/>
        </p:nvSpPr>
        <p:spPr>
          <a:xfrm>
            <a:off x="3513383" y="5915511"/>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Samfundsengagement</a:t>
            </a:r>
          </a:p>
          <a:p>
            <a:pPr>
              <a:lnSpc>
                <a:spcPts val="2340"/>
              </a:lnSpc>
              <a:spcBef>
                <a:spcPts val="0"/>
              </a:spcBef>
            </a:pPr>
            <a:endParaRPr lang="en-GB" sz="2200" dirty="0">
              <a:solidFill>
                <a:srgbClr val="EF3E23"/>
              </a:solidFill>
            </a:endParaRPr>
          </a:p>
        </p:txBody>
      </p:sp>
      <p:cxnSp>
        <p:nvCxnSpPr>
          <p:cNvPr id="20" name="Straight Connector 19">
            <a:extLst>
              <a:ext uri="{FF2B5EF4-FFF2-40B4-BE49-F238E27FC236}">
                <a16:creationId xmlns:a16="http://schemas.microsoft.com/office/drawing/2014/main" id="{F5C1EBE9-DB6E-4954-6A12-B59D3E074936}"/>
              </a:ext>
            </a:extLst>
          </p:cNvPr>
          <p:cNvCxnSpPr>
            <a:cxnSpLocks/>
          </p:cNvCxnSpPr>
          <p:nvPr/>
        </p:nvCxnSpPr>
        <p:spPr>
          <a:xfrm flipH="1">
            <a:off x="2463384" y="6079346"/>
            <a:ext cx="532210"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3DA98021-3C17-D45E-049D-0BA42866960A}"/>
              </a:ext>
            </a:extLst>
          </p:cNvPr>
          <p:cNvGrpSpPr/>
          <p:nvPr/>
        </p:nvGrpSpPr>
        <p:grpSpPr>
          <a:xfrm>
            <a:off x="2903405" y="5800123"/>
            <a:ext cx="780507" cy="533005"/>
            <a:chOff x="558011" y="5595711"/>
            <a:chExt cx="824234" cy="562866"/>
          </a:xfrm>
        </p:grpSpPr>
        <p:sp>
          <p:nvSpPr>
            <p:cNvPr id="22" name="Oval 21">
              <a:extLst>
                <a:ext uri="{FF2B5EF4-FFF2-40B4-BE49-F238E27FC236}">
                  <a16:creationId xmlns:a16="http://schemas.microsoft.com/office/drawing/2014/main" id="{D924F771-7EC3-EEF0-E957-D09D5C0B4870}"/>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4158EAE8-1BD8-C0C5-AC11-F882AAB58801}"/>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10</a:t>
              </a:r>
            </a:p>
          </p:txBody>
        </p:sp>
      </p:grpSp>
      <p:sp>
        <p:nvSpPr>
          <p:cNvPr id="24" name="Text Placeholder 3">
            <a:extLst>
              <a:ext uri="{FF2B5EF4-FFF2-40B4-BE49-F238E27FC236}">
                <a16:creationId xmlns:a16="http://schemas.microsoft.com/office/drawing/2014/main" id="{0053FBF8-0053-C2E7-03F2-7DD15496FD21}"/>
              </a:ext>
            </a:extLst>
          </p:cNvPr>
          <p:cNvSpPr txBox="1">
            <a:spLocks/>
          </p:cNvSpPr>
          <p:nvPr/>
        </p:nvSpPr>
        <p:spPr>
          <a:xfrm>
            <a:off x="3513383" y="6489819"/>
            <a:ext cx="3619517" cy="174030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latin typeface="Calibri"/>
                <a:ea typeface="Open Sans"/>
                <a:cs typeface="Calibri"/>
              </a:rPr>
              <a:t>Inddrag det lokale samfund i projekter, der omfatter migranter og flygtninge.</a:t>
            </a:r>
          </a:p>
          <a:p>
            <a:pPr marL="171450" indent="-171450">
              <a:buClr>
                <a:srgbClr val="5DC7D0"/>
              </a:buClr>
              <a:buFont typeface="Arial" panose="020B0604020202020204" pitchFamily="34" charset="0"/>
              <a:buChar char="•"/>
            </a:pPr>
            <a:r>
              <a:rPr lang="en-GB" sz="1250" dirty="0">
                <a:latin typeface="Calibri"/>
                <a:ea typeface="Open Sans"/>
                <a:cs typeface="Calibri"/>
              </a:rPr>
              <a:t>Fremme kendskabet til byggeprojekter blandt indvandrere og flygtninge.</a:t>
            </a:r>
          </a:p>
          <a:p>
            <a:pPr marL="171450" indent="-171450">
              <a:buClr>
                <a:srgbClr val="5DC7D0"/>
              </a:buClr>
              <a:buFont typeface="Arial" panose="020B0604020202020204" pitchFamily="34" charset="0"/>
              <a:buChar char="•"/>
            </a:pPr>
            <a:r>
              <a:rPr lang="en-GB" sz="1250" dirty="0"/>
              <a:t>Afhold åbent hus-arrangementer og informationsmøder for at inddrage alle i lokalsamfundet.</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grpSp>
        <p:nvGrpSpPr>
          <p:cNvPr id="25" name="Graphic 761">
            <a:extLst>
              <a:ext uri="{FF2B5EF4-FFF2-40B4-BE49-F238E27FC236}">
                <a16:creationId xmlns:a16="http://schemas.microsoft.com/office/drawing/2014/main" id="{4EB7DD5F-A5BC-BB9F-EB78-EE213F1E236C}"/>
              </a:ext>
            </a:extLst>
          </p:cNvPr>
          <p:cNvGrpSpPr/>
          <p:nvPr/>
        </p:nvGrpSpPr>
        <p:grpSpPr>
          <a:xfrm>
            <a:off x="5410107" y="8448095"/>
            <a:ext cx="1073350" cy="1073692"/>
            <a:chOff x="8373884" y="6441172"/>
            <a:chExt cx="356285" cy="356398"/>
          </a:xfrm>
          <a:solidFill>
            <a:srgbClr val="404040"/>
          </a:solidFill>
        </p:grpSpPr>
        <p:grpSp>
          <p:nvGrpSpPr>
            <p:cNvPr id="26" name="Graphic 761">
              <a:extLst>
                <a:ext uri="{FF2B5EF4-FFF2-40B4-BE49-F238E27FC236}">
                  <a16:creationId xmlns:a16="http://schemas.microsoft.com/office/drawing/2014/main" id="{4CA388C9-F105-9004-511C-1268F9E06F16}"/>
                </a:ext>
              </a:extLst>
            </p:cNvPr>
            <p:cNvGrpSpPr/>
            <p:nvPr/>
          </p:nvGrpSpPr>
          <p:grpSpPr>
            <a:xfrm>
              <a:off x="8373884" y="6441172"/>
              <a:ext cx="356285" cy="356398"/>
              <a:chOff x="8373884" y="6441172"/>
              <a:chExt cx="356285" cy="356398"/>
            </a:xfrm>
            <a:grpFill/>
          </p:grpSpPr>
          <p:grpSp>
            <p:nvGrpSpPr>
              <p:cNvPr id="33" name="Graphic 761">
                <a:extLst>
                  <a:ext uri="{FF2B5EF4-FFF2-40B4-BE49-F238E27FC236}">
                    <a16:creationId xmlns:a16="http://schemas.microsoft.com/office/drawing/2014/main" id="{4D90E05B-00E4-66BE-1CEE-D6E223630539}"/>
                  </a:ext>
                </a:extLst>
              </p:cNvPr>
              <p:cNvGrpSpPr/>
              <p:nvPr/>
            </p:nvGrpSpPr>
            <p:grpSpPr>
              <a:xfrm>
                <a:off x="8671485" y="6525486"/>
                <a:ext cx="58684" cy="272084"/>
                <a:chOff x="8671485" y="6525486"/>
                <a:chExt cx="58684" cy="272084"/>
              </a:xfrm>
              <a:grpFill/>
            </p:grpSpPr>
            <p:sp>
              <p:nvSpPr>
                <p:cNvPr id="36" name="Freeform 35">
                  <a:extLst>
                    <a:ext uri="{FF2B5EF4-FFF2-40B4-BE49-F238E27FC236}">
                      <a16:creationId xmlns:a16="http://schemas.microsoft.com/office/drawing/2014/main" id="{A939B15F-DD3A-2FE6-8ACD-6EA7F951B354}"/>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6C4EAD8A-533A-0E08-3684-F6F8A8D4706F}"/>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F690DF57-9C73-3EC8-1839-B21A8B49837E}"/>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9326393D-A5B5-3E81-85A6-7EF0501C6E4D}"/>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B8821E2D-30F3-B0C1-912E-16B277321449}"/>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43263A46-C6FE-693E-A0B8-E5FFB61EAE5D}"/>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34" name="Freeform 33">
                <a:extLst>
                  <a:ext uri="{FF2B5EF4-FFF2-40B4-BE49-F238E27FC236}">
                    <a16:creationId xmlns:a16="http://schemas.microsoft.com/office/drawing/2014/main" id="{8EB6C8A8-042C-7426-F96C-673E2920A65B}"/>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E10EDEE7-1B66-BC80-B3C6-446ED8780733}"/>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27" name="Graphic 761">
              <a:extLst>
                <a:ext uri="{FF2B5EF4-FFF2-40B4-BE49-F238E27FC236}">
                  <a16:creationId xmlns:a16="http://schemas.microsoft.com/office/drawing/2014/main" id="{28A5E041-9ADD-DA11-BC97-7FB1FEAAE918}"/>
                </a:ext>
              </a:extLst>
            </p:cNvPr>
            <p:cNvGrpSpPr/>
            <p:nvPr/>
          </p:nvGrpSpPr>
          <p:grpSpPr>
            <a:xfrm>
              <a:off x="8451150" y="6441194"/>
              <a:ext cx="65086" cy="319032"/>
              <a:chOff x="8451150" y="6441194"/>
              <a:chExt cx="65086" cy="319032"/>
            </a:xfrm>
            <a:grpFill/>
          </p:grpSpPr>
          <p:grpSp>
            <p:nvGrpSpPr>
              <p:cNvPr id="28" name="Graphic 761">
                <a:extLst>
                  <a:ext uri="{FF2B5EF4-FFF2-40B4-BE49-F238E27FC236}">
                    <a16:creationId xmlns:a16="http://schemas.microsoft.com/office/drawing/2014/main" id="{D94A6AEB-137A-09DF-F0B3-1A006FCE21FB}"/>
                  </a:ext>
                </a:extLst>
              </p:cNvPr>
              <p:cNvGrpSpPr/>
              <p:nvPr/>
            </p:nvGrpSpPr>
            <p:grpSpPr>
              <a:xfrm>
                <a:off x="8451150" y="6441194"/>
                <a:ext cx="65086" cy="319032"/>
                <a:chOff x="8451150" y="6441194"/>
                <a:chExt cx="65086" cy="319032"/>
              </a:xfrm>
              <a:grpFill/>
            </p:grpSpPr>
            <p:sp>
              <p:nvSpPr>
                <p:cNvPr id="30" name="Freeform 29">
                  <a:extLst>
                    <a:ext uri="{FF2B5EF4-FFF2-40B4-BE49-F238E27FC236}">
                      <a16:creationId xmlns:a16="http://schemas.microsoft.com/office/drawing/2014/main" id="{1F0ED6A4-1F06-8962-6DD4-720FF14D318E}"/>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F14C415A-7D0A-3B3B-57C3-CA3739D1C819}"/>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654569AC-91F0-5C8D-F000-DC462D23F3D8}"/>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29" name="Freeform 28">
                <a:extLst>
                  <a:ext uri="{FF2B5EF4-FFF2-40B4-BE49-F238E27FC236}">
                    <a16:creationId xmlns:a16="http://schemas.microsoft.com/office/drawing/2014/main" id="{CC434A39-94ED-3C56-148F-F106B66369B9}"/>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424403" y="636248"/>
            <a:ext cx="4189319" cy="428623"/>
          </a:xfrm>
        </p:spPr>
        <p:txBody>
          <a:bodyPr/>
          <a:lstStyle/>
          <a:p>
            <a:pPr>
              <a:lnSpc>
                <a:spcPts val="2340"/>
              </a:lnSpc>
              <a:spcBef>
                <a:spcPts val="0"/>
              </a:spcBef>
            </a:pPr>
            <a:r>
              <a:rPr lang="en-GB" sz="2200" dirty="0">
                <a:solidFill>
                  <a:srgbClr val="FF0000"/>
                </a:solidFill>
              </a:rPr>
              <a:t>Støtteorganisationer</a:t>
            </a: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11</a:t>
              </a:r>
            </a:p>
          </p:txBody>
        </p:sp>
      </p:grpSp>
      <p:sp>
        <p:nvSpPr>
          <p:cNvPr id="36" name="Rectangle 35">
            <a:extLst>
              <a:ext uri="{FF2B5EF4-FFF2-40B4-BE49-F238E27FC236}">
                <a16:creationId xmlns:a16="http://schemas.microsoft.com/office/drawing/2014/main" id="{7769D833-A3D9-49F5-EC03-1412F5AF1E6D}"/>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274852" y="1064871"/>
            <a:ext cx="5806267" cy="443721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n-GB" sz="1250" b="1" dirty="0" err="1"/>
              <a:t>Workindenmark </a:t>
            </a:r>
            <a:r>
              <a:rPr lang="en-GB" sz="1250" dirty="0"/>
              <a:t>støtter rekruttering til sektorer som byggebranchen. De fokuserer på internationale jobsøgende, herunder migranter og flygtninge, og tilbyder jobopslag og rådgivning om flytning til Danmark.</a:t>
            </a:r>
          </a:p>
          <a:p>
            <a:pPr>
              <a:buClr>
                <a:srgbClr val="5DC7D0"/>
              </a:buClr>
            </a:pPr>
            <a:r>
              <a:rPr lang="en-GB" sz="1250" dirty="0">
                <a:hlinkClick r:id="rId2"/>
              </a:rPr>
              <a:t>https://www.workindenmark.dk/working-in-denmark/sectors-with-high-demand/construction</a:t>
            </a:r>
            <a:endParaRPr lang="en-GB" sz="1250" dirty="0"/>
          </a:p>
          <a:p>
            <a:pPr>
              <a:buClr>
                <a:srgbClr val="5DC7D0"/>
              </a:buClr>
            </a:pPr>
            <a:r>
              <a:rPr lang="en-GB" sz="1250" dirty="0"/>
              <a:t> </a:t>
            </a:r>
          </a:p>
          <a:p>
            <a:pPr>
              <a:buClr>
                <a:srgbClr val="5DC7D0"/>
              </a:buClr>
            </a:pPr>
            <a:r>
              <a:rPr lang="en-GB" sz="1250" b="1" dirty="0" err="1"/>
              <a:t>Constructys </a:t>
            </a:r>
            <a:r>
              <a:rPr lang="en-GB" sz="1250" dirty="0"/>
              <a:t>er en stor aktør inden for kompetenceudvikling i byggebranchen i Frankrig. De støtter virksomheder med uddannelses- og rekrutteringsstrategier. </a:t>
            </a:r>
          </a:p>
          <a:p>
            <a:pPr>
              <a:buClr>
                <a:srgbClr val="5DC7D0"/>
              </a:buClr>
            </a:pPr>
            <a:r>
              <a:rPr lang="en-GB" sz="1250" dirty="0">
                <a:hlinkClick r:id="rId3"/>
              </a:rPr>
              <a:t>https://www.constructys.fr</a:t>
            </a:r>
            <a:endParaRPr lang="en-GB" sz="1250" dirty="0"/>
          </a:p>
          <a:p>
            <a:pPr>
              <a:buClr>
                <a:srgbClr val="5DC7D0"/>
              </a:buClr>
            </a:pPr>
            <a:endParaRPr lang="en-GB" sz="1250" dirty="0"/>
          </a:p>
          <a:p>
            <a:pPr>
              <a:buClr>
                <a:srgbClr val="5DC7D0"/>
              </a:buClr>
            </a:pPr>
            <a:r>
              <a:rPr lang="en-GB" sz="1250" b="1" dirty="0"/>
              <a:t>Ward Personnel </a:t>
            </a:r>
            <a:r>
              <a:rPr lang="en-GB" sz="1250" dirty="0"/>
              <a:t>har siden 2010 været den førende udbyder af rekrutteringsydelser inden for bygge- og anlægssektoren og international sourcing i Irland.</a:t>
            </a:r>
          </a:p>
          <a:p>
            <a:pPr>
              <a:buClr>
                <a:srgbClr val="5DC7D0"/>
              </a:buClr>
            </a:pPr>
            <a:r>
              <a:rPr lang="en-GB" sz="1250" dirty="0">
                <a:hlinkClick r:id="rId4"/>
              </a:rPr>
              <a:t>https://wardpersonnel.com/our-divisions</a:t>
            </a:r>
            <a:endParaRPr lang="en-GB" sz="1250" dirty="0"/>
          </a:p>
          <a:p>
            <a:pPr>
              <a:buClr>
                <a:srgbClr val="5DC7D0"/>
              </a:buClr>
            </a:pPr>
            <a:r>
              <a:rPr lang="en-GB" sz="1250" dirty="0"/>
              <a:t> </a:t>
            </a:r>
            <a:endParaRPr lang="en-GB" sz="1200"/>
          </a:p>
          <a:p>
            <a:r>
              <a:rPr lang="en-GB" sz="1050" b="1" dirty="0">
                <a:solidFill>
                  <a:srgbClr val="222222"/>
                </a:solidFill>
                <a:latin typeface="Arial"/>
                <a:ea typeface="Open Sans"/>
                <a:cs typeface="Arial"/>
              </a:rPr>
              <a:t>Konsorcjum </a:t>
            </a:r>
            <a:r>
              <a:rPr lang="en-GB" sz="1050" b="1" err="1">
                <a:solidFill>
                  <a:srgbClr val="222222"/>
                </a:solidFill>
                <a:latin typeface="Arial"/>
                <a:ea typeface="Open Sans"/>
                <a:cs typeface="Arial"/>
              </a:rPr>
              <a:t>Migracyjne</a:t>
            </a:r>
            <a:endParaRPr lang="en-GB" sz="1050" err="1">
              <a:ea typeface="Open Sans"/>
            </a:endParaRPr>
          </a:p>
          <a:p>
            <a:r>
              <a:rPr lang="en-GB" sz="1250" dirty="0">
                <a:latin typeface="Calibri"/>
                <a:ea typeface="Calibri"/>
                <a:cs typeface="Calibri"/>
                <a:hlinkClick r:id="rId5"/>
              </a:rPr>
              <a:t>https://konsorcjum.org.pl/</a:t>
            </a:r>
            <a:r>
              <a:rPr lang="en-GB" sz="1250" dirty="0">
                <a:latin typeface="Calibri"/>
                <a:ea typeface="Calibri"/>
                <a:cs typeface="Calibri"/>
              </a:rPr>
              <a:t> </a:t>
            </a:r>
            <a:endParaRPr lang="en-GB"/>
          </a:p>
          <a:p>
            <a:r>
              <a:rPr lang="en-US" sz="900" dirty="0">
                <a:solidFill>
                  <a:srgbClr val="222222"/>
                </a:solidFill>
                <a:latin typeface="Arial"/>
                <a:ea typeface="Open Sans"/>
                <a:cs typeface="Arial"/>
              </a:rPr>
              <a:t>Konsortiet er en demokratisk platform for samarbejde, hvorigennem de deltagende organisationers aktiviteter koordineres med henblik på at udnytte de tilgængelige ressourcer i hver organisation bedre og dele dem med andre enheder. Aktiviteterne omfatter blandt andet: rådgivning og støtte til migranter (juridisk, psykologisk, socialt og professionelt); integrations- og informationsaktiviteter rettet mod polakker og migranter; kurser i polsk; overvågning af den sociale og politiske situation vedrørende migration samt udarbejdelse af visionære og strategiske programdokumenter.</a:t>
            </a:r>
          </a:p>
          <a:p>
            <a:endParaRPr lang="en-GB" sz="1250" dirty="0"/>
          </a:p>
          <a:p>
            <a:pPr>
              <a:buClr>
                <a:srgbClr val="5DC7D0"/>
              </a:buClr>
            </a:pPr>
            <a:endParaRPr lang="en-GB" sz="1250" dirty="0"/>
          </a:p>
          <a:p>
            <a:pPr>
              <a:buClr>
                <a:srgbClr val="5DC7D0"/>
              </a:buClr>
            </a:pPr>
            <a:r>
              <a:rPr lang="en-GB" sz="1250" b="1" dirty="0"/>
              <a:t>Guía Para La </a:t>
            </a:r>
            <a:r>
              <a:rPr lang="en-GB" sz="1250" b="1" dirty="0" err="1"/>
              <a:t>Contratación </a:t>
            </a:r>
            <a:r>
              <a:rPr lang="en-GB" sz="1250" b="1" dirty="0"/>
              <a:t>de Personas </a:t>
            </a:r>
            <a:r>
              <a:rPr lang="en-GB" sz="1250" b="1" dirty="0" err="1"/>
              <a:t>Refugiadas </a:t>
            </a:r>
            <a:r>
              <a:rPr lang="en-GB" sz="1250" dirty="0"/>
              <a:t>er en praktisk ressource, der skal hjælpe virksomheder i Spanien med at rekruttere og integrere flygtninge i arbejdsstyrken i Spanien.</a:t>
            </a:r>
            <a:r>
              <a:rPr lang="en-GB" sz="1250" b="1" dirty="0">
                <a:hlinkClick r:id="rId6"/>
              </a:rPr>
              <a:t> https://www.tent.org/resources/guia-para-la-contratacion-de-refugiados-en-espana</a:t>
            </a:r>
            <a:endParaRPr lang="en-GB" sz="1250" b="1" dirty="0"/>
          </a:p>
          <a:p>
            <a:pPr>
              <a:buClr>
                <a:srgbClr val="5DC7D0"/>
              </a:buClr>
            </a:pPr>
            <a:endParaRPr lang="en-GB" sz="1250" b="1" dirty="0"/>
          </a:p>
          <a:p>
            <a:pPr>
              <a:buClr>
                <a:srgbClr val="5DC7D0"/>
              </a:buClr>
            </a:pPr>
            <a:endParaRPr lang="en-GB" sz="1250" b="1" dirty="0"/>
          </a:p>
          <a:p>
            <a:pPr>
              <a:buClr>
                <a:srgbClr val="5DC7D0"/>
              </a:buClr>
            </a:pPr>
            <a:endParaRPr lang="en-GB" sz="1250" b="1" dirty="0"/>
          </a:p>
          <a:p>
            <a:pPr>
              <a:buClr>
                <a:srgbClr val="5DC7D0"/>
              </a:buCl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7</a:t>
            </a:fld>
            <a:endParaRPr lang="en-US" dirty="0"/>
          </a:p>
        </p:txBody>
      </p:sp>
      <p:pic>
        <p:nvPicPr>
          <p:cNvPr id="63" name="Picture 62">
            <a:extLst>
              <a:ext uri="{FF2B5EF4-FFF2-40B4-BE49-F238E27FC236}">
                <a16:creationId xmlns:a16="http://schemas.microsoft.com/office/drawing/2014/main" id="{93627201-AA40-72C2-460A-40F78CE6795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t="1596" b="1596"/>
          <a:stretch/>
        </p:blipFill>
        <p:spPr>
          <a:xfrm>
            <a:off x="-3925" y="6637258"/>
            <a:ext cx="6416070" cy="4053766"/>
          </a:xfrm>
          <a:prstGeom prst="rect">
            <a:avLst/>
          </a:prstGeom>
        </p:spPr>
      </p:pic>
      <p:sp>
        <p:nvSpPr>
          <p:cNvPr id="64" name="Rectangle 63">
            <a:extLst>
              <a:ext uri="{FF2B5EF4-FFF2-40B4-BE49-F238E27FC236}">
                <a16:creationId xmlns:a16="http://schemas.microsoft.com/office/drawing/2014/main" id="{F6B03741-91E2-8CCA-A17F-568D3949015A}"/>
              </a:ext>
            </a:extLst>
          </p:cNvPr>
          <p:cNvSpPr/>
          <p:nvPr/>
        </p:nvSpPr>
        <p:spPr>
          <a:xfrm>
            <a:off x="6602564" y="8811140"/>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7351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3820FBCF-3B81-C130-D7D6-EEB8FA2B840B}"/>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CD30FD05-138F-71BC-AE0D-8F07F307752E}"/>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2DF6A246-4C94-CC28-7A63-5B423CF502C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pic>
        <p:nvPicPr>
          <p:cNvPr id="34" name="Picture 33">
            <a:extLst>
              <a:ext uri="{FF2B5EF4-FFF2-40B4-BE49-F238E27FC236}">
                <a16:creationId xmlns:a16="http://schemas.microsoft.com/office/drawing/2014/main" id="{235CFB5D-BF02-5B66-4401-06221B6073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0BE99D6D-3B51-B5EE-ADF1-8FF09275D4B5}"/>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C0B65F94-FABD-55E6-BAB6-BCDE61BBD9A0}"/>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80B5221B-FC93-4232-F08B-59CD90C2A83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4A23F6DF-95FF-2855-A6E0-9F25BADFA2D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B5401475-952F-708D-CE75-217FA0DD13F8}"/>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2968AA94-81C5-1332-B6C3-358296A77570}"/>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F5E16E05-FA27-8882-2AB3-C476DFEC8D5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688217D-9314-F008-60BA-E23FE72DE44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5A72BB38-6138-A0E3-2716-B5988CD1DB65}"/>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958A9FF8-3427-939D-D4EE-FB67A81BB837}"/>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a:t>Følg vores rejse</a:t>
            </a:r>
          </a:p>
        </p:txBody>
      </p:sp>
      <p:grpSp>
        <p:nvGrpSpPr>
          <p:cNvPr id="45" name="Group 44">
            <a:extLst>
              <a:ext uri="{FF2B5EF4-FFF2-40B4-BE49-F238E27FC236}">
                <a16:creationId xmlns:a16="http://schemas.microsoft.com/office/drawing/2014/main" id="{AF4A1BFF-21E4-B15B-CBB2-63B916B03293}"/>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8E9A4EF8-15AD-C818-1413-268026611663}"/>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63F4E037-83C5-C285-A027-BD2032D390BC}"/>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3A735B40-FD88-145E-8CBB-2BD6AA614CE6}"/>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3D4F38B7-BD5D-2CBC-8423-54DC60C2A282}"/>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20568E6A-C380-86CE-F945-D5C2C554CBB4}"/>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DED3BE18-6D99-3157-FFB0-AEECF1BB868B}"/>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5B9BA900-CA55-1AA7-4327-04738086DA33}"/>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74A0706A-89A8-F88E-389F-C12A91D0EEAA}"/>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074C9613-24FA-D875-2024-4B78BCBA00B4}"/>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C5550CD4-5D01-9D10-7A5A-F46F1E6CBA03}"/>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84B1825D-DC75-7D96-F5BE-10F3A8FA6FB1}"/>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97BD5D16-11A9-C643-86F0-78E494F78728}"/>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59A3B076-0ADC-6325-A69E-0A96BAC7156B}"/>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0CB9DDC8-B765-6F6C-68DD-8DBC9A12A22E}"/>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DB75AF9A-5384-B685-9284-95C3F1426841}"/>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
        <p:nvSpPr>
          <p:cNvPr id="2" name="Rectangle 1">
            <a:extLst>
              <a:ext uri="{FF2B5EF4-FFF2-40B4-BE49-F238E27FC236}">
                <a16:creationId xmlns:a16="http://schemas.microsoft.com/office/drawing/2014/main" id="{A0B1AAD1-5850-37A8-CFF0-22BDE5F76C78}"/>
              </a:ext>
            </a:extLst>
          </p:cNvPr>
          <p:cNvSpPr/>
          <p:nvPr/>
        </p:nvSpPr>
        <p:spPr>
          <a:xfrm>
            <a:off x="2129246" y="9694955"/>
            <a:ext cx="3003345" cy="707886"/>
          </a:xfrm>
          <a:prstGeom prst="rect">
            <a:avLst/>
          </a:prstGeom>
        </p:spPr>
        <p:txBody>
          <a:bodyPr wrap="square" lIns="91440" tIns="45720" rIns="91440" bIns="45720" anchor="t">
            <a:sp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9AD2B3-D789-4FC7-A14D-89ADA76B73A8}">
  <ds:schemaRefs>
    <ds:schemaRef ds:uri="http://schemas.microsoft.com/office/2006/metadata/properties"/>
    <ds:schemaRef ds:uri="http://schemas.microsoft.com/office/infopath/2007/PartnerControls"/>
    <ds:schemaRef ds:uri="ef88797d-310b-4d46-ad9c-0c23fa0c8d45"/>
  </ds:schemaRefs>
</ds:datastoreItem>
</file>

<file path=customXml/itemProps3.xml><?xml version="1.0" encoding="utf-8"?>
<ds:datastoreItem xmlns:ds="http://schemas.openxmlformats.org/officeDocument/2006/customXml" ds:itemID="{B39800E7-4362-4A70-9B48-B5AE1C9F47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Magazine layout</Template>
  <TotalTime>2430</TotalTime>
  <Words>1098</Words>
  <Application>Microsoft Office PowerPoint</Application>
  <PresentationFormat>Custom</PresentationFormat>
  <Paragraphs>189</Paragraphs>
  <Slides>8</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Aptos</vt:lpstr>
      <vt:lpstr>Arial</vt:lpstr>
      <vt:lpstr>Calibri</vt:lpstr>
      <vt:lpstr>Century Schoolbook</vt:lpstr>
      <vt:lpstr>Montserrat</vt:lpstr>
      <vt:lpstr>Open Sans</vt:lpstr>
      <vt:lpstr>Source Sans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keywords>, docId:C13DC5051BCFE2F33DA9B8A4497E9566</cp:keywords>
  <cp:lastModifiedBy>canice euei</cp:lastModifiedBy>
  <cp:revision>527</cp:revision>
  <dcterms:created xsi:type="dcterms:W3CDTF">2021-06-15T11:45:52Z</dcterms:created>
  <dcterms:modified xsi:type="dcterms:W3CDTF">2026-04-21T16:10:47Z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