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modernComment_103_C16390F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C3711F-6361-1535-B797-8FA8FC1F7689}" name="Massimo Hulot" initials="MH" userId="pmFYCq2tTHjXrKWfOjROhKBxWfhXrdvAGNJvq2K/qJU=" providerId="None"/>
  <p188:author id="{0BE5C4F4-CF07-3801-67B1-83EB4C499B7B}" name="Lola Gonzalez" initials="LG" userId="2/DxPh0Ez13eD2/DQQo5jPC+KqCbc0jX8AtCURTlGK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varScale="1">
        <p:scale>
          <a:sx n="69" d="100"/>
          <a:sy n="69" d="100"/>
        </p:scale>
        <p:origin x="29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8/10/relationships/authors" Target="authors.xml"/></Relationships>
</file>

<file path=ppt/comments/modernComment_103_C16390FF.xml><?xml version="1.0" encoding="utf-8"?>
<p188:cmLst xmlns:a="http://schemas.openxmlformats.org/drawingml/2006/main" xmlns:r="http://schemas.openxmlformats.org/officeDocument/2006/relationships" xmlns:p188="http://schemas.microsoft.com/office/powerpoint/2018/8/main">
  <p188:cm id="{F26107EB-C5DF-48A1-9753-91A26B8A9C9B}" authorId="{4AC3711F-6361-1535-B797-8FA8FC1F7689}" created="2024-09-13T16:13:25.411">
    <ac:txMkLst xmlns:ac="http://schemas.microsoft.com/office/drawing/2013/main/command">
      <pc:docMk xmlns:pc="http://schemas.microsoft.com/office/powerpoint/2013/main/command"/>
      <pc:sldMk xmlns:pc="http://schemas.microsoft.com/office/powerpoint/2013/main/command" cId="3244527871" sldId="259"/>
      <ac:spMk id="24" creationId="{DB00A9CE-E407-F2EB-E0A3-CCD3D354EC60}"/>
      <ac:txMk cp="0" len="7">
        <ac:context len="8" hash="2577871276"/>
      </ac:txMk>
    </ac:txMkLst>
    <p188:pos x="742600" y="326694"/>
    <p188:txBody>
      <a:bodyPr/>
      <a:lstStyle/>
      <a:p>
        <a:r>
          <a:rPr lang="fr-FR"/>
          <a:t>for boxes to tick, maybe we can add this option :
- Public policy (or national scheme)</a:t>
        </a:r>
      </a:p>
    </p188:txBody>
    <p188:extLst>
      <p:ext xmlns:p="http://schemas.openxmlformats.org/presentationml/2006/main" uri="{57CB4572-C831-44C2-8A1C-0ADB6CCDFE69}">
        <p223:reactions xmlns:p223="http://schemas.microsoft.com/office/powerpoint/2022/03/main" xmlns="">
          <p223:rxn type="👍">
            <p223:instance time="2024-09-30T14:40:41.844" authorId="{0BE5C4F4-CF07-3801-67B1-83EB4C499B7B}"/>
          </p223:rxn>
        </p223:reactions>
      </p:ext>
    </p188:extLst>
  </p188:cm>
  <p188:cm id="{9E075A10-7055-426F-BA25-D99A51D35EA2}" authorId="{4AC3711F-6361-1535-B797-8FA8FC1F7689}" created="2024-09-13T16:16:58.403">
    <ac:txMkLst xmlns:ac="http://schemas.microsoft.com/office/drawing/2013/main/command">
      <pc:docMk xmlns:pc="http://schemas.microsoft.com/office/powerpoint/2013/main/command"/>
      <pc:sldMk xmlns:pc="http://schemas.microsoft.com/office/powerpoint/2013/main/command" cId="3244527871" sldId="259"/>
      <ac:spMk id="30" creationId="{214CE4FB-E42C-3186-E5D0-3DC0FE087A37}"/>
      <ac:txMk cp="0">
        <ac:context len="21" hash="3118939220"/>
      </ac:txMk>
    </ac:txMkLst>
    <p188:pos x="816860" y="341544"/>
    <p188:replyLst>
      <p188:reply id="{D2F325D4-53EF-4BE5-B407-53A1E06EFDE4}" authorId="{0BE5C4F4-CF07-3801-67B1-83EB4C499B7B}" created="2024-09-30T14:40:32.203">
        <p188:txBody>
          <a:bodyPr/>
          <a:lstStyle/>
          <a:p>
            <a:r>
              <a:rPr lang="en-GB"/>
              <a:t>We can ask Joanna. You don't have to do an in person interview but can find one online that's in your country. </a:t>
            </a:r>
          </a:p>
        </p188:txBody>
      </p188:reply>
    </p188:replyLst>
    <p188:txBody>
      <a:bodyPr/>
      <a:lstStyle/>
      <a:p>
        <a:r>
          <a:rPr lang="fr-FR"/>
          <a:t>could we also imagine to propose case studies without interviews ? in the case we would describe good example of public policies that cannot really be documented with such questions. In this case, the questions would be replaced with subtitles. What do you think ?</a:t>
        </a:r>
      </a:p>
    </p188:txBody>
    <p188:extLst>
      <p:ext xmlns:p="http://schemas.openxmlformats.org/presentationml/2006/main" uri="{57CB4572-C831-44C2-8A1C-0ADB6CCDFE69}">
        <p223:reactions xmlns:p223="http://schemas.microsoft.com/office/powerpoint/2022/03/main" xmlns="">
          <p223:rxn type="👍">
            <p223:instance time="2024-09-30T14:40:44.313" authorId="{0BE5C4F4-CF07-3801-67B1-83EB4C499B7B}"/>
          </p223:rxn>
        </p223:reactions>
      </p:ext>
    </p188:extLst>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5"/>
            <a:ext cx="3112909" cy="565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295411"/>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Freeform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5931" y="459252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038989"/>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280696"/>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898543"/>
            <a:ext cx="3003430" cy="868680"/>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5931" y="5519979"/>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226654"/>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34878"/>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5931" y="51546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5931" y="5880198"/>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86873"/>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9905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955007"/>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6323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12/2/2024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microsoft.com/office/2018/10/relationships/comments" Target="../comments/modernComment_103_C16390FF.xml"/><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hyperlink" Target="https://www.kmgsafetytraining.ie/about-us" TargetMode="External"/><Relationship Id="rId2" Type="http://schemas.openxmlformats.org/officeDocument/2006/relationships/hyperlink" Target="https://www.kmgsafetytraining.ie/training-cours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7D9018F3-EB47-4B63-9DE6-E71683C1A4D1}"/>
              </a:ext>
            </a:extLst>
          </p:cNvPr>
          <p:cNvPicPr>
            <a:picLocks noGrp="1" noChangeAspect="1"/>
          </p:cNvPicPr>
          <p:nvPr>
            <p:ph type="pic" sz="quarter" idx="10"/>
          </p:nvPr>
        </p:nvPicPr>
        <p:blipFill>
          <a:blip r:embed="rId3">
            <a:extLst>
              <a:ext uri="{96DAC541-7B7A-43D3-8B79-37D633B846F1}">
                <asvg:svgBlip xmlns:asvg="http://schemas.microsoft.com/office/drawing/2016/SVG/main" r:embed="rId4"/>
              </a:ext>
            </a:extLst>
          </a:blip>
          <a:srcRect t="15591" b="15591"/>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Ireland</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15833" y="6690725"/>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757210" cy="230432"/>
          </a:xfrm>
        </p:spPr>
        <p:txBody>
          <a:bodyPr/>
          <a:lstStyle/>
          <a:p>
            <a:r>
              <a:rPr lang="en-US" sz="1400" dirty="0"/>
              <a:t>https://www.kmgsafetytraining.ie/</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p:txBody>
          <a:bodyPr/>
          <a:lstStyle/>
          <a:p>
            <a:r>
              <a:rPr lang="en-US" dirty="0"/>
              <a:t>KMG Safety Training </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7903029"/>
            <a:ext cx="3043812" cy="2999507"/>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3888752" y="6070623"/>
            <a:ext cx="3638768" cy="4540227"/>
          </a:xfrm>
        </p:spPr>
        <p:txBody>
          <a:bodyPr/>
          <a:lstStyle/>
          <a:p>
            <a:pPr algn="just"/>
            <a:r>
              <a:rPr lang="en-US" dirty="0"/>
              <a:t>KMG Safety Training collaborates with local training providers to deliver tailored courses designed to address diverse skill needs, particularly for individuals such as refugees seeking to integrate into the workforce. The company offers a wide range of training options, including critical areas like construction safety, machinery operation, and technical skills, which are prerequisites for compliance with Irish industry standards. These courses are designed to equip participants with hands-on experience and certifications such as Safe Pass and Manual Handling, which are mandatory for working in the construction sector in Ireland​</a:t>
            </a:r>
          </a:p>
          <a:p>
            <a:pPr algn="just"/>
            <a:endParaRPr lang="en-US" dirty="0"/>
          </a:p>
          <a:p>
            <a:pPr algn="just"/>
            <a:r>
              <a:rPr lang="en-US" dirty="0"/>
              <a:t>Additionally, KMG emphasizes flexibility in their training approach by working with other organizations to fill gaps in their own offerings. For instance, they can organize specialized training courses not available in-house, ensuring participants receive a comprehensive skill set. This collaborative effort plays a crucial role in preparing refugees for employment in sectors where demand for skilled workers is high​</a:t>
            </a:r>
          </a:p>
          <a:p>
            <a:pPr algn="just"/>
            <a:r>
              <a:rPr lang="en-US" dirty="0"/>
              <a:t>.</a:t>
            </a:r>
          </a:p>
          <a:p>
            <a:pPr algn="just"/>
            <a:endParaRPr lang="en-US" dirty="0"/>
          </a:p>
          <a:p>
            <a:pPr algn="just"/>
            <a:r>
              <a:rPr lang="en-US" dirty="0"/>
              <a:t>Their approach includes practical solutions for overcoming barriers such as language proficiency, where interpreters or visual aids are often incorporated into training sessions. This method helps ensure that participants not only gain technical skills but also build confidence to integrate effectively into the construction industry​.</a:t>
            </a:r>
          </a:p>
          <a:p>
            <a:pPr algn="just"/>
            <a:endParaRPr lang="en-US" dirty="0"/>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456949" y="4681892"/>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35862" y="5934645"/>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78245" y="7730175"/>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948063" y="5494935"/>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45250" y="7274537"/>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73256" y="5516089"/>
            <a:ext cx="275142" cy="275142"/>
          </a:xfrm>
          <a:prstGeom prst="rect">
            <a:avLst/>
          </a:prstGeom>
        </p:spPr>
      </p:pic>
      <p:sp>
        <p:nvSpPr>
          <p:cNvPr id="2" name="AutoShape 2">
            <a:extLst>
              <a:ext uri="{FF2B5EF4-FFF2-40B4-BE49-F238E27FC236}">
                <a16:creationId xmlns:a16="http://schemas.microsoft.com/office/drawing/2014/main" id="{6C372D82-7788-4857-99AC-357B1F2CEAA1}"/>
              </a:ext>
            </a:extLst>
          </p:cNvPr>
          <p:cNvSpPr>
            <a:spLocks noChangeAspect="1" noChangeArrowheads="1"/>
          </p:cNvSpPr>
          <p:nvPr/>
        </p:nvSpPr>
        <p:spPr bwMode="auto">
          <a:xfrm>
            <a:off x="3627438" y="51927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324452787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797181" y="1703682"/>
            <a:ext cx="2992073" cy="2320772"/>
          </a:xfrm>
        </p:spPr>
        <p:txBody>
          <a:bodyPr/>
          <a:lstStyle/>
          <a:p>
            <a:pPr algn="just"/>
            <a:r>
              <a:rPr lang="en-US" dirty="0">
                <a:solidFill>
                  <a:schemeClr val="tx1"/>
                </a:solidFill>
              </a:rPr>
              <a:t>Language barriers are a recognized challenge for refugees entering the workforce. </a:t>
            </a:r>
          </a:p>
          <a:p>
            <a:pPr algn="just"/>
            <a:endParaRPr lang="en-US" dirty="0">
              <a:solidFill>
                <a:schemeClr val="tx1"/>
              </a:solidFill>
            </a:endParaRPr>
          </a:p>
          <a:p>
            <a:pPr algn="just"/>
            <a:r>
              <a:rPr lang="en-US" dirty="0">
                <a:solidFill>
                  <a:schemeClr val="tx1"/>
                </a:solidFill>
              </a:rPr>
              <a:t>KMG Safety Training addresses this by incorporating interpreters and visual aids into their programs. These measures enable participants to understand critical safety protocols and operational requirements.</a:t>
            </a:r>
          </a:p>
          <a:p>
            <a:pPr algn="just"/>
            <a:endParaRPr lang="en-US" dirty="0">
              <a:solidFill>
                <a:schemeClr val="tx1"/>
              </a:solidFill>
            </a:endParaRPr>
          </a:p>
          <a:p>
            <a:pPr algn="just"/>
            <a:r>
              <a:rPr lang="en-US" dirty="0">
                <a:solidFill>
                  <a:schemeClr val="tx1"/>
                </a:solidFill>
              </a:rPr>
              <a:t>Furthermore, the company emphasizes hands-on training, allowing non-native speakers to learn through practical exercises, reducing reliance on advanced language skills while ensuring comprehension of essential terms</a:t>
            </a:r>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905765"/>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r>
              <a:rPr lang="en-US" b="0" i="0" dirty="0">
                <a:solidFill>
                  <a:schemeClr val="tx1"/>
                </a:solidFill>
                <a:effectLst/>
                <a:latin typeface="ui-sans-serif"/>
              </a:rPr>
              <a:t>KMG provides a comprehensive range of training to prepare participants for compliance with Irish construction industry standards. </a:t>
            </a:r>
          </a:p>
          <a:p>
            <a:endParaRPr lang="en-US" dirty="0">
              <a:solidFill>
                <a:schemeClr val="tx1"/>
              </a:solidFill>
              <a:latin typeface="ui-sans-serif"/>
            </a:endParaRPr>
          </a:p>
          <a:p>
            <a:r>
              <a:rPr lang="en-US" b="0" i="0" dirty="0">
                <a:solidFill>
                  <a:schemeClr val="tx1"/>
                </a:solidFill>
                <a:effectLst/>
                <a:latin typeface="ui-sans-serif"/>
              </a:rPr>
              <a:t>This includes certifications in forklift operation, manual handling, and safety protocols, all of which are mandatory for employment in the sector. </a:t>
            </a:r>
          </a:p>
          <a:p>
            <a:endParaRPr lang="en-US" dirty="0">
              <a:solidFill>
                <a:schemeClr val="tx1"/>
              </a:solidFill>
              <a:latin typeface="ui-sans-serif"/>
            </a:endParaRPr>
          </a:p>
          <a:p>
            <a:r>
              <a:rPr lang="en-US" b="0" i="0" dirty="0">
                <a:solidFill>
                  <a:schemeClr val="tx1"/>
                </a:solidFill>
                <a:effectLst/>
                <a:latin typeface="ui-sans-serif"/>
              </a:rPr>
              <a:t>By collaborating with external providers, KMG ensures that participants have access to specialized training programs not available in-house, thereby expanding the range of support offered​</a:t>
            </a:r>
            <a:br>
              <a:rPr lang="en-US" b="0" i="0" u="none" strike="noStrike" cap="all" dirty="0">
                <a:solidFill>
                  <a:schemeClr val="tx1"/>
                </a:solidFill>
                <a:effectLst/>
                <a:latin typeface="ui-sans-serif"/>
                <a:hlinkClick r:id="rId2">
                  <a:extLst>
                    <a:ext uri="{A12FA001-AC4F-418D-AE19-62706E023703}">
                      <ahyp:hlinkClr xmlns:ahyp="http://schemas.microsoft.com/office/drawing/2018/hyperlinkcolor" val="tx"/>
                    </a:ext>
                  </a:extLst>
                </a:hlinkClick>
              </a:rPr>
            </a:br>
            <a:endParaRPr lang="en-US" dirty="0">
              <a:solidFill>
                <a:schemeClr val="tx1"/>
              </a:solidFill>
            </a:endParaRPr>
          </a:p>
          <a:p>
            <a:endParaRPr lang="en-US" dirty="0"/>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658876"/>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788894" y="5191390"/>
            <a:ext cx="2906807" cy="5038460"/>
          </a:xfrm>
        </p:spPr>
        <p:txBody>
          <a:bodyPr/>
          <a:lstStyle/>
          <a:p>
            <a:endParaRPr lang="en-US" dirty="0">
              <a:solidFill>
                <a:schemeClr val="tx1"/>
              </a:solidFill>
            </a:endParaRPr>
          </a:p>
          <a:p>
            <a:r>
              <a:rPr lang="en-US" dirty="0">
                <a:solidFill>
                  <a:schemeClr val="tx1"/>
                </a:solidFill>
              </a:rPr>
              <a:t>KMG Safety Training specializes in offering upskilling workshops designed to meet the needs of the construction industry and other sectors. These workshops are tailored to equip participants with the technical and safety skills required to excel in specific roles, enhancing their employability and enabling career progression.</a:t>
            </a:r>
          </a:p>
          <a:p>
            <a:endParaRPr lang="en-US" dirty="0">
              <a:solidFill>
                <a:schemeClr val="tx1"/>
              </a:solidFill>
            </a:endParaRPr>
          </a:p>
          <a:p>
            <a:r>
              <a:rPr lang="en-US" b="1" dirty="0">
                <a:solidFill>
                  <a:schemeClr val="tx1"/>
                </a:solidFill>
              </a:rPr>
              <a:t>Key Focus Areas of Training:</a:t>
            </a:r>
          </a:p>
          <a:p>
            <a:r>
              <a:rPr lang="en-US" i="1" u="sng" dirty="0">
                <a:solidFill>
                  <a:schemeClr val="tx1"/>
                </a:solidFill>
              </a:rPr>
              <a:t>Machinery Handling:</a:t>
            </a:r>
          </a:p>
          <a:p>
            <a:endParaRPr lang="en-US" dirty="0">
              <a:solidFill>
                <a:schemeClr val="tx1"/>
              </a:solidFill>
            </a:endParaRPr>
          </a:p>
          <a:p>
            <a:r>
              <a:rPr lang="en-US" dirty="0">
                <a:solidFill>
                  <a:schemeClr val="tx1"/>
                </a:solidFill>
              </a:rPr>
              <a:t>KMG provides hands-on training for operating various types of machinery essential in construction and other industries. Examples include forklifts, skid steer loaders, and lorry-mounted cranes. These courses are critical for individuals seeking certifications needed to operate heavy equipment safely and efficiently​</a:t>
            </a:r>
          </a:p>
          <a:p>
            <a:r>
              <a:rPr lang="en-US" dirty="0">
                <a:solidFill>
                  <a:schemeClr val="tx1"/>
                </a:solidFill>
              </a:rPr>
              <a:t>KMG Safety Training</a:t>
            </a:r>
          </a:p>
          <a:p>
            <a:r>
              <a:rPr lang="en-US" dirty="0">
                <a:solidFill>
                  <a:schemeClr val="tx1"/>
                </a:solidFill>
              </a:rPr>
              <a:t>​</a:t>
            </a:r>
          </a:p>
          <a:p>
            <a:endParaRPr lang="en-US" dirty="0">
              <a:solidFill>
                <a:schemeClr val="tx1"/>
              </a:solidFill>
            </a:endParaRPr>
          </a:p>
          <a:p>
            <a:r>
              <a:rPr lang="en-US" i="1" u="sng" dirty="0">
                <a:solidFill>
                  <a:schemeClr val="tx1"/>
                </a:solidFill>
              </a:rPr>
              <a:t>Safety Training:</a:t>
            </a:r>
          </a:p>
          <a:p>
            <a:endParaRPr lang="en-US" dirty="0">
              <a:solidFill>
                <a:schemeClr val="tx1"/>
              </a:solidFill>
            </a:endParaRPr>
          </a:p>
          <a:p>
            <a:r>
              <a:rPr lang="en-US" dirty="0">
                <a:solidFill>
                  <a:schemeClr val="tx1"/>
                </a:solidFill>
              </a:rPr>
              <a:t>Safety remains a cornerstone of KMG’s offerings. Courses such as working at heights, abrasive wheels, and manual handling ensure that participants understand workplace safety standards, preventing accidents and meeting compliance requirements. These skills are mandatory for working on Irish construction sites</a:t>
            </a:r>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788893" y="3835056"/>
            <a:ext cx="2906808" cy="1173587"/>
          </a:xfrm>
        </p:spPr>
        <p:txBody>
          <a:bodyPr/>
          <a:lstStyle/>
          <a:p>
            <a:r>
              <a:rPr lang="en-US" sz="2000" dirty="0"/>
              <a:t>Do you provide upskilling workshops in your organization or company?</a:t>
            </a:r>
          </a:p>
          <a:p>
            <a:endParaRPr lang="en-US" sz="2000"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US" b="0" i="0" dirty="0">
                <a:solidFill>
                  <a:schemeClr val="tx1"/>
                </a:solidFill>
                <a:effectLst/>
                <a:latin typeface="ui-sans-serif"/>
              </a:rPr>
              <a:t>The company doesn’t use funding as it is a private company.</a:t>
            </a:r>
            <a:r>
              <a:rPr lang="en-US" dirty="0">
                <a:solidFill>
                  <a:schemeClr val="tx1"/>
                </a:solidFill>
                <a:latin typeface="ui-sans-serif"/>
              </a:rPr>
              <a:t> However, </a:t>
            </a:r>
            <a:r>
              <a:rPr lang="en-US" b="0" i="0" dirty="0">
                <a:solidFill>
                  <a:schemeClr val="tx1"/>
                </a:solidFill>
                <a:effectLst/>
                <a:latin typeface="ui-sans-serif"/>
              </a:rPr>
              <a:t>its partnerships with community organizations suggest that external support might help facilitate training initiatives. </a:t>
            </a:r>
          </a:p>
          <a:p>
            <a:endParaRPr lang="en-US" dirty="0">
              <a:solidFill>
                <a:schemeClr val="tx1"/>
              </a:solidFill>
              <a:latin typeface="ui-sans-serif"/>
            </a:endParaRPr>
          </a:p>
          <a:p>
            <a:r>
              <a:rPr lang="en-US" b="0" i="0" dirty="0">
                <a:solidFill>
                  <a:schemeClr val="tx1"/>
                </a:solidFill>
                <a:effectLst/>
                <a:latin typeface="ui-sans-serif"/>
              </a:rPr>
              <a:t>These collaborations likely contribute to making courses accessible, particularly for refugees who may face financial or logistical challenges​</a:t>
            </a:r>
            <a:br>
              <a:rPr lang="en-US" b="0" i="0" u="none" strike="noStrike" cap="all" dirty="0">
                <a:solidFill>
                  <a:schemeClr val="tx1"/>
                </a:solidFill>
                <a:effectLst/>
                <a:latin typeface="ui-sans-serif"/>
                <a:hlinkClick r:id="rId3">
                  <a:extLst>
                    <a:ext uri="{A12FA001-AC4F-418D-AE19-62706E023703}">
                      <ahyp:hlinkClr xmlns:ahyp="http://schemas.microsoft.com/office/drawing/2018/hyperlinkcolor" val="tx"/>
                    </a:ext>
                  </a:extLst>
                </a:hlinkClick>
              </a:rPr>
            </a:br>
            <a:endParaRPr lang="en-US" dirty="0">
              <a:solidFill>
                <a:schemeClr val="tx1"/>
              </a:solidFill>
            </a:endParaRPr>
          </a:p>
          <a:p>
            <a:endParaRPr lang="en-US" dirty="0">
              <a:solidFill>
                <a:schemeClr val="tx1"/>
              </a:solidFill>
            </a:endParaRPr>
          </a:p>
          <a:p>
            <a:endParaRPr lang="en-US" dirty="0">
              <a:solidFill>
                <a:schemeClr val="tx1"/>
              </a:solidFill>
            </a:endParaRPr>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930761" y="504844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74980D28-6679-485B-935C-9708D07DF965}"/>
              </a:ext>
            </a:extLst>
          </p:cNvPr>
          <p:cNvPicPr>
            <a:picLocks noGrp="1" noChangeAspect="1"/>
          </p:cNvPicPr>
          <p:nvPr>
            <p:ph type="pic" sz="quarter" idx="10"/>
          </p:nvPr>
        </p:nvPicPr>
        <p:blipFill>
          <a:blip r:embed="rId2"/>
          <a:srcRect l="22176" r="22176"/>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solidFill>
                  <a:schemeClr val="tx1"/>
                </a:solidFill>
              </a:rPr>
              <a:t>KMG Safety Training’s comprehensive and adaptable training offerings ensure participants are well-prepared for employment. </a:t>
            </a:r>
          </a:p>
          <a:p>
            <a:endParaRPr lang="en-US" dirty="0">
              <a:solidFill>
                <a:schemeClr val="tx1"/>
              </a:solidFill>
            </a:endParaRPr>
          </a:p>
          <a:p>
            <a:r>
              <a:rPr lang="en-US" dirty="0">
                <a:solidFill>
                  <a:schemeClr val="tx1"/>
                </a:solidFill>
              </a:rPr>
              <a:t>However, the adequacy of this support largely depends on individual feedback. By addressing technical, practical, and language challenges, KMG creates an environment conducive to successful integration, though the extent of satisfaction would vary based on personal circumstances</a:t>
            </a:r>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912589"/>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normAutofit fontScale="77500" lnSpcReduction="20000"/>
          </a:bodyPr>
          <a:lstStyle/>
          <a:p>
            <a:r>
              <a:rPr lang="en-US" b="1" i="0" dirty="0">
                <a:solidFill>
                  <a:srgbClr val="ECECEC"/>
                </a:solidFill>
                <a:effectLst/>
                <a:latin typeface="ui-sans-serif"/>
              </a:rPr>
              <a:t>“KMG Safety Training is committed to making health and safety training accessible and relevant, tailoring courses to meet the unique needs of individuals, ensuring they gain the skills needed for successful integration into the workforce”</a:t>
            </a:r>
            <a:endParaRPr lang="en-US" b="1"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r>
              <a:rPr lang="en-US" b="0" i="0" dirty="0">
                <a:solidFill>
                  <a:schemeClr val="tx1"/>
                </a:solidFill>
                <a:effectLst/>
                <a:latin typeface="ui-sans-serif"/>
              </a:rPr>
              <a:t>KMG’s success in integrating refugees lies in its practical training programs and strong partnerships with community and industry stakeholders. Their focus on certifications, skill-building, and hands-on learning enables participants to secure employment and integrate into the workforce effectively. Additionally, their collaboration with local providers ensures refugees have access to a supportive ecosystem</a:t>
            </a:r>
            <a:endParaRPr lang="en-US" dirty="0">
              <a:solidFill>
                <a:schemeClr val="tx1"/>
              </a:solidFill>
            </a:endParaRPr>
          </a:p>
          <a:p>
            <a:endParaRPr lang="en-US" dirty="0">
              <a:solidFill>
                <a:schemeClr val="tx1"/>
              </a:solidFill>
            </a:endParaRPr>
          </a:p>
          <a:p>
            <a:endParaRPr lang="en-US" dirty="0"/>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314</TotalTime>
  <Words>856</Words>
  <Application>Microsoft Office PowerPoint</Application>
  <PresentationFormat>Custom</PresentationFormat>
  <Paragraphs>64</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Montserrat</vt:lpstr>
      <vt:lpstr>ui-sans-serif</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Michaela Deane Huggins</cp:lastModifiedBy>
  <cp:revision>25</cp:revision>
  <dcterms:created xsi:type="dcterms:W3CDTF">2024-07-18T11:40:13Z</dcterms:created>
  <dcterms:modified xsi:type="dcterms:W3CDTF">2024-12-02T13:07:56Z</dcterms:modified>
</cp:coreProperties>
</file>