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669"/>
  </p:normalViewPr>
  <p:slideViewPr>
    <p:cSldViewPr snapToGrid="0">
      <p:cViewPr>
        <p:scale>
          <a:sx n="70" d="100"/>
          <a:sy n="70" d="100"/>
        </p:scale>
        <p:origin x="1939" y="-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1/28/2025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posición de imagen 3" descr="Imagen que contiene Logotipo&#10;&#10;Descripción generada automáticamente">
            <a:extLst>
              <a:ext uri="{FF2B5EF4-FFF2-40B4-BE49-F238E27FC236}">
                <a16:creationId xmlns:a16="http://schemas.microsoft.com/office/drawing/2014/main" id="{878C0E76-73A2-6C2F-5A55-1F47879E6F4E}"/>
              </a:ext>
            </a:extLst>
          </p:cNvPr>
          <p:cNvPicPr>
            <a:picLocks noGrp="1" noChangeAspect="1"/>
          </p:cNvPicPr>
          <p:nvPr>
            <p:ph type="pic" sz="quarter" idx="10"/>
          </p:nvPr>
        </p:nvPicPr>
        <p:blipFill>
          <a:blip r:embed="rId2"/>
          <a:srcRect t="14214" b="14214"/>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Spain</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757210" cy="230432"/>
          </a:xfrm>
        </p:spPr>
        <p:txBody>
          <a:bodyPr/>
          <a:lstStyle/>
          <a:p>
            <a:r>
              <a:rPr lang="en-US" dirty="0"/>
              <a:t>https://fundaciondonbosco.es/</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p:txBody>
          <a:bodyPr/>
          <a:lstStyle/>
          <a:p>
            <a:r>
              <a:rPr lang="en-US" dirty="0"/>
              <a:t>Case Study Cristina Galán </a:t>
            </a:r>
          </a:p>
          <a:p>
            <a:r>
              <a:rPr lang="en-US" dirty="0"/>
              <a:t>Fundación Don Bosco</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US" dirty="0"/>
              <a:t>Integration is achieved through tailored individual support </a:t>
            </a:r>
            <a:r>
              <a:rPr lang="en-US" dirty="0" err="1"/>
              <a:t>programmes</a:t>
            </a:r>
            <a:r>
              <a:rPr lang="en-US" dirty="0"/>
              <a:t> implemented by the Fundación Don Bosco. These include personalized vocational training, orientation sessions, and partnerships with Fundación Laboral de la </a:t>
            </a:r>
            <a:r>
              <a:rPr lang="en-US" dirty="0" err="1"/>
              <a:t>Construcción</a:t>
            </a:r>
            <a:r>
              <a:rPr lang="en-US" dirty="0"/>
              <a:t> to connect individuals with employment opportunities.</a:t>
            </a: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We believe in creating small, modular training sessions so that people can gradually build their skills and qualifications over time.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23207" y="5208335"/>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US" dirty="0"/>
              <a:t>Click here to answer…</a:t>
            </a:r>
          </a:p>
          <a:p>
            <a:endParaRPr lang="en-US" dirty="0"/>
          </a:p>
          <a:p>
            <a:endParaRPr lang="en-US" dirty="0"/>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r>
              <a:rPr lang="en-US" dirty="0"/>
              <a:t>The Más </a:t>
            </a:r>
            <a:r>
              <a:rPr lang="en-US" dirty="0" err="1"/>
              <a:t>Empleo</a:t>
            </a:r>
            <a:r>
              <a:rPr lang="en-US" dirty="0"/>
              <a:t> Plus project supports vulnerable individuals, including migrants, to integrate into the </a:t>
            </a:r>
            <a:r>
              <a:rPr lang="en-US" dirty="0" err="1"/>
              <a:t>labour</a:t>
            </a:r>
            <a:r>
              <a:rPr lang="en-US" dirty="0"/>
              <a:t> market through </a:t>
            </a:r>
            <a:r>
              <a:rPr lang="en-US" dirty="0" err="1"/>
              <a:t>personalised</a:t>
            </a:r>
            <a:r>
              <a:rPr lang="en-US" dirty="0"/>
              <a:t> pathways. Active since 2017, the </a:t>
            </a:r>
            <a:r>
              <a:rPr lang="en-US" dirty="0" err="1"/>
              <a:t>programme</a:t>
            </a:r>
            <a:r>
              <a:rPr lang="en-US" dirty="0"/>
              <a:t> offers orientation, vocational training, internships, and job prospecting, addressing individual needs and enhancing employability. By collaborating with local businesses and tailoring training to market demands, it empowers participants while ensuring equitable access to opportunities.</a:t>
            </a: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US" dirty="0"/>
              <a:t>Yes, Fundación Don Bosco provides upskilling workshops, often delivered in collaboration with Fundación Laboral de la </a:t>
            </a:r>
            <a:r>
              <a:rPr lang="en-US" dirty="0" err="1"/>
              <a:t>Construcción</a:t>
            </a:r>
            <a:r>
              <a:rPr lang="en-US" dirty="0"/>
              <a:t>. For example, practical painting workshops, led by experienced professionals, are frequently organized to equip participants with market-relevant skills.</a:t>
            </a:r>
          </a:p>
          <a:p>
            <a:endParaRPr lang="en-US" dirty="0"/>
          </a:p>
          <a:p>
            <a:endParaRPr lang="en-US"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US" dirty="0"/>
              <a:t>Thanks to support from the European Social Fund and Fundación La Caixa, Fundación Don Bosco has been able to bridge critical training gaps, ensuring participants gain the skills needed to integrate into the </a:t>
            </a:r>
            <a:r>
              <a:rPr lang="en-US" dirty="0" err="1"/>
              <a:t>labour</a:t>
            </a:r>
            <a:r>
              <a:rPr lang="en-US" dirty="0"/>
              <a:t> market successfully.</a:t>
            </a:r>
          </a:p>
          <a:p>
            <a:endParaRPr lang="en-US" dirty="0"/>
          </a:p>
          <a:p>
            <a:endParaRPr lang="en-US"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dirty="0"/>
              <a:t>Language is fundamental. Without literacy or Spanish classes, it’s a huge barrier for anyone trying to work in sectors like construction.</a:t>
            </a:r>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r>
              <a:rPr lang="en-US" dirty="0"/>
              <a:t>Fundación Don Bosco’s collaboration with Fundación Laboral de la </a:t>
            </a:r>
            <a:r>
              <a:rPr lang="en-US" dirty="0" err="1"/>
              <a:t>Construcción</a:t>
            </a:r>
            <a:r>
              <a:rPr lang="en-US" dirty="0"/>
              <a:t> ensured successful integration by combining tailored vocational training with practical, industry-specific knowledge. This approach allowed participants to develop the skills needed to enter the </a:t>
            </a:r>
            <a:r>
              <a:rPr lang="en-US" dirty="0" err="1"/>
              <a:t>labour</a:t>
            </a:r>
            <a:r>
              <a:rPr lang="en-US" dirty="0"/>
              <a:t> market confidently. Nonetheless, simplifying administrative procedures for businesses and expanding access to flexible training options could enhance integration outcomes. There are for instance hard-to-get subsidies for recruiting refugees. The management and advisory services do not inform businesses of them due to their complexity.</a:t>
            </a:r>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1026" name="Picture 2" descr="Al servicio de la juventud vulnerable">
            <a:extLst>
              <a:ext uri="{FF2B5EF4-FFF2-40B4-BE49-F238E27FC236}">
                <a16:creationId xmlns:a16="http://schemas.microsoft.com/office/drawing/2014/main" id="{86F28BAA-9746-F204-3FD0-3CC1802CAD09}"/>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30529" r="3052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316</TotalTime>
  <Words>476</Words>
  <Application>Microsoft Office PowerPoint</Application>
  <PresentationFormat>Custom</PresentationFormat>
  <Paragraphs>38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Gillian Keane</dc:creator>
  <cp:lastModifiedBy>Lola Gonzalez</cp:lastModifiedBy>
  <cp:revision>21</cp:revision>
  <dcterms:created xsi:type="dcterms:W3CDTF">2024-07-18T11:40:13Z</dcterms:created>
  <dcterms:modified xsi:type="dcterms:W3CDTF">2025-01-28T12:01:55Z</dcterms:modified>
</cp:coreProperties>
</file>