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B991EE-C684-4840-8B87-9BFC9C76A4B2}" v="249" dt="2024-12-01T15:01:11.248"/>
    <p1510:client id="{A11B3DFD-706D-4597-B4F9-81FB539BF663}" v="291" dt="2024-11-29T17:46:23.4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p:scale>
          <a:sx n="130" d="100"/>
          <a:sy n="130" d="100"/>
        </p:scale>
        <p:origin x="509" y="-47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simo Hulot" userId="pmFYCq2tTHjXrKWfOjROhKBxWfhXrdvAGNJvq2K/qJU=" providerId="None" clId="Web-{71B991EE-C684-4840-8B87-9BFC9C76A4B2}"/>
    <pc:docChg chg="modSld">
      <pc:chgData name="Massimo Hulot" userId="pmFYCq2tTHjXrKWfOjROhKBxWfhXrdvAGNJvq2K/qJU=" providerId="None" clId="Web-{71B991EE-C684-4840-8B87-9BFC9C76A4B2}" dt="2024-12-01T15:01:11.248" v="248"/>
      <pc:docMkLst>
        <pc:docMk/>
      </pc:docMkLst>
      <pc:sldChg chg="addSp delSp modSp">
        <pc:chgData name="Massimo Hulot" userId="pmFYCq2tTHjXrKWfOjROhKBxWfhXrdvAGNJvq2K/qJU=" providerId="None" clId="Web-{71B991EE-C684-4840-8B87-9BFC9C76A4B2}" dt="2024-12-01T14:51:42.510" v="236" actId="20577"/>
        <pc:sldMkLst>
          <pc:docMk/>
          <pc:sldMk cId="3244527871" sldId="259"/>
        </pc:sldMkLst>
        <pc:spChg chg="mod">
          <ac:chgData name="Massimo Hulot" userId="pmFYCq2tTHjXrKWfOjROhKBxWfhXrdvAGNJvq2K/qJU=" providerId="None" clId="Web-{71B991EE-C684-4840-8B87-9BFC9C76A4B2}" dt="2024-12-01T14:12:59.117" v="6" actId="1076"/>
          <ac:spMkLst>
            <pc:docMk/>
            <pc:sldMk cId="3244527871" sldId="259"/>
            <ac:spMk id="30" creationId="{214CE4FB-E42C-3186-E5D0-3DC0FE087A37}"/>
          </ac:spMkLst>
        </pc:spChg>
        <pc:spChg chg="mod">
          <ac:chgData name="Massimo Hulot" userId="pmFYCq2tTHjXrKWfOjROhKBxWfhXrdvAGNJvq2K/qJU=" providerId="None" clId="Web-{71B991EE-C684-4840-8B87-9BFC9C76A4B2}" dt="2024-12-01T14:51:42.510" v="236" actId="20577"/>
          <ac:spMkLst>
            <pc:docMk/>
            <pc:sldMk cId="3244527871" sldId="259"/>
            <ac:spMk id="34" creationId="{0B6C7BD9-A1A4-1295-DF0A-65E4387C7A84}"/>
          </ac:spMkLst>
        </pc:spChg>
        <pc:spChg chg="mod">
          <ac:chgData name="Massimo Hulot" userId="pmFYCq2tTHjXrKWfOjROhKBxWfhXrdvAGNJvq2K/qJU=" providerId="None" clId="Web-{71B991EE-C684-4840-8B87-9BFC9C76A4B2}" dt="2024-12-01T14:12:55.180" v="5" actId="1076"/>
          <ac:spMkLst>
            <pc:docMk/>
            <pc:sldMk cId="3244527871" sldId="259"/>
            <ac:spMk id="47" creationId="{614AC9CB-495B-78AC-61A6-136340B2CF0A}"/>
          </ac:spMkLst>
        </pc:spChg>
        <pc:spChg chg="del">
          <ac:chgData name="Massimo Hulot" userId="pmFYCq2tTHjXrKWfOjROhKBxWfhXrdvAGNJvq2K/qJU=" providerId="None" clId="Web-{71B991EE-C684-4840-8B87-9BFC9C76A4B2}" dt="2024-12-01T14:12:49.476" v="4"/>
          <ac:spMkLst>
            <pc:docMk/>
            <pc:sldMk cId="3244527871" sldId="259"/>
            <ac:spMk id="72" creationId="{407DC180-BAB1-9EFE-1F63-5FAA36F7D3DB}"/>
          </ac:spMkLst>
        </pc:spChg>
        <pc:picChg chg="add mod ord">
          <ac:chgData name="Massimo Hulot" userId="pmFYCq2tTHjXrKWfOjROhKBxWfhXrdvAGNJvq2K/qJU=" providerId="None" clId="Web-{71B991EE-C684-4840-8B87-9BFC9C76A4B2}" dt="2024-12-01T14:12:49.476" v="4"/>
          <ac:picMkLst>
            <pc:docMk/>
            <pc:sldMk cId="3244527871" sldId="259"/>
            <ac:picMk id="3" creationId="{096B4B76-9143-5CA7-02B7-97EE0F00AD82}"/>
          </ac:picMkLst>
        </pc:picChg>
      </pc:sldChg>
      <pc:sldChg chg="modSp">
        <pc:chgData name="Massimo Hulot" userId="pmFYCq2tTHjXrKWfOjROhKBxWfhXrdvAGNJvq2K/qJU=" providerId="None" clId="Web-{71B991EE-C684-4840-8B87-9BFC9C76A4B2}" dt="2024-12-01T14:37:44.715" v="179" actId="20577"/>
        <pc:sldMkLst>
          <pc:docMk/>
          <pc:sldMk cId="3248119076" sldId="260"/>
        </pc:sldMkLst>
        <pc:spChg chg="mod">
          <ac:chgData name="Massimo Hulot" userId="pmFYCq2tTHjXrKWfOjROhKBxWfhXrdvAGNJvq2K/qJU=" providerId="None" clId="Web-{71B991EE-C684-4840-8B87-9BFC9C76A4B2}" dt="2024-12-01T14:37:44.715" v="179" actId="20577"/>
          <ac:spMkLst>
            <pc:docMk/>
            <pc:sldMk cId="3248119076" sldId="260"/>
            <ac:spMk id="4" creationId="{1F3CDAC1-FB0F-2851-BA74-BFBA7F0223E7}"/>
          </ac:spMkLst>
        </pc:spChg>
        <pc:spChg chg="mod">
          <ac:chgData name="Massimo Hulot" userId="pmFYCq2tTHjXrKWfOjROhKBxWfhXrdvAGNJvq2K/qJU=" providerId="None" clId="Web-{71B991EE-C684-4840-8B87-9BFC9C76A4B2}" dt="2024-12-01T14:24:38.032" v="149" actId="20577"/>
          <ac:spMkLst>
            <pc:docMk/>
            <pc:sldMk cId="3248119076" sldId="260"/>
            <ac:spMk id="6" creationId="{78FEE5BF-A967-FC62-38E4-EC08326452CB}"/>
          </ac:spMkLst>
        </pc:spChg>
        <pc:spChg chg="mod">
          <ac:chgData name="Massimo Hulot" userId="pmFYCq2tTHjXrKWfOjROhKBxWfhXrdvAGNJvq2K/qJU=" providerId="None" clId="Web-{71B991EE-C684-4840-8B87-9BFC9C76A4B2}" dt="2024-12-01T14:28:36.493" v="154" actId="1076"/>
          <ac:spMkLst>
            <pc:docMk/>
            <pc:sldMk cId="3248119076" sldId="260"/>
            <ac:spMk id="8" creationId="{652ED978-5C97-FD5A-EE33-A31B0C97D4DE}"/>
          </ac:spMkLst>
        </pc:spChg>
        <pc:spChg chg="mod">
          <ac:chgData name="Massimo Hulot" userId="pmFYCq2tTHjXrKWfOjROhKBxWfhXrdvAGNJvq2K/qJU=" providerId="None" clId="Web-{71B991EE-C684-4840-8B87-9BFC9C76A4B2}" dt="2024-12-01T14:28:48.384" v="157" actId="1076"/>
          <ac:spMkLst>
            <pc:docMk/>
            <pc:sldMk cId="3248119076" sldId="260"/>
            <ac:spMk id="9" creationId="{D66DAE6D-F667-C09E-1365-0D4FB9684D28}"/>
          </ac:spMkLst>
        </pc:spChg>
        <pc:grpChg chg="mod">
          <ac:chgData name="Massimo Hulot" userId="pmFYCq2tTHjXrKWfOjROhKBxWfhXrdvAGNJvq2K/qJU=" providerId="None" clId="Web-{71B991EE-C684-4840-8B87-9BFC9C76A4B2}" dt="2024-12-01T14:28:40.431" v="155" actId="1076"/>
          <ac:grpSpMkLst>
            <pc:docMk/>
            <pc:sldMk cId="3248119076" sldId="260"/>
            <ac:grpSpMk id="94" creationId="{152C742A-5973-DC13-C147-B986F7DA120F}"/>
          </ac:grpSpMkLst>
        </pc:grpChg>
        <pc:cxnChg chg="mod">
          <ac:chgData name="Massimo Hulot" userId="pmFYCq2tTHjXrKWfOjROhKBxWfhXrdvAGNJvq2K/qJU=" providerId="None" clId="Web-{71B991EE-C684-4840-8B87-9BFC9C76A4B2}" dt="2024-12-01T14:28:43.556" v="156" actId="1076"/>
          <ac:cxnSpMkLst>
            <pc:docMk/>
            <pc:sldMk cId="3248119076" sldId="260"/>
            <ac:cxnSpMk id="16" creationId="{9B5F3E2D-2725-F870-EF62-013FA9F7DB58}"/>
          </ac:cxnSpMkLst>
        </pc:cxnChg>
      </pc:sldChg>
      <pc:sldChg chg="addSp delSp modSp">
        <pc:chgData name="Massimo Hulot" userId="pmFYCq2tTHjXrKWfOjROhKBxWfhXrdvAGNJvq2K/qJU=" providerId="None" clId="Web-{71B991EE-C684-4840-8B87-9BFC9C76A4B2}" dt="2024-12-01T15:01:11.248" v="248"/>
        <pc:sldMkLst>
          <pc:docMk/>
          <pc:sldMk cId="1665470441" sldId="261"/>
        </pc:sldMkLst>
        <pc:spChg chg="del">
          <ac:chgData name="Massimo Hulot" userId="pmFYCq2tTHjXrKWfOjROhKBxWfhXrdvAGNJvq2K/qJU=" providerId="None" clId="Web-{71B991EE-C684-4840-8B87-9BFC9C76A4B2}" dt="2024-12-01T14:57:17.021" v="237"/>
          <ac:spMkLst>
            <pc:docMk/>
            <pc:sldMk cId="1665470441" sldId="261"/>
            <ac:spMk id="10" creationId="{FE9BBCA2-2EC1-0A38-FF8A-AE3955D0D914}"/>
          </ac:spMkLst>
        </pc:spChg>
        <pc:spChg chg="mod">
          <ac:chgData name="Massimo Hulot" userId="pmFYCq2tTHjXrKWfOjROhKBxWfhXrdvAGNJvq2K/qJU=" providerId="None" clId="Web-{71B991EE-C684-4840-8B87-9BFC9C76A4B2}" dt="2024-12-01T14:44:30.557" v="211" actId="20577"/>
          <ac:spMkLst>
            <pc:docMk/>
            <pc:sldMk cId="1665470441" sldId="261"/>
            <ac:spMk id="13" creationId="{4F3E60F9-3E7D-69F7-AAB1-4F35CFCC4546}"/>
          </ac:spMkLst>
        </pc:spChg>
        <pc:picChg chg="add mod ord modCrop">
          <ac:chgData name="Massimo Hulot" userId="pmFYCq2tTHjXrKWfOjROhKBxWfhXrdvAGNJvq2K/qJU=" providerId="None" clId="Web-{71B991EE-C684-4840-8B87-9BFC9C76A4B2}" dt="2024-12-01T15:01:11.248" v="248"/>
          <ac:picMkLst>
            <pc:docMk/>
            <pc:sldMk cId="1665470441" sldId="261"/>
            <ac:picMk id="2" creationId="{8BF4E0D0-2DFD-B9DD-0A79-ED81FDAA4904}"/>
          </ac:picMkLst>
        </pc:picChg>
      </pc:sldChg>
    </pc:docChg>
  </pc:docChgLst>
  <pc:docChgLst>
    <pc:chgData name="Massimo Hulot" userId="pmFYCq2tTHjXrKWfOjROhKBxWfhXrdvAGNJvq2K/qJU=" providerId="None" clId="Web-{A11B3DFD-706D-4597-B4F9-81FB539BF663}"/>
    <pc:docChg chg="modSld">
      <pc:chgData name="Massimo Hulot" userId="pmFYCq2tTHjXrKWfOjROhKBxWfhXrdvAGNJvq2K/qJU=" providerId="None" clId="Web-{A11B3DFD-706D-4597-B4F9-81FB539BF663}" dt="2024-11-29T17:46:23.413" v="289" actId="20577"/>
      <pc:docMkLst>
        <pc:docMk/>
      </pc:docMkLst>
      <pc:sldChg chg="modSp">
        <pc:chgData name="Massimo Hulot" userId="pmFYCq2tTHjXrKWfOjROhKBxWfhXrdvAGNJvq2K/qJU=" providerId="None" clId="Web-{A11B3DFD-706D-4597-B4F9-81FB539BF663}" dt="2024-11-29T17:33:42.672" v="84" actId="20577"/>
        <pc:sldMkLst>
          <pc:docMk/>
          <pc:sldMk cId="3244527871" sldId="259"/>
        </pc:sldMkLst>
        <pc:spChg chg="mod">
          <ac:chgData name="Massimo Hulot" userId="pmFYCq2tTHjXrKWfOjROhKBxWfhXrdvAGNJvq2K/qJU=" providerId="None" clId="Web-{A11B3DFD-706D-4597-B4F9-81FB539BF663}" dt="2024-11-29T17:18:16.973" v="5" actId="20577"/>
          <ac:spMkLst>
            <pc:docMk/>
            <pc:sldMk cId="3244527871" sldId="259"/>
            <ac:spMk id="24" creationId="{DB00A9CE-E407-F2EB-E0A3-CCD3D354EC60}"/>
          </ac:spMkLst>
        </pc:spChg>
        <pc:spChg chg="mod">
          <ac:chgData name="Massimo Hulot" userId="pmFYCq2tTHjXrKWfOjROhKBxWfhXrdvAGNJvq2K/qJU=" providerId="None" clId="Web-{A11B3DFD-706D-4597-B4F9-81FB539BF663}" dt="2024-11-29T17:18:08.098" v="4" actId="20577"/>
          <ac:spMkLst>
            <pc:docMk/>
            <pc:sldMk cId="3244527871" sldId="259"/>
            <ac:spMk id="29" creationId="{5C936FEB-5C2A-A371-C092-E2A535D708CC}"/>
          </ac:spMkLst>
        </pc:spChg>
        <pc:spChg chg="mod">
          <ac:chgData name="Massimo Hulot" userId="pmFYCq2tTHjXrKWfOjROhKBxWfhXrdvAGNJvq2K/qJU=" providerId="None" clId="Web-{A11B3DFD-706D-4597-B4F9-81FB539BF663}" dt="2024-11-29T17:25:38.205" v="48" actId="20577"/>
          <ac:spMkLst>
            <pc:docMk/>
            <pc:sldMk cId="3244527871" sldId="259"/>
            <ac:spMk id="30" creationId="{214CE4FB-E42C-3186-E5D0-3DC0FE087A37}"/>
          </ac:spMkLst>
        </pc:spChg>
        <pc:spChg chg="mod">
          <ac:chgData name="Massimo Hulot" userId="pmFYCq2tTHjXrKWfOjROhKBxWfhXrdvAGNJvq2K/qJU=" providerId="None" clId="Web-{A11B3DFD-706D-4597-B4F9-81FB539BF663}" dt="2024-11-29T17:33:42.672" v="84" actId="20577"/>
          <ac:spMkLst>
            <pc:docMk/>
            <pc:sldMk cId="3244527871" sldId="259"/>
            <ac:spMk id="32" creationId="{B42CA04B-AE72-C531-8D58-AFDD5A6C4B8B}"/>
          </ac:spMkLst>
        </pc:spChg>
        <pc:spChg chg="mod">
          <ac:chgData name="Massimo Hulot" userId="pmFYCq2tTHjXrKWfOjROhKBxWfhXrdvAGNJvq2K/qJU=" providerId="None" clId="Web-{A11B3DFD-706D-4597-B4F9-81FB539BF663}" dt="2024-11-29T17:25:46.002" v="50" actId="1076"/>
          <ac:spMkLst>
            <pc:docMk/>
            <pc:sldMk cId="3244527871" sldId="259"/>
            <ac:spMk id="73" creationId="{527AF446-9232-521F-ABE6-926D6A7989FC}"/>
          </ac:spMkLst>
        </pc:spChg>
      </pc:sldChg>
      <pc:sldChg chg="modSp">
        <pc:chgData name="Massimo Hulot" userId="pmFYCq2tTHjXrKWfOjROhKBxWfhXrdvAGNJvq2K/qJU=" providerId="None" clId="Web-{A11B3DFD-706D-4597-B4F9-81FB539BF663}" dt="2024-11-29T17:46:23.413" v="289" actId="20577"/>
        <pc:sldMkLst>
          <pc:docMk/>
          <pc:sldMk cId="3248119076" sldId="260"/>
        </pc:sldMkLst>
        <pc:spChg chg="mod">
          <ac:chgData name="Massimo Hulot" userId="pmFYCq2tTHjXrKWfOjROhKBxWfhXrdvAGNJvq2K/qJU=" providerId="None" clId="Web-{A11B3DFD-706D-4597-B4F9-81FB539BF663}" dt="2024-11-29T17:46:04.834" v="285" actId="20577"/>
          <ac:spMkLst>
            <pc:docMk/>
            <pc:sldMk cId="3248119076" sldId="260"/>
            <ac:spMk id="2" creationId="{CEB41631-6811-5E8F-B0C3-BCA4368A17D2}"/>
          </ac:spMkLst>
        </pc:spChg>
        <pc:spChg chg="mod">
          <ac:chgData name="Massimo Hulot" userId="pmFYCq2tTHjXrKWfOjROhKBxWfhXrdvAGNJvq2K/qJU=" providerId="None" clId="Web-{A11B3DFD-706D-4597-B4F9-81FB539BF663}" dt="2024-11-29T17:46:15.632" v="287" actId="20577"/>
          <ac:spMkLst>
            <pc:docMk/>
            <pc:sldMk cId="3248119076" sldId="260"/>
            <ac:spMk id="4" creationId="{1F3CDAC1-FB0F-2851-BA74-BFBA7F0223E7}"/>
          </ac:spMkLst>
        </pc:spChg>
        <pc:spChg chg="mod">
          <ac:chgData name="Massimo Hulot" userId="pmFYCq2tTHjXrKWfOjROhKBxWfhXrdvAGNJvq2K/qJU=" providerId="None" clId="Web-{A11B3DFD-706D-4597-B4F9-81FB539BF663}" dt="2024-11-29T17:41:33.576" v="193" actId="20577"/>
          <ac:spMkLst>
            <pc:docMk/>
            <pc:sldMk cId="3248119076" sldId="260"/>
            <ac:spMk id="6" creationId="{78FEE5BF-A967-FC62-38E4-EC08326452CB}"/>
          </ac:spMkLst>
        </pc:spChg>
        <pc:spChg chg="mod">
          <ac:chgData name="Massimo Hulot" userId="pmFYCq2tTHjXrKWfOjROhKBxWfhXrdvAGNJvq2K/qJU=" providerId="None" clId="Web-{A11B3DFD-706D-4597-B4F9-81FB539BF663}" dt="2024-11-29T17:46:23.413" v="289" actId="20577"/>
          <ac:spMkLst>
            <pc:docMk/>
            <pc:sldMk cId="3248119076" sldId="260"/>
            <ac:spMk id="8" creationId="{652ED978-5C97-FD5A-EE33-A31B0C97D4DE}"/>
          </ac:spMkLst>
        </pc:spChg>
      </pc:sldChg>
      <pc:sldChg chg="modSp">
        <pc:chgData name="Massimo Hulot" userId="pmFYCq2tTHjXrKWfOjROhKBxWfhXrdvAGNJvq2K/qJU=" providerId="None" clId="Web-{A11B3DFD-706D-4597-B4F9-81FB539BF663}" dt="2024-11-29T17:38:52.119" v="93" actId="20577"/>
        <pc:sldMkLst>
          <pc:docMk/>
          <pc:sldMk cId="1665470441" sldId="261"/>
        </pc:sldMkLst>
        <pc:spChg chg="mod">
          <ac:chgData name="Massimo Hulot" userId="pmFYCq2tTHjXrKWfOjROhKBxWfhXrdvAGNJvq2K/qJU=" providerId="None" clId="Web-{A11B3DFD-706D-4597-B4F9-81FB539BF663}" dt="2024-11-29T17:38:52.119" v="93" actId="20577"/>
          <ac:spMkLst>
            <pc:docMk/>
            <pc:sldMk cId="1665470441" sldId="261"/>
            <ac:spMk id="14" creationId="{74B3A07A-CC61-6A8F-02AF-FD908837EE51}"/>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4"/>
            <a:ext cx="3112909" cy="5743027"/>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74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Picture Placeholder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1577" y="463857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144237"/>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385944"/>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900529"/>
            <a:ext cx="3003430" cy="866693"/>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1577" y="5488445"/>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187186"/>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21722"/>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1577" y="514146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1577" y="58354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14515"/>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6616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882649"/>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3034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B996E5F4-4966-E926-EB49-93DDF8B4F31B}"/>
              </a:ext>
            </a:extLst>
          </p:cNvPr>
          <p:cNvCxnSpPr>
            <a:cxnSpLocks/>
          </p:cNvCxnSpPr>
          <p:nvPr userDrawn="1"/>
        </p:nvCxnSpPr>
        <p:spPr>
          <a:xfrm>
            <a:off x="161577" y="6182402"/>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6" name="Text Placeholder 32">
            <a:extLst>
              <a:ext uri="{FF2B5EF4-FFF2-40B4-BE49-F238E27FC236}">
                <a16:creationId xmlns:a16="http://schemas.microsoft.com/office/drawing/2014/main" id="{388F49F2-9701-6D94-C60F-6BA5A3450A1A}"/>
              </a:ext>
            </a:extLst>
          </p:cNvPr>
          <p:cNvSpPr>
            <a:spLocks noGrp="1"/>
          </p:cNvSpPr>
          <p:nvPr>
            <p:ph type="body" sz="quarter" idx="73" hasCustomPrompt="1"/>
          </p:nvPr>
        </p:nvSpPr>
        <p:spPr>
          <a:xfrm>
            <a:off x="709312" y="6224321"/>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Public Policy or </a:t>
            </a:r>
          </a:p>
          <a:p>
            <a:pPr lvl="0"/>
            <a:r>
              <a:rPr lang="en-GB" dirty="0"/>
              <a:t>National Scheme</a:t>
            </a:r>
          </a:p>
        </p:txBody>
      </p:sp>
      <p:sp>
        <p:nvSpPr>
          <p:cNvPr id="7" name="Rectangle 6">
            <a:extLst>
              <a:ext uri="{FF2B5EF4-FFF2-40B4-BE49-F238E27FC236}">
                <a16:creationId xmlns:a16="http://schemas.microsoft.com/office/drawing/2014/main" id="{DE4AA953-4516-BA46-CC49-0929E4095A39}"/>
              </a:ext>
            </a:extLst>
          </p:cNvPr>
          <p:cNvSpPr/>
          <p:nvPr userDrawn="1"/>
        </p:nvSpPr>
        <p:spPr>
          <a:xfrm>
            <a:off x="3023853" y="6291747"/>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Picture Placeholder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1/17/2025</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Une image contenant habits, chaussures, bâtiment, personne&#10;&#10;Description générée automatiquement">
            <a:extLst>
              <a:ext uri="{FF2B5EF4-FFF2-40B4-BE49-F238E27FC236}">
                <a16:creationId xmlns:a16="http://schemas.microsoft.com/office/drawing/2014/main" id="{096B4B76-9143-5CA7-02B7-97EE0F00AD82}"/>
              </a:ext>
            </a:extLst>
          </p:cNvPr>
          <p:cNvPicPr>
            <a:picLocks noGrp="1" noChangeAspect="1"/>
          </p:cNvPicPr>
          <p:nvPr>
            <p:ph type="pic" sz="quarter" idx="10"/>
          </p:nvPr>
        </p:nvPicPr>
        <p:blipFill>
          <a:blip r:embed="rId2"/>
          <a:srcRect t="14052" b="14052"/>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55689" y="2173463"/>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latin typeface="Calibri"/>
                <a:ea typeface="Calibri"/>
                <a:cs typeface="Calibri"/>
              </a:rPr>
              <a:t>France</a:t>
            </a:r>
            <a:endParaRPr lang="en-US" dirty="0"/>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28990" y="6835451"/>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713666" y="4827901"/>
            <a:ext cx="2757210" cy="230432"/>
          </a:xfrm>
        </p:spPr>
        <p:txBody>
          <a:bodyPr/>
          <a:lstStyle/>
          <a:p>
            <a:r>
              <a:rPr lang="en-US" sz="1400" dirty="0" err="1">
                <a:latin typeface="Calibri"/>
                <a:ea typeface="Calibri"/>
                <a:cs typeface="Calibri"/>
              </a:rPr>
              <a:t>Accueil</a:t>
            </a:r>
            <a:r>
              <a:rPr lang="en-US" sz="1400" dirty="0">
                <a:latin typeface="Calibri"/>
                <a:ea typeface="Calibri"/>
                <a:cs typeface="Calibri"/>
              </a:rPr>
              <a:t> </a:t>
            </a:r>
            <a:endParaRPr lang="en-US" sz="1400" dirty="0"/>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a:xfrm>
            <a:off x="850432" y="2243477"/>
            <a:ext cx="3112974" cy="915301"/>
          </a:xfrm>
        </p:spPr>
        <p:txBody>
          <a:bodyPr/>
          <a:lstStyle/>
          <a:p>
            <a:r>
              <a:rPr lang="en-US" sz="2000" dirty="0">
                <a:latin typeface="Calibri"/>
                <a:ea typeface="Calibri"/>
                <a:cs typeface="Calibri"/>
              </a:rPr>
              <a:t>Reavie &amp; Tricycle</a:t>
            </a:r>
          </a:p>
          <a:p>
            <a:r>
              <a:rPr lang="en-US" sz="1800" b="0" dirty="0">
                <a:latin typeface="Calibri"/>
                <a:ea typeface="Calibri"/>
                <a:cs typeface="Calibri"/>
              </a:rPr>
              <a:t>Training refugees to re-use materials, a sector of the future for the building industry </a:t>
            </a:r>
            <a:endParaRPr lang="en-US" sz="1800">
              <a:ea typeface="Calibri"/>
            </a:endParaRPr>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8144081"/>
            <a:ext cx="3043812" cy="2758455"/>
          </a:xfrm>
        </p:spPr>
        <p:txBody>
          <a:bodyPr/>
          <a:lstStyle/>
          <a:p>
            <a:r>
              <a:rPr lang="en-US" dirty="0"/>
              <a:t>Click here to answer…</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3835731"/>
          </a:xfrm>
        </p:spPr>
        <p:txBody>
          <a:bodyPr/>
          <a:lstStyle/>
          <a:p>
            <a:r>
              <a:rPr lang="en-US" dirty="0">
                <a:latin typeface="Calibri"/>
                <a:ea typeface="Calibri"/>
                <a:cs typeface="Calibri"/>
              </a:rPr>
              <a:t>Before being recruited, the employee is first interviewed by our teams (ideally a social worker and a technical supervisor), after being referred by our social partners. This is when we can explain in detail what we do and how our sites work. This allows us to check that the person understands the job and to see if it's right for them.</a:t>
            </a:r>
            <a:endParaRPr lang="fr-FR" dirty="0">
              <a:latin typeface="Calibri"/>
              <a:cs typeface="Calibri"/>
            </a:endParaRPr>
          </a:p>
          <a:p>
            <a:r>
              <a:rPr lang="en-US" dirty="0">
                <a:latin typeface="Calibri"/>
                <a:ea typeface="Calibri"/>
                <a:cs typeface="Calibri"/>
              </a:rPr>
              <a:t>Then, on his or her first day, the employee is received by our social worker, who explains all the administrative details of the contract and explains the various training options available... Then the work experience begins!  After that, there are many social events to facilitate integration, one being barbecues!</a:t>
            </a:r>
            <a:endParaRPr lang="en-US" dirty="0">
              <a:latin typeface="Calibri"/>
              <a:cs typeface="Calibri"/>
            </a:endParaRPr>
          </a:p>
          <a:p>
            <a:endParaRPr lang="en-US" dirty="0">
              <a:latin typeface="Calibri"/>
              <a:ea typeface="Calibri"/>
              <a:cs typeface="Calibri"/>
            </a:endParaRPr>
          </a:p>
          <a:p>
            <a:endParaRPr lang="en-US" dirty="0">
              <a:latin typeface="Calibri"/>
              <a:ea typeface="Calibri"/>
              <a:cs typeface="Calibri"/>
            </a:endParaRPr>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a:xfrm>
            <a:off x="4963327" y="1021424"/>
            <a:ext cx="2397690" cy="1657825"/>
          </a:xfrm>
        </p:spPr>
        <p:txBody>
          <a:bodyPr vert="horz" lIns="91440" tIns="45720" rIns="91440" bIns="45720" rtlCol="0" anchor="t">
            <a:normAutofit fontScale="40000" lnSpcReduction="20000"/>
          </a:bodyPr>
          <a:lstStyle/>
          <a:p>
            <a:r>
              <a:rPr lang="en-US" i="0" dirty="0">
                <a:latin typeface="Calibri"/>
                <a:ea typeface="Calibri"/>
                <a:cs typeface="Calibri"/>
              </a:rPr>
              <a:t>The circular economy market is now benefiting from unprecedented visibility. Recent laws are forcing companies in the sector to review their operations in order to give priority to the reuse and recycling of construction materials. We can conclude that the circular economy is a market with a promising future. It allows us to fundamentally rethink our approach to the economy and our society.</a:t>
            </a:r>
            <a:endParaRPr lang="fr-FR" dirty="0">
              <a:latin typeface="Calibri"/>
              <a:ea typeface="Calibri"/>
              <a:cs typeface="Calibri"/>
            </a:endParaRPr>
          </a:p>
          <a:p>
            <a:r>
              <a:rPr lang="en-US" i="0" dirty="0">
                <a:latin typeface="Calibri"/>
                <a:ea typeface="Calibri"/>
                <a:cs typeface="Calibri"/>
              </a:rPr>
              <a:t>Aurelie Malvy,  Tricycle </a:t>
            </a:r>
            <a:r>
              <a:rPr lang="en-US" i="0" dirty="0" err="1">
                <a:latin typeface="Calibri"/>
                <a:ea typeface="Calibri"/>
                <a:cs typeface="Calibri"/>
              </a:rPr>
              <a:t>Curage</a:t>
            </a:r>
            <a:r>
              <a:rPr lang="en-US" i="0" dirty="0">
                <a:latin typeface="Calibri"/>
                <a:ea typeface="Calibri"/>
                <a:cs typeface="Calibri"/>
              </a:rPr>
              <a:t> director</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91402" y="787490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58407" y="7419263"/>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73256" y="5516089"/>
            <a:ext cx="275142" cy="275142"/>
          </a:xfrm>
          <a:prstGeom prst="rect">
            <a:avLst/>
          </a:prstGeom>
        </p:spPr>
      </p:pic>
      <p:sp>
        <p:nvSpPr>
          <p:cNvPr id="2" name="Text Placeholder 74">
            <a:extLst>
              <a:ext uri="{FF2B5EF4-FFF2-40B4-BE49-F238E27FC236}">
                <a16:creationId xmlns:a16="http://schemas.microsoft.com/office/drawing/2014/main" id="{9732ABA6-AF5F-8909-83EA-AC78A4A6A9AD}"/>
              </a:ext>
            </a:extLst>
          </p:cNvPr>
          <p:cNvSpPr txBox="1">
            <a:spLocks/>
          </p:cNvSpPr>
          <p:nvPr/>
        </p:nvSpPr>
        <p:spPr>
          <a:xfrm>
            <a:off x="701605" y="6206088"/>
            <a:ext cx="1620576" cy="231232"/>
          </a:xfrm>
          <a:prstGeom prst="rect">
            <a:avLst/>
          </a:prstGeom>
        </p:spPr>
        <p:txBody>
          <a:bodyPr vert="horz" lIns="91440" tIns="45720" rIns="91440" bIns="45720" rtlCol="0" anchor="t">
            <a:noAutofit/>
          </a:bodyPr>
          <a:lstStyle>
            <a:lvl1pPr marL="0" indent="0" algn="l" defTabSz="755934" rtl="0" eaLnBrk="1" latinLnBrk="0" hangingPunct="1">
              <a:lnSpc>
                <a:spcPts val="1420"/>
              </a:lnSpc>
              <a:spcBef>
                <a:spcPts val="0"/>
              </a:spcBef>
              <a:buFont typeface="Arial" panose="020B0604020202020204" pitchFamily="34" charset="0"/>
              <a:buNone/>
              <a:defRPr sz="1400" b="0" i="0" kern="1200">
                <a:solidFill>
                  <a:schemeClr val="bg1"/>
                </a:solidFill>
                <a:latin typeface="Calibri" panose="020F0502020204030204" pitchFamily="34" charset="0"/>
                <a:ea typeface="+mn-ea"/>
                <a:cs typeface="Calibri" panose="020F0502020204030204" pitchFamily="34" charset="0"/>
              </a:defRPr>
            </a:lvl1pPr>
            <a:lvl2pPr marL="385602"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2pPr>
            <a:lvl3pPr marL="771204"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3pPr>
            <a:lvl4pPr marL="1156806"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4pPr>
            <a:lvl5pPr marL="1542409" indent="0" algn="l" defTabSz="755934" rtl="0" eaLnBrk="1" latinLnBrk="0" hangingPunct="1">
              <a:lnSpc>
                <a:spcPct val="90000"/>
              </a:lnSpc>
              <a:spcBef>
                <a:spcPts val="413"/>
              </a:spcBef>
              <a:buFont typeface="Arial" panose="020B0604020202020204" pitchFamily="34" charset="0"/>
              <a:buNone/>
              <a:defRPr sz="3265" kern="1200">
                <a:solidFill>
                  <a:srgbClr val="011E3B"/>
                </a:solidFill>
                <a:latin typeface="Montserrat" pitchFamily="2" charset="77"/>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r>
              <a:rPr lang="en-US" dirty="0"/>
              <a:t>Public Policy or National Scheme</a:t>
            </a:r>
          </a:p>
          <a:p>
            <a:endParaRPr lang="en-US" dirty="0"/>
          </a:p>
        </p:txBody>
      </p:sp>
    </p:spTree>
    <p:extLst>
      <p:ext uri="{BB962C8B-B14F-4D97-AF65-F5344CB8AC3E}">
        <p14:creationId xmlns:p14="http://schemas.microsoft.com/office/powerpoint/2010/main" val="324452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954621" y="1845882"/>
            <a:ext cx="2725840" cy="2320772"/>
          </a:xfrm>
        </p:spPr>
        <p:txBody>
          <a:bodyPr/>
          <a:lstStyle/>
          <a:p>
            <a:r>
              <a:rPr lang="en-US" dirty="0">
                <a:latin typeface="Calibri"/>
                <a:ea typeface="Calibri"/>
                <a:cs typeface="Calibri"/>
              </a:rPr>
              <a:t>The low level in French is often the main barrier to employment among refugees employed in structures such as Tricycle and Reavie. The work-integration programs specifically allow for French courses during working hours.</a:t>
            </a:r>
            <a:endParaRPr lang="en-US" dirty="0">
              <a:ea typeface="Calibri"/>
            </a:endParaRPr>
          </a:p>
          <a:p>
            <a:endParaRPr lang="en-US" dirty="0"/>
          </a:p>
          <a:p>
            <a:endParaRPr lang="en-US" dirty="0"/>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1460782"/>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545165" y="1696530"/>
            <a:ext cx="2725840" cy="2320772"/>
          </a:xfrm>
        </p:spPr>
        <p:txBody>
          <a:bodyPr/>
          <a:lstStyle/>
          <a:p>
            <a:r>
              <a:rPr lang="en-US" dirty="0" err="1">
                <a:latin typeface="Calibri"/>
                <a:ea typeface="Calibri"/>
                <a:cs typeface="Calibri"/>
              </a:rPr>
              <a:t>Réavie</a:t>
            </a:r>
            <a:r>
              <a:rPr lang="en-US" dirty="0">
                <a:latin typeface="Calibri"/>
                <a:ea typeface="Calibri"/>
                <a:cs typeface="Calibri"/>
              </a:rPr>
              <a:t> and Tricycle employees are referred by local social partners. They sign an integration contract (CDDI), which provides them with social support and access to training, including French language courses, while at the same time working hours on various sites, with a technical supervisor on hand to help them with their work and posture.  They can then sign an ordinary contract with the company, or take advantage of this experience to join another company in the construction industry or in another sector.</a:t>
            </a:r>
            <a:endParaRPr lang="fr-FR" dirty="0">
              <a:latin typeface="Calibri"/>
              <a:cs typeface="Calibri"/>
            </a:endParaRPr>
          </a:p>
          <a:p>
            <a:r>
              <a:rPr lang="en-US" dirty="0">
                <a:latin typeface="Calibri"/>
                <a:ea typeface="Calibri"/>
                <a:cs typeface="Calibri"/>
              </a:rPr>
              <a:t>Reuse techniques in the building industry offer a wide range of occupations, which are becoming increasingly recognized and are helping to create the conditions for a sustainable society. For example, a recovery technician who observes the reuse of building materials, an urban metabolizer, and a reuse carpenter..</a:t>
            </a:r>
            <a:endParaRPr lang="en-US" dirty="0">
              <a:latin typeface="Calibri"/>
              <a:cs typeface="Calibri"/>
            </a:endParaRPr>
          </a:p>
          <a:p>
            <a:endParaRPr lang="en-US" dirty="0"/>
          </a:p>
          <a:p>
            <a:endParaRPr lang="en-US" dirty="0">
              <a:ea typeface="Calibri"/>
            </a:endParaRPr>
          </a:p>
          <a:p>
            <a:endParaRPr lang="en-US" dirty="0"/>
          </a:p>
          <a:p>
            <a:endParaRPr lang="en-US" dirty="0"/>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1460782"/>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90"/>
            <a:ext cx="2725840" cy="2320772"/>
          </a:xfrm>
        </p:spPr>
        <p:txBody>
          <a:bodyPr/>
          <a:lstStyle/>
          <a:p>
            <a:r>
              <a:rPr lang="en-US" dirty="0">
                <a:latin typeface="Calibri"/>
                <a:ea typeface="Calibri"/>
                <a:cs typeface="Calibri"/>
              </a:rPr>
              <a:t>External partners are mobilized to provide a diverse range of workshops according to the needs and wishes of the employees. It includes mandatory health safety trainings, language courses, cultural activities, drivers license, various manual handling certificates, and technical vocational trainings.</a:t>
            </a:r>
          </a:p>
          <a:p>
            <a:endParaRPr lang="en-US" dirty="0"/>
          </a:p>
          <a:p>
            <a:endParaRPr lang="en-US" dirty="0"/>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945254" y="3633384"/>
            <a:ext cx="2746337" cy="1460782"/>
          </a:xfrm>
        </p:spPr>
        <p:txBody>
          <a:bodyPr/>
          <a:lstStyle/>
          <a:p>
            <a:r>
              <a:rPr lang="en-US"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55966" y="6906404"/>
            <a:ext cx="2725840" cy="2320772"/>
          </a:xfrm>
        </p:spPr>
        <p:txBody>
          <a:bodyPr/>
          <a:lstStyle/>
          <a:p>
            <a:r>
              <a:rPr lang="en-US" dirty="0">
                <a:latin typeface="Calibri"/>
                <a:ea typeface="Calibri"/>
                <a:cs typeface="Calibri"/>
              </a:rPr>
              <a:t>Tricycle and Reavie are social integration companies: they receive state subsidies for their jobs, but their economic model is based primarily on their commercial sales. Their ability to offer stable jobs therefore depends on the volume of work they carry out. </a:t>
            </a:r>
            <a:endParaRPr lang="fr-FR" dirty="0">
              <a:ea typeface="Calibri" panose="020F0502020204030204" pitchFamily="34" charset="0"/>
            </a:endParaRPr>
          </a:p>
          <a:p>
            <a:r>
              <a:rPr lang="en-US" dirty="0">
                <a:latin typeface="Calibri"/>
                <a:ea typeface="Calibri"/>
                <a:cs typeface="Calibri"/>
              </a:rPr>
              <a:t>Access to additional public subsidies and private fundings is often crucial. Public support can take the form of public procurement contracts that require the use of integration companies, reserved contracts or social clauses.  </a:t>
            </a:r>
            <a:endParaRPr lang="en-US" dirty="0"/>
          </a:p>
          <a:p>
            <a:r>
              <a:rPr lang="en-US" dirty="0">
                <a:latin typeface="Calibri"/>
                <a:ea typeface="Calibri"/>
                <a:cs typeface="Calibri"/>
              </a:rPr>
              <a:t>In addition, we note that changes in regulations and laws support </a:t>
            </a:r>
            <a:r>
              <a:rPr lang="en-US" dirty="0" err="1">
                <a:latin typeface="Calibri"/>
                <a:ea typeface="Calibri"/>
                <a:cs typeface="Calibri"/>
              </a:rPr>
              <a:t>Réavie</a:t>
            </a:r>
            <a:r>
              <a:rPr lang="en-US" dirty="0">
                <a:latin typeface="Calibri"/>
                <a:ea typeface="Calibri"/>
                <a:cs typeface="Calibri"/>
              </a:rPr>
              <a:t> and Tricycle's re-use activities (AGEC law, EU directives, etc.), and de facto offer significant professional opportunities for its employees, in a sub-sector that is gradually becoming a source of employment.</a:t>
            </a:r>
            <a:endParaRPr lang="en-US" dirty="0">
              <a:ea typeface="Calibri" panose="020F0502020204030204" pitchFamily="34" charset="0"/>
            </a:endParaRPr>
          </a:p>
          <a:p>
            <a:endParaRPr lang="en-US" dirty="0">
              <a:latin typeface="Calibri"/>
              <a:ea typeface="Calibri"/>
              <a:cs typeface="Calibri"/>
            </a:endParaRPr>
          </a:p>
          <a:p>
            <a:endParaRPr lang="en-US" dirty="0">
              <a:latin typeface="Calibri"/>
              <a:ea typeface="Calibri"/>
              <a:cs typeface="Calibri"/>
            </a:endParaRPr>
          </a:p>
          <a:p>
            <a:endParaRPr lang="en-US" dirty="0">
              <a:ea typeface="Calibri"/>
            </a:endParaRPr>
          </a:p>
          <a:p>
            <a:endParaRPr lang="en-US" dirty="0"/>
          </a:p>
          <a:p>
            <a:endParaRPr lang="en-US" dirty="0"/>
          </a:p>
          <a:p>
            <a:endParaRPr lang="en-US" dirty="0"/>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61049" y="5823505"/>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435667" y="6833297"/>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58041" y="6220249"/>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pour une image  1" descr="Une image contenant Col bleu, personne, habits, sol&#10;&#10;Description générée automatiquement">
            <a:extLst>
              <a:ext uri="{FF2B5EF4-FFF2-40B4-BE49-F238E27FC236}">
                <a16:creationId xmlns:a16="http://schemas.microsoft.com/office/drawing/2014/main" id="{8BF4E0D0-2DFD-B9DD-0A79-ED81FDAA4904}"/>
              </a:ext>
            </a:extLst>
          </p:cNvPr>
          <p:cNvPicPr>
            <a:picLocks noGrp="1" noChangeAspect="1"/>
          </p:cNvPicPr>
          <p:nvPr>
            <p:ph type="pic" sz="quarter" idx="10"/>
          </p:nvPr>
        </p:nvPicPr>
        <p:blipFill>
          <a:blip r:embed="rId2"/>
          <a:srcRect l="1075" t="238" r="-1075" b="35476"/>
          <a:stretch/>
        </p:blipFill>
        <p:spPr>
          <a:xfrm>
            <a:off x="0" y="4466250"/>
            <a:ext cx="2696402" cy="3915838"/>
          </a:xfrm>
          <a:prstGeom prst="rect">
            <a:avLst/>
          </a:prstGeom>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1877687"/>
            <a:ext cx="2219057" cy="2419993"/>
          </a:xfrm>
        </p:spPr>
        <p:txBody>
          <a:bodyPr vert="horz" lIns="91440" tIns="45720" rIns="91440" bIns="45720" rtlCol="0" anchor="t">
            <a:normAutofit fontScale="92500"/>
          </a:bodyPr>
          <a:lstStyle/>
          <a:p>
            <a:r>
              <a:rPr lang="en-US" dirty="0">
                <a:latin typeface="Calibri"/>
                <a:ea typeface="Calibri"/>
                <a:cs typeface="Calibri"/>
              </a:rPr>
              <a:t>"First of all, the hardest part was relearning all the tool words in the language here. For example, hammer.</a:t>
            </a:r>
            <a:endParaRPr lang="fr-FR" dirty="0">
              <a:latin typeface="Calibri"/>
              <a:cs typeface="Calibri"/>
            </a:endParaRPr>
          </a:p>
          <a:p>
            <a:r>
              <a:rPr lang="en-US" dirty="0">
                <a:latin typeface="Calibri"/>
                <a:ea typeface="Calibri"/>
                <a:cs typeface="Calibri"/>
              </a:rPr>
              <a:t>Then I was taught how to use the machines properly; where I'd learnt back home a lot more things were done by hand."</a:t>
            </a:r>
          </a:p>
          <a:p>
            <a:r>
              <a:rPr lang="en-US" i="0" dirty="0">
                <a:latin typeface="Calibri"/>
                <a:ea typeface="Calibri"/>
                <a:cs typeface="Calibri"/>
              </a:rPr>
              <a:t>Ali, Reavie's employee</a:t>
            </a:r>
            <a:endParaRPr lang="en-US" i="0" dirty="0">
              <a:ea typeface="Calibri"/>
            </a:endParaRPr>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969" y="5018929"/>
            <a:ext cx="3689142" cy="1900148"/>
          </a:xfrm>
        </p:spPr>
        <p:txBody>
          <a:bodyPr/>
          <a:lstStyle/>
          <a:p>
            <a:r>
              <a:rPr lang="en-US" dirty="0">
                <a:latin typeface="Calibri"/>
                <a:ea typeface="Calibri"/>
                <a:cs typeface="Calibri"/>
              </a:rPr>
              <a:t>When the whole site team works well together, it's a success.</a:t>
            </a:r>
            <a:endParaRPr lang="fr-FR" dirty="0"/>
          </a:p>
          <a:p>
            <a:r>
              <a:rPr lang="en-US" dirty="0">
                <a:latin typeface="Calibri"/>
                <a:ea typeface="Calibri"/>
                <a:cs typeface="Calibri"/>
              </a:rPr>
              <a:t>If people have had a better chance of fulfilling their personal wishes, whether in the construction industry or elsewhere, that's the best success!</a:t>
            </a:r>
            <a:endParaRPr lang="en-US" dirty="0"/>
          </a:p>
          <a:p>
            <a:endParaRPr lang="en-US" dirty="0"/>
          </a:p>
          <a:p>
            <a:endParaRPr lang="en-US" dirty="0"/>
          </a:p>
          <a:p>
            <a:endParaRPr lang="en-US" dirty="0"/>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555202" y="7907468"/>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23351" y="6834094"/>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290</TotalTime>
  <Words>802</Words>
  <Application>Microsoft Office PowerPoint</Application>
  <PresentationFormat>Custom</PresentationFormat>
  <Paragraphs>53</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Calibri</vt:lpstr>
      <vt:lpstr>Montserrat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Gillian Keane</dc:creator>
  <cp:lastModifiedBy>Lola Gonzalez</cp:lastModifiedBy>
  <cp:revision>142</cp:revision>
  <dcterms:created xsi:type="dcterms:W3CDTF">2024-07-18T11:40:13Z</dcterms:created>
  <dcterms:modified xsi:type="dcterms:W3CDTF">2025-01-17T14:57:52Z</dcterms:modified>
</cp:coreProperties>
</file>