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69"/>
  </p:normalViewPr>
  <p:slideViewPr>
    <p:cSldViewPr snapToGrid="0">
      <p:cViewPr>
        <p:scale>
          <a:sx n="70" d="100"/>
          <a:sy n="70" d="100"/>
        </p:scale>
        <p:origin x="1939" y="-1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4"/>
            <a:ext cx="3112909" cy="5743027"/>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74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Picture Placeholder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1577" y="463857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144237"/>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385944"/>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900529"/>
            <a:ext cx="3003430" cy="866693"/>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1577" y="5488445"/>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187186"/>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21722"/>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1577" y="514146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1577" y="58354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14515"/>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6616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882649"/>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3034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B996E5F4-4966-E926-EB49-93DDF8B4F31B}"/>
              </a:ext>
            </a:extLst>
          </p:cNvPr>
          <p:cNvCxnSpPr>
            <a:cxnSpLocks/>
          </p:cNvCxnSpPr>
          <p:nvPr userDrawn="1"/>
        </p:nvCxnSpPr>
        <p:spPr>
          <a:xfrm>
            <a:off x="161577" y="6182402"/>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6" name="Text Placeholder 32">
            <a:extLst>
              <a:ext uri="{FF2B5EF4-FFF2-40B4-BE49-F238E27FC236}">
                <a16:creationId xmlns:a16="http://schemas.microsoft.com/office/drawing/2014/main" id="{388F49F2-9701-6D94-C60F-6BA5A3450A1A}"/>
              </a:ext>
            </a:extLst>
          </p:cNvPr>
          <p:cNvSpPr>
            <a:spLocks noGrp="1"/>
          </p:cNvSpPr>
          <p:nvPr>
            <p:ph type="body" sz="quarter" idx="73" hasCustomPrompt="1"/>
          </p:nvPr>
        </p:nvSpPr>
        <p:spPr>
          <a:xfrm>
            <a:off x="709312" y="6224321"/>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Public Policy or </a:t>
            </a:r>
          </a:p>
          <a:p>
            <a:pPr lvl="0"/>
            <a:r>
              <a:rPr lang="en-GB" dirty="0"/>
              <a:t>National Scheme</a:t>
            </a:r>
          </a:p>
        </p:txBody>
      </p:sp>
      <p:sp>
        <p:nvSpPr>
          <p:cNvPr id="7" name="Rectangle 6">
            <a:extLst>
              <a:ext uri="{FF2B5EF4-FFF2-40B4-BE49-F238E27FC236}">
                <a16:creationId xmlns:a16="http://schemas.microsoft.com/office/drawing/2014/main" id="{DE4AA953-4516-BA46-CC49-0929E4095A39}"/>
              </a:ext>
            </a:extLst>
          </p:cNvPr>
          <p:cNvSpPr/>
          <p:nvPr userDrawn="1"/>
        </p:nvSpPr>
        <p:spPr>
          <a:xfrm>
            <a:off x="3023853" y="6291747"/>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Picture Placeholder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1/28/2025</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A black and white logo&#10;&#10;AI-generated content may be incorrect.">
            <a:extLst>
              <a:ext uri="{FF2B5EF4-FFF2-40B4-BE49-F238E27FC236}">
                <a16:creationId xmlns:a16="http://schemas.microsoft.com/office/drawing/2014/main" id="{16F647BF-1C86-AE12-7037-1407F28DE4F5}"/>
              </a:ext>
            </a:extLst>
          </p:cNvPr>
          <p:cNvPicPr>
            <a:picLocks noGrp="1" noChangeAspect="1"/>
          </p:cNvPicPr>
          <p:nvPr>
            <p:ph type="pic" sz="quarter" idx="10"/>
          </p:nvPr>
        </p:nvPicPr>
        <p:blipFill>
          <a:blip r:embed="rId2"/>
          <a:srcRect l="16982" r="16982"/>
          <a:stretch>
            <a:fillRect/>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740843" y="2128934"/>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t>Spain</a:t>
            </a:r>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28990" y="6835451"/>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29" name="Text Placeholder 28">
            <a:extLst>
              <a:ext uri="{FF2B5EF4-FFF2-40B4-BE49-F238E27FC236}">
                <a16:creationId xmlns:a16="http://schemas.microsoft.com/office/drawing/2014/main" id="{5C936FEB-5C2A-A371-C092-E2A535D708CC}"/>
              </a:ext>
            </a:extLst>
          </p:cNvPr>
          <p:cNvSpPr>
            <a:spLocks noGrp="1"/>
          </p:cNvSpPr>
          <p:nvPr>
            <p:ph type="body" sz="quarter" idx="62"/>
          </p:nvPr>
        </p:nvSpPr>
        <p:spPr>
          <a:xfrm>
            <a:off x="713666" y="4881895"/>
            <a:ext cx="2757210" cy="230432"/>
          </a:xfrm>
        </p:spPr>
        <p:txBody>
          <a:bodyPr/>
          <a:lstStyle/>
          <a:p>
            <a:r>
              <a:rPr lang="en-US" dirty="0"/>
              <a:t>https://www.faeburgos.org/</a:t>
            </a:r>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a:xfrm>
            <a:off x="768652" y="2553508"/>
            <a:ext cx="4111191" cy="868680"/>
          </a:xfrm>
        </p:spPr>
        <p:txBody>
          <a:bodyPr/>
          <a:lstStyle/>
          <a:p>
            <a:r>
              <a:rPr lang="en-US" dirty="0"/>
              <a:t>Case Study </a:t>
            </a:r>
            <a:r>
              <a:rPr lang="en-US" sz="2000" dirty="0"/>
              <a:t>Oscar Arroba</a:t>
            </a:r>
          </a:p>
          <a:p>
            <a:r>
              <a:rPr lang="en-US" sz="2000" dirty="0"/>
              <a:t>CEO </a:t>
            </a:r>
            <a:r>
              <a:rPr lang="es-ES" sz="2000" dirty="0" err="1"/>
              <a:t>Drams</a:t>
            </a:r>
            <a:r>
              <a:rPr lang="es-ES" sz="2000" dirty="0"/>
              <a:t> Tecnología y </a:t>
            </a:r>
          </a:p>
          <a:p>
            <a:r>
              <a:rPr lang="es-ES" sz="2000" dirty="0"/>
              <a:t>Seguridad. S.L.</a:t>
            </a:r>
            <a:endParaRPr lang="en-US" dirty="0"/>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3853" y="8144081"/>
            <a:ext cx="3043812" cy="2758455"/>
          </a:xfrm>
        </p:spPr>
        <p:txBody>
          <a:bodyPr/>
          <a:lstStyle/>
          <a:p>
            <a:r>
              <a:rPr lang="en-US" dirty="0"/>
              <a:t>Click here to answer…</a:t>
            </a:r>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4611757" y="6483926"/>
            <a:ext cx="2584689" cy="3835731"/>
          </a:xfrm>
        </p:spPr>
        <p:txBody>
          <a:bodyPr/>
          <a:lstStyle/>
          <a:p>
            <a:r>
              <a:rPr lang="en-US" dirty="0"/>
              <a:t>The organization focuses on the installation of security systems, including video surveillance, access control, and systems integration, primarily catering to the industrial sector. This takes place in the initial construction or at a later stage.</a:t>
            </a:r>
          </a:p>
          <a:p>
            <a:r>
              <a:rPr lang="en-US" dirty="0"/>
              <a:t>Integration in the company is achieved through the organization’s efforts to provide opportunities based on individual capabilities, language training, and initial pairing with experienced colleagues.</a:t>
            </a:r>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593089" y="4912169"/>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p:txBody>
          <a:bodyPr/>
          <a:lstStyle/>
          <a:p>
            <a:r>
              <a:rPr lang="en-US" dirty="0"/>
              <a:t>Movement is demonstrated through action, not just credentials.</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74747" y="6220418"/>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91402" y="787490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67031" y="5913514"/>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58407" y="7419263"/>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pic>
        <p:nvPicPr>
          <p:cNvPr id="83" name="Graphic 82" descr="Tick with solid fill">
            <a:extLst>
              <a:ext uri="{FF2B5EF4-FFF2-40B4-BE49-F238E27FC236}">
                <a16:creationId xmlns:a16="http://schemas.microsoft.com/office/drawing/2014/main" id="{CCC21FEA-A733-F695-3C6E-41D7AEB4E1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73256" y="5516089"/>
            <a:ext cx="275142" cy="275142"/>
          </a:xfrm>
          <a:prstGeom prst="rect">
            <a:avLst/>
          </a:prstGeom>
        </p:spPr>
      </p:pic>
      <p:sp>
        <p:nvSpPr>
          <p:cNvPr id="2" name="Text Placeholder 74">
            <a:extLst>
              <a:ext uri="{FF2B5EF4-FFF2-40B4-BE49-F238E27FC236}">
                <a16:creationId xmlns:a16="http://schemas.microsoft.com/office/drawing/2014/main" id="{9732ABA6-AF5F-8909-83EA-AC78A4A6A9AD}"/>
              </a:ext>
            </a:extLst>
          </p:cNvPr>
          <p:cNvSpPr txBox="1">
            <a:spLocks/>
          </p:cNvSpPr>
          <p:nvPr/>
        </p:nvSpPr>
        <p:spPr>
          <a:xfrm>
            <a:off x="701605" y="6206088"/>
            <a:ext cx="1620576" cy="231232"/>
          </a:xfrm>
          <a:prstGeom prst="rect">
            <a:avLst/>
          </a:prstGeom>
        </p:spPr>
        <p:txBody>
          <a:bodyPr vert="horz" lIns="91440" tIns="45720" rIns="91440" bIns="45720" rtlCol="0" anchor="t">
            <a:noAutofit/>
          </a:bodyPr>
          <a:lstStyle>
            <a:lvl1pPr marL="0" indent="0" algn="l" defTabSz="755934" rtl="0" eaLnBrk="1" latinLnBrk="0" hangingPunct="1">
              <a:lnSpc>
                <a:spcPts val="1420"/>
              </a:lnSpc>
              <a:spcBef>
                <a:spcPts val="0"/>
              </a:spcBef>
              <a:buFont typeface="Arial" panose="020B0604020202020204" pitchFamily="34" charset="0"/>
              <a:buNone/>
              <a:defRPr sz="1400" b="0" i="0" kern="1200">
                <a:solidFill>
                  <a:schemeClr val="bg1"/>
                </a:solidFill>
                <a:latin typeface="Calibri" panose="020F0502020204030204" pitchFamily="34" charset="0"/>
                <a:ea typeface="+mn-ea"/>
                <a:cs typeface="Calibri" panose="020F0502020204030204" pitchFamily="34" charset="0"/>
              </a:defRPr>
            </a:lvl1pPr>
            <a:lvl2pPr marL="385602"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2pPr>
            <a:lvl3pPr marL="771204"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3pPr>
            <a:lvl4pPr marL="1156806"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4pPr>
            <a:lvl5pPr marL="1542409"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dirty="0"/>
              <a:t>Public Policy or National Scheme</a:t>
            </a:r>
          </a:p>
          <a:p>
            <a:endParaRPr lang="en-US" dirty="0"/>
          </a:p>
        </p:txBody>
      </p:sp>
    </p:spTree>
    <p:extLst>
      <p:ext uri="{BB962C8B-B14F-4D97-AF65-F5344CB8AC3E}">
        <p14:creationId xmlns:p14="http://schemas.microsoft.com/office/powerpoint/2010/main" val="324452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954621" y="1845882"/>
            <a:ext cx="2725840" cy="2320772"/>
          </a:xfrm>
        </p:spPr>
        <p:txBody>
          <a:bodyPr/>
          <a:lstStyle/>
          <a:p>
            <a:r>
              <a:rPr lang="en-US" dirty="0"/>
              <a:t>Click here to answer…</a:t>
            </a:r>
          </a:p>
          <a:p>
            <a:endParaRPr lang="en-US" dirty="0"/>
          </a:p>
          <a:p>
            <a:endParaRPr lang="en-US" dirty="0"/>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1460782"/>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480322" y="1470459"/>
            <a:ext cx="2826807" cy="2320772"/>
          </a:xfrm>
        </p:spPr>
        <p:txBody>
          <a:bodyPr/>
          <a:lstStyle/>
          <a:p>
            <a:r>
              <a:rPr lang="en-US" dirty="0"/>
              <a:t>The company supports the successful integration of refugees and other migrants by combining mentoring with experienced colleagues, on-the-job training, and flexibility with formal qualifications. The company avoids assigning individuals to high-risk projects until they have developed sufficient language proficiency and a successful track record. They recruit migrants directly from their countries of origin sometimes. </a:t>
            </a:r>
          </a:p>
          <a:p>
            <a:r>
              <a:rPr lang="en-US" dirty="0"/>
              <a:t>The process of hiring from another country involves navigating Spanish </a:t>
            </a:r>
            <a:r>
              <a:rPr lang="en-US" dirty="0" err="1"/>
              <a:t>labour</a:t>
            </a:r>
            <a:r>
              <a:rPr lang="en-US" dirty="0"/>
              <a:t> regulations, including obtaining approval from the Ministry of </a:t>
            </a:r>
            <a:r>
              <a:rPr lang="en-US" dirty="0" err="1"/>
              <a:t>Labour</a:t>
            </a:r>
            <a:r>
              <a:rPr lang="en-US" dirty="0"/>
              <a:t>, which can have complexities. The company has not pursued similar recruitment efforts due to the difficulty of bringing in workers from abroad since there are stricter regulations and the challenges of identifying candidates with the right skills in origin countries. Instead, most of their current migrant employees are already residing in the country before being hired.</a:t>
            </a:r>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1460782"/>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969861" y="5191390"/>
            <a:ext cx="2725840" cy="2320772"/>
          </a:xfrm>
        </p:spPr>
        <p:txBody>
          <a:bodyPr/>
          <a:lstStyle/>
          <a:p>
            <a:r>
              <a:rPr lang="en-US" dirty="0"/>
              <a:t>The company actively invests in upskilling its workforce by collaborating with Vocational and Educational Training (VET) </a:t>
            </a:r>
            <a:r>
              <a:rPr lang="en-US" dirty="0" err="1"/>
              <a:t>centres</a:t>
            </a:r>
            <a:r>
              <a:rPr lang="en-US" dirty="0"/>
              <a:t> and incorporating hands-on, practical on-the-job training. Recognizing that some candidates may lack formal qualifications, the organization offers opportunities to learn directly from experienced colleagues, as there is no specific VET curriculum for security system installations.</a:t>
            </a:r>
          </a:p>
          <a:p>
            <a:endParaRPr lang="en-US" dirty="0"/>
          </a:p>
          <a:p>
            <a:endParaRPr lang="en-US" dirty="0"/>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945254" y="3633384"/>
            <a:ext cx="2746337" cy="1460782"/>
          </a:xfrm>
        </p:spPr>
        <p:txBody>
          <a:bodyPr/>
          <a:lstStyle/>
          <a:p>
            <a:r>
              <a:rPr lang="en-US" dirty="0"/>
              <a:t>Do you provide upskilling workshops in your organization or company?</a:t>
            </a:r>
          </a:p>
          <a:p>
            <a:endParaRPr lang="en-US"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370811" y="6327522"/>
            <a:ext cx="2725840" cy="2320772"/>
          </a:xfrm>
        </p:spPr>
        <p:txBody>
          <a:bodyPr/>
          <a:lstStyle/>
          <a:p>
            <a:r>
              <a:rPr lang="en-US" dirty="0"/>
              <a:t>The company uses its internal funding to support worker training and qualifications.</a:t>
            </a:r>
          </a:p>
          <a:p>
            <a:endParaRPr lang="en-US" dirty="0"/>
          </a:p>
          <a:p>
            <a:endParaRPr lang="en-US" dirty="0"/>
          </a:p>
          <a:p>
            <a:endParaRPr lang="en-US" dirty="0"/>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346204" y="4888388"/>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832474" y="495977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361440" y="5913023"/>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628350" y="5463250"/>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building with a sign on the side&#10;&#10;AI-generated content may be incorrect.">
            <a:extLst>
              <a:ext uri="{FF2B5EF4-FFF2-40B4-BE49-F238E27FC236}">
                <a16:creationId xmlns:a16="http://schemas.microsoft.com/office/drawing/2014/main" id="{30C36B4E-9A6B-76A7-EA73-28CA31EAE48E}"/>
              </a:ext>
            </a:extLst>
          </p:cNvPr>
          <p:cNvPicPr>
            <a:picLocks noGrp="1" noChangeAspect="1"/>
          </p:cNvPicPr>
          <p:nvPr>
            <p:ph type="pic" sz="quarter" idx="10"/>
          </p:nvPr>
        </p:nvPicPr>
        <p:blipFill>
          <a:blip r:embed="rId2"/>
          <a:srcRect l="23031" r="23031"/>
          <a:stretch>
            <a:fillRect/>
          </a:stretch>
        </p:blipFill>
        <p:spPr/>
      </p:pic>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r>
              <a:rPr lang="en-US" dirty="0"/>
              <a:t>Employees reported being satisfied with the support provided, particularly with opportunities to regularize their immigration status.</a:t>
            </a:r>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1460782"/>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2486526"/>
            <a:ext cx="2219057" cy="1811154"/>
          </a:xfrm>
        </p:spPr>
        <p:txBody>
          <a:bodyPr>
            <a:normAutofit fontScale="62500" lnSpcReduction="20000"/>
          </a:bodyPr>
          <a:lstStyle/>
          <a:p>
            <a:r>
              <a:rPr lang="en-US" dirty="0"/>
              <a:t>Our current workforce includes people from Venezuela, Romania, Bolivia, and other countries who were already in Spain when they joined us. We find that hiring individuals who are highly motivated and eager to adapt, regardless of their origin, leads to success.</a:t>
            </a:r>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78969" y="5018928"/>
            <a:ext cx="3689142" cy="3914015"/>
          </a:xfrm>
        </p:spPr>
        <p:txBody>
          <a:bodyPr/>
          <a:lstStyle/>
          <a:p>
            <a:r>
              <a:rPr lang="en-US" dirty="0"/>
              <a:t>The integration of migrants into the organization has been successful due to a combination of strategies focused on adaptability, inclusion, and skills building. The organization fosters a culture of mutual respect and equal opportunity, where promotions and recognition are based solely on merit and performance, regardless of nationality or background.</a:t>
            </a:r>
          </a:p>
          <a:p>
            <a:r>
              <a:rPr lang="en-US" dirty="0"/>
              <a:t>Employees who demonstrate dedication and capability are given increased responsibilities, creating a pathway for growth and motivation. Language acquisition is also a key component of successful integration. Workers are supported and encouraged to improve their Spanish proficiency.</a:t>
            </a:r>
          </a:p>
          <a:p>
            <a:r>
              <a:rPr lang="en-US" dirty="0"/>
              <a:t>Lastly, the organization has supported the legal integration of some employees by providing job offers that enabled them to regularize their immigration status.</a:t>
            </a:r>
          </a:p>
          <a:p>
            <a:endParaRPr lang="en-US" dirty="0"/>
          </a:p>
          <a:p>
            <a:endParaRPr lang="en-US" dirty="0"/>
          </a:p>
          <a:p>
            <a:endParaRPr lang="en-US" dirty="0"/>
          </a:p>
          <a:p>
            <a:endParaRPr lang="en-US" dirty="0"/>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696632" y="8675303"/>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681585" y="7782268"/>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40655" y="779391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51028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416</TotalTime>
  <Words>640</Words>
  <Application>Microsoft Office PowerPoint</Application>
  <PresentationFormat>Custom</PresentationFormat>
  <Paragraphs>44</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Calibri</vt:lpstr>
      <vt:lpstr>Montserrat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Gillian Keane</dc:creator>
  <cp:lastModifiedBy>Lola Gonzalez</cp:lastModifiedBy>
  <cp:revision>25</cp:revision>
  <dcterms:created xsi:type="dcterms:W3CDTF">2024-07-18T11:40:13Z</dcterms:created>
  <dcterms:modified xsi:type="dcterms:W3CDTF">2025-01-28T13:57:05Z</dcterms:modified>
</cp:coreProperties>
</file>