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p:scale>
          <a:sx n="80" d="100"/>
          <a:sy n="80" d="100"/>
        </p:scale>
        <p:origin x="1699" y="-15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4"/>
            <a:ext cx="3112909" cy="5743027"/>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74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Picture Placeholder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1577" y="463857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144237"/>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385944"/>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900529"/>
            <a:ext cx="3003430" cy="866693"/>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1577" y="5488445"/>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187186"/>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21722"/>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1577" y="514146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1577" y="58354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14515"/>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6616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882649"/>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3034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B996E5F4-4966-E926-EB49-93DDF8B4F31B}"/>
              </a:ext>
            </a:extLst>
          </p:cNvPr>
          <p:cNvCxnSpPr>
            <a:cxnSpLocks/>
          </p:cNvCxnSpPr>
          <p:nvPr userDrawn="1"/>
        </p:nvCxnSpPr>
        <p:spPr>
          <a:xfrm>
            <a:off x="161577" y="6182402"/>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6" name="Text Placeholder 32">
            <a:extLst>
              <a:ext uri="{FF2B5EF4-FFF2-40B4-BE49-F238E27FC236}">
                <a16:creationId xmlns:a16="http://schemas.microsoft.com/office/drawing/2014/main" id="{388F49F2-9701-6D94-C60F-6BA5A3450A1A}"/>
              </a:ext>
            </a:extLst>
          </p:cNvPr>
          <p:cNvSpPr>
            <a:spLocks noGrp="1"/>
          </p:cNvSpPr>
          <p:nvPr>
            <p:ph type="body" sz="quarter" idx="73" hasCustomPrompt="1"/>
          </p:nvPr>
        </p:nvSpPr>
        <p:spPr>
          <a:xfrm>
            <a:off x="709312" y="6224321"/>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Public Policy or </a:t>
            </a:r>
          </a:p>
          <a:p>
            <a:pPr lvl="0"/>
            <a:r>
              <a:rPr lang="en-GB" dirty="0"/>
              <a:t>National Scheme</a:t>
            </a:r>
          </a:p>
        </p:txBody>
      </p:sp>
      <p:sp>
        <p:nvSpPr>
          <p:cNvPr id="7" name="Rectangle 6">
            <a:extLst>
              <a:ext uri="{FF2B5EF4-FFF2-40B4-BE49-F238E27FC236}">
                <a16:creationId xmlns:a16="http://schemas.microsoft.com/office/drawing/2014/main" id="{DE4AA953-4516-BA46-CC49-0929E4095A39}"/>
              </a:ext>
            </a:extLst>
          </p:cNvPr>
          <p:cNvSpPr/>
          <p:nvPr userDrawn="1"/>
        </p:nvSpPr>
        <p:spPr>
          <a:xfrm>
            <a:off x="3023853" y="6291747"/>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Picture Placeholder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1/28/2025</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2" Type="http://schemas.openxmlformats.org/officeDocument/2006/relationships/hyperlink" Target="https://www.cursosenconstruccion.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ign on a table&#10;&#10;AI-generated content may be incorrect.">
            <a:extLst>
              <a:ext uri="{FF2B5EF4-FFF2-40B4-BE49-F238E27FC236}">
                <a16:creationId xmlns:a16="http://schemas.microsoft.com/office/drawing/2014/main" id="{1960744E-2E7A-8082-7DFF-51341AD428EB}"/>
              </a:ext>
            </a:extLst>
          </p:cNvPr>
          <p:cNvPicPr>
            <a:picLocks noGrp="1" noChangeAspect="1"/>
          </p:cNvPicPr>
          <p:nvPr>
            <p:ph type="pic" sz="quarter" idx="10"/>
          </p:nvPr>
        </p:nvPicPr>
        <p:blipFill>
          <a:blip r:embed="rId2"/>
          <a:srcRect t="14055" b="14055"/>
          <a:stretch>
            <a:fillRect/>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40843" y="2128934"/>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t>Spain</a:t>
            </a:r>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28990" y="6835451"/>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713666" y="4881895"/>
            <a:ext cx="2943934" cy="230432"/>
          </a:xfrm>
        </p:spPr>
        <p:txBody>
          <a:bodyPr/>
          <a:lstStyle/>
          <a:p>
            <a:r>
              <a:rPr lang="en-US" sz="1400" dirty="0"/>
              <a:t>https://www.fundacionlaboral.org/</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a:xfrm>
            <a:off x="1074425" y="2740549"/>
            <a:ext cx="2724912" cy="868680"/>
          </a:xfrm>
        </p:spPr>
        <p:txBody>
          <a:bodyPr/>
          <a:lstStyle/>
          <a:p>
            <a:r>
              <a:rPr lang="en-US" dirty="0"/>
              <a:t>FLC Murcia</a:t>
            </a:r>
          </a:p>
          <a:p>
            <a:r>
              <a:rPr lang="en-US" dirty="0"/>
              <a:t>Valentín </a:t>
            </a:r>
            <a:r>
              <a:rPr lang="en-US" dirty="0" err="1"/>
              <a:t>Carozo</a:t>
            </a:r>
            <a:endParaRPr lang="en-US" dirty="0"/>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8144081"/>
            <a:ext cx="3043812" cy="2758455"/>
          </a:xfrm>
        </p:spPr>
        <p:txBody>
          <a:bodyPr/>
          <a:lstStyle/>
          <a:p>
            <a:endParaRPr lang="en-US" dirty="0"/>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3835731"/>
          </a:xfrm>
        </p:spPr>
        <p:txBody>
          <a:bodyPr/>
          <a:lstStyle/>
          <a:p>
            <a:r>
              <a:rPr lang="en-US" dirty="0"/>
              <a:t>Integration efforts were supported through a joint collaboration between the Fundación Laboral de la </a:t>
            </a:r>
            <a:r>
              <a:rPr lang="en-US" dirty="0" err="1"/>
              <a:t>Construcción</a:t>
            </a:r>
            <a:r>
              <a:rPr lang="en-US" dirty="0"/>
              <a:t> Centre in Murcia and the Red Cross. The VET Centre provided students with training courses and job-seeking assistance targeted to quick market integration, while the Red Cross facilitated access to housing, language courses, and essential resources.</a:t>
            </a:r>
          </a:p>
          <a:p>
            <a:endParaRPr lang="en-US" dirty="0"/>
          </a:p>
          <a:p>
            <a:r>
              <a:rPr lang="en-US" dirty="0"/>
              <a:t>Key aspects of the initiative included:</a:t>
            </a:r>
          </a:p>
          <a:p>
            <a:endParaRPr lang="en-US" dirty="0"/>
          </a:p>
          <a:p>
            <a:pPr marL="171450" indent="-171450">
              <a:buFontTx/>
              <a:buChar char="-"/>
            </a:pPr>
            <a:r>
              <a:rPr lang="en-US" dirty="0"/>
              <a:t>Professional training in construction skills, such as masonry, plastering, and drywall installation.</a:t>
            </a:r>
          </a:p>
          <a:p>
            <a:pPr marL="171450" indent="-171450">
              <a:buFontTx/>
              <a:buChar char="-"/>
            </a:pPr>
            <a:r>
              <a:rPr lang="en-US" dirty="0"/>
              <a:t>Safety training certified under the </a:t>
            </a:r>
            <a:r>
              <a:rPr lang="en-US" dirty="0" err="1"/>
              <a:t>Labour</a:t>
            </a:r>
            <a:r>
              <a:rPr lang="en-US" dirty="0"/>
              <a:t> Risk Prevention Act, equipping participants to meet industry standards.</a:t>
            </a:r>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US" dirty="0"/>
              <a:t>Quote Here</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91402" y="787490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58407" y="7419263"/>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71068" y="6257930"/>
            <a:ext cx="275142" cy="275142"/>
          </a:xfrm>
          <a:prstGeom prst="rect">
            <a:avLst/>
          </a:prstGeom>
        </p:spPr>
      </p:pic>
      <p:sp>
        <p:nvSpPr>
          <p:cNvPr id="2" name="Text Placeholder 74">
            <a:extLst>
              <a:ext uri="{FF2B5EF4-FFF2-40B4-BE49-F238E27FC236}">
                <a16:creationId xmlns:a16="http://schemas.microsoft.com/office/drawing/2014/main" id="{9732ABA6-AF5F-8909-83EA-AC78A4A6A9AD}"/>
              </a:ext>
            </a:extLst>
          </p:cNvPr>
          <p:cNvSpPr txBox="1">
            <a:spLocks/>
          </p:cNvSpPr>
          <p:nvPr/>
        </p:nvSpPr>
        <p:spPr>
          <a:xfrm>
            <a:off x="701604" y="6206088"/>
            <a:ext cx="2112715" cy="231232"/>
          </a:xfrm>
          <a:prstGeom prst="rect">
            <a:avLst/>
          </a:prstGeom>
        </p:spPr>
        <p:txBody>
          <a:bodyPr vert="horz" lIns="91440" tIns="45720" rIns="91440" bIns="45720" rtlCol="0" anchor="t">
            <a:noAutofit/>
          </a:bodyPr>
          <a:lstStyle>
            <a:lvl1pPr marL="0" indent="0" algn="l" defTabSz="755934" rtl="0" eaLnBrk="1" latinLnBrk="0" hangingPunct="1">
              <a:lnSpc>
                <a:spcPts val="1420"/>
              </a:lnSpc>
              <a:spcBef>
                <a:spcPts val="0"/>
              </a:spcBef>
              <a:buFont typeface="Arial" panose="020B0604020202020204" pitchFamily="34" charset="0"/>
              <a:buNone/>
              <a:defRPr sz="1400" b="0" i="0" kern="1200">
                <a:solidFill>
                  <a:schemeClr val="bg1"/>
                </a:solidFill>
                <a:latin typeface="Calibri" panose="020F0502020204030204" pitchFamily="34" charset="0"/>
                <a:ea typeface="+mn-ea"/>
                <a:cs typeface="Calibri" panose="020F0502020204030204" pitchFamily="34" charset="0"/>
              </a:defRPr>
            </a:lvl1pPr>
            <a:lvl2pPr marL="385602"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2pPr>
            <a:lvl3pPr marL="771204"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3pPr>
            <a:lvl4pPr marL="1156806"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4pPr>
            <a:lvl5pPr marL="1542409"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dirty="0"/>
              <a:t>VET Centre</a:t>
            </a:r>
          </a:p>
          <a:p>
            <a:endParaRPr lang="en-US" dirty="0"/>
          </a:p>
        </p:txBody>
      </p:sp>
      <p:pic>
        <p:nvPicPr>
          <p:cNvPr id="3" name="Imagen 2">
            <a:extLst>
              <a:ext uri="{FF2B5EF4-FFF2-40B4-BE49-F238E27FC236}">
                <a16:creationId xmlns:a16="http://schemas.microsoft.com/office/drawing/2014/main" id="{636F818B-3136-977B-AE52-470F97445201}"/>
              </a:ext>
            </a:extLst>
          </p:cNvPr>
          <p:cNvPicPr>
            <a:picLocks noChangeAspect="1"/>
          </p:cNvPicPr>
          <p:nvPr/>
        </p:nvPicPr>
        <p:blipFill>
          <a:blip r:embed="rId7"/>
          <a:stretch>
            <a:fillRect/>
          </a:stretch>
        </p:blipFill>
        <p:spPr>
          <a:xfrm>
            <a:off x="3071068" y="5181331"/>
            <a:ext cx="274344" cy="274344"/>
          </a:xfrm>
          <a:prstGeom prst="rect">
            <a:avLst/>
          </a:prstGeom>
        </p:spPr>
      </p:pic>
    </p:spTree>
    <p:extLst>
      <p:ext uri="{BB962C8B-B14F-4D97-AF65-F5344CB8AC3E}">
        <p14:creationId xmlns:p14="http://schemas.microsoft.com/office/powerpoint/2010/main" val="324452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954621" y="1845882"/>
            <a:ext cx="2725840" cy="2320772"/>
          </a:xfrm>
        </p:spPr>
        <p:txBody>
          <a:bodyPr/>
          <a:lstStyle/>
          <a:p>
            <a:r>
              <a:rPr lang="en-US" dirty="0"/>
              <a:t>Click here to answer…</a:t>
            </a:r>
          </a:p>
          <a:p>
            <a:endParaRPr lang="en-US" dirty="0"/>
          </a:p>
          <a:p>
            <a:endParaRPr lang="en-US" dirty="0"/>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1460782"/>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545165" y="1696530"/>
            <a:ext cx="2725840" cy="2320772"/>
          </a:xfrm>
        </p:spPr>
        <p:txBody>
          <a:bodyPr/>
          <a:lstStyle/>
          <a:p>
            <a:r>
              <a:rPr lang="en-US" dirty="0"/>
              <a:t>The local Red Cross is in charge of providing support to migrants through housing, language and social integration support. The Fundación Laboral de la </a:t>
            </a:r>
            <a:r>
              <a:rPr lang="en-US" dirty="0" err="1"/>
              <a:t>Construcción</a:t>
            </a:r>
            <a:r>
              <a:rPr lang="en-US" dirty="0"/>
              <a:t> provided:</a:t>
            </a:r>
          </a:p>
          <a:p>
            <a:pPr marL="171450" indent="-171450">
              <a:buFontTx/>
              <a:buChar char="-"/>
            </a:pPr>
            <a:r>
              <a:rPr lang="en-US" dirty="0"/>
              <a:t>Construction training courses, including masonry and concrete work, plastering, and dry wall installation.</a:t>
            </a:r>
          </a:p>
          <a:p>
            <a:pPr marL="171450" indent="-171450">
              <a:buFontTx/>
              <a:buChar char="-"/>
            </a:pPr>
            <a:r>
              <a:rPr lang="en-US" dirty="0"/>
              <a:t>Occupational Health and Safety Certification, the minimum qualification to enter a construction site.</a:t>
            </a:r>
          </a:p>
          <a:p>
            <a:pPr marL="171450" indent="-171450">
              <a:buFontTx/>
              <a:buChar char="-"/>
            </a:pPr>
            <a:r>
              <a:rPr lang="en-US" dirty="0"/>
              <a:t>Access to housing and essential resources via the Red Cross.</a:t>
            </a:r>
          </a:p>
          <a:p>
            <a:pPr marL="171450" indent="-171450">
              <a:buFontTx/>
              <a:buChar char="-"/>
            </a:pPr>
            <a:r>
              <a:rPr lang="en-US" dirty="0"/>
              <a:t>Individualized career guidance and employment registration on national job portals.</a:t>
            </a:r>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1460782"/>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90"/>
            <a:ext cx="2725840" cy="2320772"/>
          </a:xfrm>
        </p:spPr>
        <p:txBody>
          <a:bodyPr/>
          <a:lstStyle/>
          <a:p>
            <a:r>
              <a:rPr lang="en-US" dirty="0"/>
              <a:t>At the Fundación Laboral de la </a:t>
            </a:r>
            <a:r>
              <a:rPr lang="en-US" dirty="0" err="1"/>
              <a:t>Construcción</a:t>
            </a:r>
            <a:r>
              <a:rPr lang="en-US" dirty="0"/>
              <a:t>, we offer a variety of initial training and upskilling courses tailored to the needs of the construction sector. These include professional training in specialized construction techniques, health and safety certifications, and courses focused on new technologies and sustainable construction practices. Our aim is to support workers in enhancing their skills, improving their employability, and adapting to the evolving demands of the industry. Our course catalogue is available at: </a:t>
            </a:r>
            <a:r>
              <a:rPr lang="en-US" dirty="0">
                <a:hlinkClick r:id="rId2"/>
              </a:rPr>
              <a:t>https://www.cursosenconstruccion.com/</a:t>
            </a:r>
            <a:endParaRPr lang="en-US" dirty="0"/>
          </a:p>
          <a:p>
            <a:endParaRPr lang="en-US" dirty="0"/>
          </a:p>
          <a:p>
            <a:endParaRPr lang="en-US" dirty="0"/>
          </a:p>
          <a:p>
            <a:endParaRPr lang="en-US" dirty="0"/>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945254" y="3633384"/>
            <a:ext cx="2746337" cy="1460782"/>
          </a:xfrm>
        </p:spPr>
        <p:txBody>
          <a:bodyPr/>
          <a:lstStyle/>
          <a:p>
            <a:r>
              <a:rPr lang="en-US"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70811" y="6327522"/>
            <a:ext cx="2725840" cy="2320772"/>
          </a:xfrm>
        </p:spPr>
        <p:txBody>
          <a:bodyPr/>
          <a:lstStyle/>
          <a:p>
            <a:r>
              <a:rPr lang="en-US" dirty="0"/>
              <a:t>Click here to answer…</a:t>
            </a:r>
          </a:p>
          <a:p>
            <a:endParaRPr lang="en-US" dirty="0"/>
          </a:p>
          <a:p>
            <a:endParaRPr lang="en-US" dirty="0"/>
          </a:p>
          <a:p>
            <a:endParaRPr lang="en-US" dirty="0"/>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46204" y="488838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361440" y="5913023"/>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28350" y="5463250"/>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and person standing next to a sign&#10;&#10;AI-generated content may be incorrect.">
            <a:extLst>
              <a:ext uri="{FF2B5EF4-FFF2-40B4-BE49-F238E27FC236}">
                <a16:creationId xmlns:a16="http://schemas.microsoft.com/office/drawing/2014/main" id="{208059B0-6A34-AE4D-F580-0B599D9A140C}"/>
              </a:ext>
            </a:extLst>
          </p:cNvPr>
          <p:cNvPicPr>
            <a:picLocks noGrp="1" noChangeAspect="1"/>
          </p:cNvPicPr>
          <p:nvPr>
            <p:ph type="pic" sz="quarter" idx="10"/>
          </p:nvPr>
        </p:nvPicPr>
        <p:blipFill>
          <a:blip r:embed="rId2"/>
          <a:srcRect l="30615" r="30615"/>
          <a:stretch>
            <a:fillRect/>
          </a:stretch>
        </p:blipFill>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lstStyle/>
          <a:p>
            <a:r>
              <a:rPr lang="en-US" sz="1500" i="1" dirty="0">
                <a:solidFill>
                  <a:schemeClr val="bg1"/>
                </a:solidFill>
                <a:latin typeface="Calibri" panose="020F0502020204030204" pitchFamily="34" charset="0"/>
                <a:cs typeface="Calibri" panose="020F0502020204030204" pitchFamily="34" charset="0"/>
              </a:rPr>
              <a:t>Quote here</a:t>
            </a:r>
            <a:endParaRPr lang="en-US" sz="1500" dirty="0">
              <a:solidFill>
                <a:schemeClr val="bg1"/>
              </a:solidFill>
              <a:latin typeface="Calibri" panose="020F0502020204030204" pitchFamily="34" charset="0"/>
              <a:cs typeface="Calibri" panose="020F0502020204030204" pitchFamily="34" charset="0"/>
            </a:endParaRPr>
          </a:p>
          <a:p>
            <a:endParaRPr lang="en-US" dirty="0"/>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64615" y="4924002"/>
            <a:ext cx="3689142" cy="2274015"/>
          </a:xfrm>
        </p:spPr>
        <p:txBody>
          <a:bodyPr/>
          <a:lstStyle/>
          <a:p>
            <a:r>
              <a:rPr lang="en-US" dirty="0"/>
              <a:t>The integration </a:t>
            </a:r>
            <a:r>
              <a:rPr lang="en-US" dirty="0" err="1"/>
              <a:t>programme’s</a:t>
            </a:r>
            <a:r>
              <a:rPr lang="en-US" dirty="0"/>
              <a:t> success lay in its comprehensive approach:</a:t>
            </a:r>
          </a:p>
          <a:p>
            <a:pPr marL="171450" indent="-171450">
              <a:buFontTx/>
              <a:buChar char="-"/>
            </a:pPr>
            <a:r>
              <a:rPr lang="en-US" dirty="0"/>
              <a:t>Practical construction training ensured participants gained relevant skills.</a:t>
            </a:r>
          </a:p>
          <a:p>
            <a:pPr marL="171450" indent="-171450">
              <a:buFontTx/>
              <a:buChar char="-"/>
            </a:pPr>
            <a:r>
              <a:rPr lang="en-US" dirty="0"/>
              <a:t>Collaboration with employers created direct pathways to job opportunities.</a:t>
            </a:r>
          </a:p>
          <a:p>
            <a:pPr marL="171450" indent="-171450">
              <a:buFontTx/>
              <a:buChar char="-"/>
            </a:pPr>
            <a:r>
              <a:rPr lang="en-US" dirty="0"/>
              <a:t>Language and cultural orientation </a:t>
            </a:r>
            <a:r>
              <a:rPr lang="en-US" dirty="0" err="1"/>
              <a:t>programmes</a:t>
            </a:r>
            <a:r>
              <a:rPr lang="en-US" dirty="0"/>
              <a:t> fostered better workplace adaptation.</a:t>
            </a:r>
          </a:p>
          <a:p>
            <a:r>
              <a:rPr lang="en-US" dirty="0"/>
              <a:t>Participants expressed gratitude for the comprehensive support but highlighted language as a critical barrier. Some also noted challenges in accessing more advanced certifications due to administrative hurdles.</a:t>
            </a:r>
          </a:p>
          <a:p>
            <a:endParaRPr lang="en-US" dirty="0"/>
          </a:p>
          <a:p>
            <a:endParaRPr lang="en-US" dirty="0"/>
          </a:p>
          <a:p>
            <a:endParaRPr lang="en-US" dirty="0"/>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555202" y="7907468"/>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23351" y="6834094"/>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433</TotalTime>
  <Words>495</Words>
  <Application>Microsoft Office PowerPoint</Application>
  <PresentationFormat>Custom</PresentationFormat>
  <Paragraphs>53</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vt:lpstr>
      <vt:lpstr>Montserrat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Gillian Keane</dc:creator>
  <cp:lastModifiedBy>Lola Gonzalez</cp:lastModifiedBy>
  <cp:revision>19</cp:revision>
  <dcterms:created xsi:type="dcterms:W3CDTF">2024-07-18T11:40:13Z</dcterms:created>
  <dcterms:modified xsi:type="dcterms:W3CDTF">2025-01-28T12:11:40Z</dcterms:modified>
</cp:coreProperties>
</file>