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handoutMasterIdLst>
    <p:handoutMasterId r:id="rId39"/>
  </p:handoutMasterIdLst>
  <p:sldIdLst>
    <p:sldId id="738" r:id="rId5"/>
    <p:sldId id="693" r:id="rId6"/>
    <p:sldId id="703" r:id="rId7"/>
    <p:sldId id="711" r:id="rId8"/>
    <p:sldId id="706" r:id="rId9"/>
    <p:sldId id="705" r:id="rId10"/>
    <p:sldId id="716" r:id="rId11"/>
    <p:sldId id="712" r:id="rId12"/>
    <p:sldId id="713" r:id="rId13"/>
    <p:sldId id="714" r:id="rId14"/>
    <p:sldId id="715" r:id="rId15"/>
    <p:sldId id="717" r:id="rId16"/>
    <p:sldId id="718" r:id="rId17"/>
    <p:sldId id="719" r:id="rId18"/>
    <p:sldId id="720" r:id="rId19"/>
    <p:sldId id="721" r:id="rId20"/>
    <p:sldId id="722" r:id="rId21"/>
    <p:sldId id="723" r:id="rId22"/>
    <p:sldId id="724" r:id="rId23"/>
    <p:sldId id="725" r:id="rId24"/>
    <p:sldId id="726" r:id="rId25"/>
    <p:sldId id="727" r:id="rId26"/>
    <p:sldId id="728" r:id="rId27"/>
    <p:sldId id="729" r:id="rId28"/>
    <p:sldId id="730" r:id="rId29"/>
    <p:sldId id="731" r:id="rId30"/>
    <p:sldId id="732" r:id="rId31"/>
    <p:sldId id="733" r:id="rId32"/>
    <p:sldId id="734" r:id="rId33"/>
    <p:sldId id="735" r:id="rId34"/>
    <p:sldId id="736" r:id="rId35"/>
    <p:sldId id="737" r:id="rId36"/>
    <p:sldId id="702" r:id="rId37"/>
  </p:sldIdLst>
  <p:sldSz cx="7559675" cy="10691813"/>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E1C"/>
    <a:srgbClr val="EF3E23"/>
    <a:srgbClr val="5DC7D0"/>
    <a:srgbClr val="3DBDAB"/>
    <a:srgbClr val="87C540"/>
    <a:srgbClr val="C9519D"/>
    <a:srgbClr val="404040"/>
    <a:srgbClr val="55BCCB"/>
    <a:srgbClr val="F26F72"/>
    <a:srgbClr val="2241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31" autoAdjust="0"/>
    <p:restoredTop sz="93852"/>
  </p:normalViewPr>
  <p:slideViewPr>
    <p:cSldViewPr snapToGrid="0" snapToObjects="1">
      <p:cViewPr>
        <p:scale>
          <a:sx n="60" d="100"/>
          <a:sy n="60" d="100"/>
        </p:scale>
        <p:origin x="2270" y="-341"/>
      </p:cViewPr>
      <p:guideLst/>
    </p:cSldViewPr>
  </p:slideViewPr>
  <p:notesTextViewPr>
    <p:cViewPr>
      <p:scale>
        <a:sx n="1" d="1"/>
        <a:sy n="1" d="1"/>
      </p:scale>
      <p:origin x="0" y="0"/>
    </p:cViewPr>
  </p:notesTextViewPr>
  <p:sorterViewPr>
    <p:cViewPr>
      <p:scale>
        <a:sx n="55" d="100"/>
        <a:sy n="55" d="100"/>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2/18/2025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2/18/2025</a:t>
            </a:fld>
            <a:endParaRPr lang="en-US" dirty="0"/>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045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5677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12" name="Picture Placeholder 812">
            <a:extLst>
              <a:ext uri="{FF2B5EF4-FFF2-40B4-BE49-F238E27FC236}">
                <a16:creationId xmlns:a16="http://schemas.microsoft.com/office/drawing/2014/main" id="{32261276-7ECA-E435-9762-6981E374A5B8}"/>
              </a:ext>
            </a:extLst>
          </p:cNvPr>
          <p:cNvSpPr>
            <a:spLocks noGrp="1"/>
          </p:cNvSpPr>
          <p:nvPr userDrawn="1">
            <p:ph type="pic" sz="quarter" idx="17"/>
          </p:nvPr>
        </p:nvSpPr>
        <p:spPr>
          <a:xfrm>
            <a:off x="-1" y="2433668"/>
            <a:ext cx="7559675" cy="5852739"/>
          </a:xfrm>
          <a:custGeom>
            <a:avLst/>
            <a:gdLst>
              <a:gd name="connsiteX0" fmla="*/ 0 w 7555269"/>
              <a:gd name="connsiteY0" fmla="*/ 0 h 3917422"/>
              <a:gd name="connsiteX1" fmla="*/ 7555269 w 7555269"/>
              <a:gd name="connsiteY1" fmla="*/ 0 h 3917422"/>
              <a:gd name="connsiteX2" fmla="*/ 7555269 w 7555269"/>
              <a:gd name="connsiteY2" fmla="*/ 3917422 h 3917422"/>
              <a:gd name="connsiteX3" fmla="*/ 0 w 7555269"/>
              <a:gd name="connsiteY3" fmla="*/ 3917422 h 3917422"/>
            </a:gdLst>
            <a:ahLst/>
            <a:cxnLst>
              <a:cxn ang="0">
                <a:pos x="connsiteX0" y="connsiteY0"/>
              </a:cxn>
              <a:cxn ang="0">
                <a:pos x="connsiteX1" y="connsiteY1"/>
              </a:cxn>
              <a:cxn ang="0">
                <a:pos x="connsiteX2" y="connsiteY2"/>
              </a:cxn>
              <a:cxn ang="0">
                <a:pos x="connsiteX3" y="connsiteY3"/>
              </a:cxn>
            </a:cxnLst>
            <a:rect l="l" t="t" r="r" b="b"/>
            <a:pathLst>
              <a:path w="7555269" h="3917422">
                <a:moveTo>
                  <a:pt x="0" y="0"/>
                </a:moveTo>
                <a:lnTo>
                  <a:pt x="7555269" y="0"/>
                </a:lnTo>
                <a:lnTo>
                  <a:pt x="7555269" y="3917422"/>
                </a:lnTo>
                <a:lnTo>
                  <a:pt x="0" y="3917422"/>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10" name="Text Placeholder 32">
            <a:extLst>
              <a:ext uri="{FF2B5EF4-FFF2-40B4-BE49-F238E27FC236}">
                <a16:creationId xmlns:a16="http://schemas.microsoft.com/office/drawing/2014/main" id="{B1562EE4-AD85-7B1C-6395-925CFDA4940C}"/>
              </a:ext>
            </a:extLst>
          </p:cNvPr>
          <p:cNvSpPr>
            <a:spLocks noGrp="1"/>
          </p:cNvSpPr>
          <p:nvPr userDrawn="1">
            <p:ph type="body" sz="quarter" idx="29" hasCustomPrompt="1"/>
          </p:nvPr>
        </p:nvSpPr>
        <p:spPr>
          <a:xfrm>
            <a:off x="660378" y="4520023"/>
            <a:ext cx="3870325" cy="698760"/>
          </a:xfrm>
          <a:prstGeom prst="rect">
            <a:avLst/>
          </a:prstGeom>
        </p:spPr>
        <p:txBody>
          <a:bodyPr>
            <a:noAutofit/>
          </a:bodyPr>
          <a:lstStyle>
            <a:lvl1pPr marL="0" indent="0">
              <a:lnSpc>
                <a:spcPct val="100000"/>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OUR PROJECT</a:t>
            </a:r>
            <a:endParaRPr lang="en-US" dirty="0"/>
          </a:p>
        </p:txBody>
      </p:sp>
      <p:sp>
        <p:nvSpPr>
          <p:cNvPr id="111" name="Text Placeholder 32">
            <a:extLst>
              <a:ext uri="{FF2B5EF4-FFF2-40B4-BE49-F238E27FC236}">
                <a16:creationId xmlns:a16="http://schemas.microsoft.com/office/drawing/2014/main" id="{EA037CEE-8A2A-0BEB-9EBB-CB2BC080634E}"/>
              </a:ext>
            </a:extLst>
          </p:cNvPr>
          <p:cNvSpPr>
            <a:spLocks noGrp="1"/>
          </p:cNvSpPr>
          <p:nvPr userDrawn="1">
            <p:ph type="body" sz="quarter" idx="30" hasCustomPrompt="1"/>
          </p:nvPr>
        </p:nvSpPr>
        <p:spPr>
          <a:xfrm>
            <a:off x="629258" y="4117708"/>
            <a:ext cx="3908229" cy="751695"/>
          </a:xfrm>
          <a:prstGeom prst="rect">
            <a:avLst/>
          </a:prstGeom>
        </p:spPr>
        <p:txBody>
          <a:bodyPr anchor="t">
            <a:noAutofit/>
          </a:bodyPr>
          <a:lstStyle>
            <a:lvl1pPr marL="0" indent="0" algn="just">
              <a:lnSpc>
                <a:spcPct val="100000"/>
              </a:lnSpc>
              <a:spcBef>
                <a:spcPts val="0"/>
              </a:spcBef>
              <a:buNone/>
              <a:defRPr sz="26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a:t>
            </a:r>
            <a:endParaRPr lang="en-US" dirty="0"/>
          </a:p>
        </p:txBody>
      </p:sp>
      <p:sp>
        <p:nvSpPr>
          <p:cNvPr id="3" name="Rectangle 2">
            <a:extLst>
              <a:ext uri="{FF2B5EF4-FFF2-40B4-BE49-F238E27FC236}">
                <a16:creationId xmlns:a16="http://schemas.microsoft.com/office/drawing/2014/main" id="{F131262A-0A97-802E-B1C0-38A92D90DB81}"/>
              </a:ext>
            </a:extLst>
          </p:cNvPr>
          <p:cNvSpPr/>
          <p:nvPr userDrawn="1"/>
        </p:nvSpPr>
        <p:spPr>
          <a:xfrm>
            <a:off x="4548920" y="9866495"/>
            <a:ext cx="2701985" cy="430887"/>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550" dirty="0">
                <a:solidFill>
                  <a:srgbClr val="40404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2023-2-PL01-KA220-VET-000183170</a:t>
            </a:r>
          </a:p>
        </p:txBody>
      </p:sp>
      <p:pic>
        <p:nvPicPr>
          <p:cNvPr id="4" name="Picture 3">
            <a:extLst>
              <a:ext uri="{FF2B5EF4-FFF2-40B4-BE49-F238E27FC236}">
                <a16:creationId xmlns:a16="http://schemas.microsoft.com/office/drawing/2014/main" id="{F2C44980-B097-DFC5-9C03-4E77299967C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4087" y="9892180"/>
            <a:ext cx="1604815" cy="357347"/>
          </a:xfrm>
          <a:prstGeom prst="rect">
            <a:avLst/>
          </a:prstGeom>
        </p:spPr>
      </p:pic>
      <p:pic>
        <p:nvPicPr>
          <p:cNvPr id="6" name="Picture 5">
            <a:extLst>
              <a:ext uri="{FF2B5EF4-FFF2-40B4-BE49-F238E27FC236}">
                <a16:creationId xmlns:a16="http://schemas.microsoft.com/office/drawing/2014/main" id="{5A967940-C598-C8D2-59B1-E5A25DFDAC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3537" y="530352"/>
            <a:ext cx="3801979" cy="1444752"/>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Photo 03">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4">
            <a:extLst>
              <a:ext uri="{FF2B5EF4-FFF2-40B4-BE49-F238E27FC236}">
                <a16:creationId xmlns:a16="http://schemas.microsoft.com/office/drawing/2014/main" id="{65CCAF53-2813-4223-2B31-BBB2A4EC3169}"/>
              </a:ext>
            </a:extLst>
          </p:cNvPr>
          <p:cNvSpPr>
            <a:spLocks noGrp="1"/>
          </p:cNvSpPr>
          <p:nvPr>
            <p:ph type="pic" sz="quarter" idx="49"/>
          </p:nvPr>
        </p:nvSpPr>
        <p:spPr>
          <a:xfrm>
            <a:off x="0" y="3995531"/>
            <a:ext cx="4452729" cy="6042992"/>
          </a:xfrm>
          <a:solidFill>
            <a:schemeClr val="bg1">
              <a:lumMod val="85000"/>
            </a:schemeClr>
          </a:solidFill>
          <a:ln>
            <a:noFill/>
          </a:ln>
        </p:spPr>
        <p:txBody>
          <a:bodyPr/>
          <a:lstStyle/>
          <a:p>
            <a:endParaRPr lang="en-US" dirty="0"/>
          </a:p>
        </p:txBody>
      </p:sp>
      <p:sp>
        <p:nvSpPr>
          <p:cNvPr id="4" name="Text Placeholder 32">
            <a:extLst>
              <a:ext uri="{FF2B5EF4-FFF2-40B4-BE49-F238E27FC236}">
                <a16:creationId xmlns:a16="http://schemas.microsoft.com/office/drawing/2014/main" id="{CFD11794-24B5-BE3F-EE9F-B8D1066E117B}"/>
              </a:ext>
            </a:extLst>
          </p:cNvPr>
          <p:cNvSpPr>
            <a:spLocks noGrp="1"/>
          </p:cNvSpPr>
          <p:nvPr>
            <p:ph type="body" sz="quarter" idx="30" hasCustomPrompt="1"/>
          </p:nvPr>
        </p:nvSpPr>
        <p:spPr>
          <a:xfrm>
            <a:off x="966108" y="865656"/>
            <a:ext cx="5853792"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9" name="Text Placeholder 32">
            <a:extLst>
              <a:ext uri="{FF2B5EF4-FFF2-40B4-BE49-F238E27FC236}">
                <a16:creationId xmlns:a16="http://schemas.microsoft.com/office/drawing/2014/main" id="{E2253889-11A0-38F3-15EC-EB5E21FE7E4D}"/>
              </a:ext>
            </a:extLst>
          </p:cNvPr>
          <p:cNvSpPr>
            <a:spLocks noGrp="1"/>
          </p:cNvSpPr>
          <p:nvPr>
            <p:ph type="body" sz="quarter" idx="48" hasCustomPrompt="1"/>
          </p:nvPr>
        </p:nvSpPr>
        <p:spPr>
          <a:xfrm>
            <a:off x="966107" y="1876839"/>
            <a:ext cx="5854314" cy="1581978"/>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636435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1080408" y="865656"/>
            <a:ext cx="5148941"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1072855" y="1867223"/>
            <a:ext cx="5156665" cy="1771327"/>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1080407" y="3924300"/>
            <a:ext cx="5854314" cy="5865914"/>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Rectangle 2">
            <a:extLst>
              <a:ext uri="{FF2B5EF4-FFF2-40B4-BE49-F238E27FC236}">
                <a16:creationId xmlns:a16="http://schemas.microsoft.com/office/drawing/2014/main" id="{8BBC97C9-63F2-C06E-00E0-EF2A5F5BB8DD}"/>
              </a:ext>
            </a:extLst>
          </p:cNvPr>
          <p:cNvSpPr/>
          <p:nvPr userDrawn="1"/>
        </p:nvSpPr>
        <p:spPr>
          <a:xfrm>
            <a:off x="-212" y="7891463"/>
            <a:ext cx="954426" cy="2007911"/>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A26A3D2-E55E-5B80-CBB7-9064B82C215C}"/>
              </a:ext>
            </a:extLst>
          </p:cNvPr>
          <p:cNvSpPr/>
          <p:nvPr userDrawn="1"/>
        </p:nvSpPr>
        <p:spPr>
          <a:xfrm>
            <a:off x="0" y="662980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AA45572-C772-FCE3-3C4E-C055703CFDCD}"/>
              </a:ext>
            </a:extLst>
          </p:cNvPr>
          <p:cNvSpPr/>
          <p:nvPr userDrawn="1"/>
        </p:nvSpPr>
        <p:spPr>
          <a:xfrm>
            <a:off x="6605249" y="1"/>
            <a:ext cx="954426" cy="2800350"/>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983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t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1080408" y="865656"/>
            <a:ext cx="5148941"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1072855" y="1867223"/>
            <a:ext cx="5156665" cy="1771327"/>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1080407" y="3924300"/>
            <a:ext cx="5854314" cy="5865914"/>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Rectangle 2">
            <a:extLst>
              <a:ext uri="{FF2B5EF4-FFF2-40B4-BE49-F238E27FC236}">
                <a16:creationId xmlns:a16="http://schemas.microsoft.com/office/drawing/2014/main" id="{8BBC97C9-63F2-C06E-00E0-EF2A5F5BB8DD}"/>
              </a:ext>
            </a:extLst>
          </p:cNvPr>
          <p:cNvSpPr/>
          <p:nvPr userDrawn="1"/>
        </p:nvSpPr>
        <p:spPr>
          <a:xfrm>
            <a:off x="-212" y="7891463"/>
            <a:ext cx="954426" cy="2007911"/>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A26A3D2-E55E-5B80-CBB7-9064B82C215C}"/>
              </a:ext>
            </a:extLst>
          </p:cNvPr>
          <p:cNvSpPr/>
          <p:nvPr userDrawn="1"/>
        </p:nvSpPr>
        <p:spPr>
          <a:xfrm>
            <a:off x="0" y="662980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AA45572-C772-FCE3-3C4E-C055703CFDCD}"/>
              </a:ext>
            </a:extLst>
          </p:cNvPr>
          <p:cNvSpPr/>
          <p:nvPr userDrawn="1"/>
        </p:nvSpPr>
        <p:spPr>
          <a:xfrm>
            <a:off x="6605249" y="1"/>
            <a:ext cx="954426" cy="2800350"/>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48D2195-7867-741F-24B5-2BCCC5FE69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70750"/>
            <a:ext cx="5474296" cy="3980211"/>
          </a:xfrm>
          <a:prstGeom prst="rect">
            <a:avLst/>
          </a:prstGeom>
          <a:noFill/>
        </p:spPr>
      </p:pic>
      <p:sp>
        <p:nvSpPr>
          <p:cNvPr id="10" name="Picture Placeholder 4">
            <a:extLst>
              <a:ext uri="{FF2B5EF4-FFF2-40B4-BE49-F238E27FC236}">
                <a16:creationId xmlns:a16="http://schemas.microsoft.com/office/drawing/2014/main" id="{F4922441-5E2B-7A95-DDC7-D43B04FD8DDA}"/>
              </a:ext>
            </a:extLst>
          </p:cNvPr>
          <p:cNvSpPr>
            <a:spLocks noGrp="1"/>
          </p:cNvSpPr>
          <p:nvPr>
            <p:ph type="pic" sz="quarter" idx="49"/>
          </p:nvPr>
        </p:nvSpPr>
        <p:spPr>
          <a:xfrm>
            <a:off x="810154" y="6404592"/>
            <a:ext cx="3880510" cy="2467181"/>
          </a:xfr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52623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10" name="Picture Placeholder 812">
            <a:extLst>
              <a:ext uri="{FF2B5EF4-FFF2-40B4-BE49-F238E27FC236}">
                <a16:creationId xmlns:a16="http://schemas.microsoft.com/office/drawing/2014/main" id="{C273F204-31DA-C46B-823A-D93B870DB37F}"/>
              </a:ext>
            </a:extLst>
          </p:cNvPr>
          <p:cNvSpPr>
            <a:spLocks noGrp="1"/>
          </p:cNvSpPr>
          <p:nvPr>
            <p:ph type="pic" sz="quarter" idx="62"/>
          </p:nvPr>
        </p:nvSpPr>
        <p:spPr>
          <a:xfrm>
            <a:off x="-1" y="640080"/>
            <a:ext cx="7559675" cy="2387599"/>
          </a:xfrm>
          <a:custGeom>
            <a:avLst/>
            <a:gdLst>
              <a:gd name="connsiteX0" fmla="*/ 0 w 7555269"/>
              <a:gd name="connsiteY0" fmla="*/ 0 h 3917422"/>
              <a:gd name="connsiteX1" fmla="*/ 7555269 w 7555269"/>
              <a:gd name="connsiteY1" fmla="*/ 0 h 3917422"/>
              <a:gd name="connsiteX2" fmla="*/ 7555269 w 7555269"/>
              <a:gd name="connsiteY2" fmla="*/ 3917422 h 3917422"/>
              <a:gd name="connsiteX3" fmla="*/ 0 w 7555269"/>
              <a:gd name="connsiteY3" fmla="*/ 3917422 h 3917422"/>
            </a:gdLst>
            <a:ahLst/>
            <a:cxnLst>
              <a:cxn ang="0">
                <a:pos x="connsiteX0" y="connsiteY0"/>
              </a:cxn>
              <a:cxn ang="0">
                <a:pos x="connsiteX1" y="connsiteY1"/>
              </a:cxn>
              <a:cxn ang="0">
                <a:pos x="connsiteX2" y="connsiteY2"/>
              </a:cxn>
              <a:cxn ang="0">
                <a:pos x="connsiteX3" y="connsiteY3"/>
              </a:cxn>
            </a:cxnLst>
            <a:rect l="l" t="t" r="r" b="b"/>
            <a:pathLst>
              <a:path w="7555269" h="3917422">
                <a:moveTo>
                  <a:pt x="0" y="0"/>
                </a:moveTo>
                <a:lnTo>
                  <a:pt x="7555269" y="0"/>
                </a:lnTo>
                <a:lnTo>
                  <a:pt x="7555269" y="3917422"/>
                </a:lnTo>
                <a:lnTo>
                  <a:pt x="0" y="3917422"/>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1551024" y="4595097"/>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2121900" y="4595097"/>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1551024" y="5070339"/>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2121900" y="5070339"/>
            <a:ext cx="3544003" cy="349200"/>
          </a:xfr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1551024" y="5571473"/>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2121900" y="5571473"/>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1551024" y="6072428"/>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2121900" y="6072428"/>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1551024" y="6574218"/>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2121900" y="6574218"/>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1560664" y="7103414"/>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2131540" y="7103414"/>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1560664" y="7593646"/>
            <a:ext cx="502942" cy="348400"/>
          </a:xfrm>
        </p:spPr>
        <p:txBody>
          <a:bodyPr anchor="ctr">
            <a:noAutofit/>
          </a:bodyPr>
          <a:lstStyle>
            <a:lvl1pPr marL="0" indent="0" algn="l">
              <a:buNone/>
              <a:defRPr sz="2200" b="1" i="0">
                <a:solidFill>
                  <a:srgbClr val="EF3E23"/>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2131540" y="7593646"/>
            <a:ext cx="3544003" cy="348400"/>
          </a:xfrm>
        </p:spPr>
        <p:txBody>
          <a:bodyPr anchor="ctr">
            <a:noAutofit/>
          </a:bodyPr>
          <a:lstStyle>
            <a:lvl1pPr marL="0" indent="0" algn="l">
              <a:buNone/>
              <a:defRPr sz="14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287" name="Rectangle 286">
            <a:extLst>
              <a:ext uri="{FF2B5EF4-FFF2-40B4-BE49-F238E27FC236}">
                <a16:creationId xmlns:a16="http://schemas.microsoft.com/office/drawing/2014/main" id="{4F911FDD-D26D-9547-8FF2-DCE6196E69AD}"/>
              </a:ext>
            </a:extLst>
          </p:cNvPr>
          <p:cNvSpPr/>
          <p:nvPr userDrawn="1"/>
        </p:nvSpPr>
        <p:spPr>
          <a:xfrm>
            <a:off x="788956" y="9560668"/>
            <a:ext cx="1959435" cy="484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1107367" y="2325190"/>
            <a:ext cx="1753399" cy="483324"/>
          </a:xfrm>
          <a:solidFill>
            <a:srgbClr val="5DC7D0">
              <a:alpha val="74902"/>
            </a:srgbClr>
          </a:solidFill>
        </p:spPr>
        <p:txBody>
          <a:bodyPr anchor="ctr">
            <a:noAutofit/>
          </a:bodyPr>
          <a:lstStyle>
            <a:lvl1pPr marL="0" indent="0" algn="ctr">
              <a:lnSpc>
                <a:spcPts val="2660"/>
              </a:lnSpc>
              <a:spcBef>
                <a:spcPts val="0"/>
              </a:spcBef>
              <a:buNone/>
              <a:defRPr sz="32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contents</a:t>
            </a:r>
            <a:endParaRPr lang="en-US" dirty="0"/>
          </a:p>
        </p:txBody>
      </p:sp>
      <p:sp>
        <p:nvSpPr>
          <p:cNvPr id="2" name="Slide Number Placeholder 5">
            <a:extLst>
              <a:ext uri="{FF2B5EF4-FFF2-40B4-BE49-F238E27FC236}">
                <a16:creationId xmlns:a16="http://schemas.microsoft.com/office/drawing/2014/main" id="{F0608982-E562-F8FE-420F-63DD542B58C4}"/>
              </a:ext>
            </a:extLst>
          </p:cNvPr>
          <p:cNvSpPr>
            <a:spLocks noGrp="1"/>
          </p:cNvSpPr>
          <p:nvPr>
            <p:ph type="sldNum" sz="quarter" idx="4"/>
          </p:nvPr>
        </p:nvSpPr>
        <p:spPr>
          <a:xfrm>
            <a:off x="6996253"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8" name="Rectangle 7">
            <a:extLst>
              <a:ext uri="{FF2B5EF4-FFF2-40B4-BE49-F238E27FC236}">
                <a16:creationId xmlns:a16="http://schemas.microsoft.com/office/drawing/2014/main" id="{E7A1B4D2-5DF6-4FB3-753E-2934F0E40F0D}"/>
              </a:ext>
            </a:extLst>
          </p:cNvPr>
          <p:cNvSpPr/>
          <p:nvPr userDrawn="1"/>
        </p:nvSpPr>
        <p:spPr>
          <a:xfrm>
            <a:off x="3199227" y="8879705"/>
            <a:ext cx="2708653" cy="430887"/>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550" dirty="0">
                <a:solidFill>
                  <a:srgbClr val="40404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 2023-2-PL01-KA220-VET-000183170</a:t>
            </a:r>
          </a:p>
        </p:txBody>
      </p:sp>
      <p:pic>
        <p:nvPicPr>
          <p:cNvPr id="9" name="Picture 8">
            <a:extLst>
              <a:ext uri="{FF2B5EF4-FFF2-40B4-BE49-F238E27FC236}">
                <a16:creationId xmlns:a16="http://schemas.microsoft.com/office/drawing/2014/main" id="{A12067B0-BD29-DCB7-E53B-7DFECD45ED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74394" y="8905390"/>
            <a:ext cx="1604815" cy="357347"/>
          </a:xfrm>
          <a:prstGeom prst="rect">
            <a:avLst/>
          </a:prstGeom>
        </p:spPr>
      </p:pic>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sp>
        <p:nvSpPr>
          <p:cNvPr id="68" name="Slide Number Placeholder 5">
            <a:extLst>
              <a:ext uri="{FF2B5EF4-FFF2-40B4-BE49-F238E27FC236}">
                <a16:creationId xmlns:a16="http://schemas.microsoft.com/office/drawing/2014/main" id="{9A32C4A5-6142-0BCD-9E26-463ADFF7FEEC}"/>
              </a:ext>
            </a:extLst>
          </p:cNvPr>
          <p:cNvSpPr>
            <a:spLocks noGrp="1"/>
          </p:cNvSpPr>
          <p:nvPr>
            <p:ph type="sldNum" sz="quarter" idx="4"/>
          </p:nvPr>
        </p:nvSpPr>
        <p:spPr>
          <a:xfrm>
            <a:off x="7055989"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103" name="Group 102">
            <a:extLst>
              <a:ext uri="{FF2B5EF4-FFF2-40B4-BE49-F238E27FC236}">
                <a16:creationId xmlns:a16="http://schemas.microsoft.com/office/drawing/2014/main" id="{A72FBA40-3965-D49C-698E-7E90D8209735}"/>
              </a:ext>
            </a:extLst>
          </p:cNvPr>
          <p:cNvGrpSpPr/>
          <p:nvPr userDrawn="1"/>
        </p:nvGrpSpPr>
        <p:grpSpPr>
          <a:xfrm rot="5400000">
            <a:off x="3727613" y="6843015"/>
            <a:ext cx="288000" cy="6972899"/>
            <a:chOff x="1619394" y="3312028"/>
            <a:chExt cx="288000" cy="6972899"/>
          </a:xfrm>
        </p:grpSpPr>
        <p:sp>
          <p:nvSpPr>
            <p:cNvPr id="100" name="TextBox 99">
              <a:extLst>
                <a:ext uri="{FF2B5EF4-FFF2-40B4-BE49-F238E27FC236}">
                  <a16:creationId xmlns:a16="http://schemas.microsoft.com/office/drawing/2014/main" id="{85ED3CCA-B816-0BB8-48F5-C58EC72762EC}"/>
                </a:ext>
              </a:extLst>
            </p:cNvPr>
            <p:cNvSpPr txBox="1"/>
            <p:nvPr userDrawn="1"/>
          </p:nvSpPr>
          <p:spPr>
            <a:xfrm rot="16200000">
              <a:off x="-1693836" y="6687617"/>
              <a:ext cx="6951233" cy="200055"/>
            </a:xfrm>
            <a:prstGeom prst="rect">
              <a:avLst/>
            </a:prstGeom>
            <a:noFill/>
          </p:spPr>
          <p:txBody>
            <a:bodyPr wrap="square">
              <a:spAutoFit/>
            </a:bodyPr>
            <a:lstStyle/>
            <a:p>
              <a:pPr algn="l" fontAlgn="base"/>
              <a:r>
                <a:rPr lang="en-IE" sz="700" b="0" i="0" spc="300" dirty="0">
                  <a:solidFill>
                    <a:srgbClr val="404040"/>
                  </a:solidFill>
                  <a:effectLst/>
                  <a:highlight>
                    <a:srgbClr val="FFFFFF"/>
                  </a:highlight>
                  <a:latin typeface="Calibri" panose="020F0502020204030204" pitchFamily="34" charset="0"/>
                  <a:cs typeface="Calibri" panose="020F0502020204030204" pitchFamily="34" charset="0"/>
                </a:rPr>
                <a:t>Young Equine Innovators </a:t>
              </a:r>
            </a:p>
          </p:txBody>
        </p:sp>
        <p:cxnSp>
          <p:nvCxnSpPr>
            <p:cNvPr id="101" name="Straight Connector 100">
              <a:extLst>
                <a:ext uri="{FF2B5EF4-FFF2-40B4-BE49-F238E27FC236}">
                  <a16:creationId xmlns:a16="http://schemas.microsoft.com/office/drawing/2014/main" id="{1FD83DA1-5165-3122-E15C-29384FD5626A}"/>
                </a:ext>
              </a:extLst>
            </p:cNvPr>
            <p:cNvCxnSpPr>
              <a:cxnSpLocks/>
            </p:cNvCxnSpPr>
            <p:nvPr userDrawn="1"/>
          </p:nvCxnSpPr>
          <p:spPr>
            <a:xfrm>
              <a:off x="1619394" y="10284927"/>
              <a:ext cx="288000" cy="0"/>
            </a:xfrm>
            <a:prstGeom prst="line">
              <a:avLst/>
            </a:prstGeom>
            <a:ln>
              <a:solidFill>
                <a:srgbClr val="3DBDAB"/>
              </a:solidFill>
            </a:ln>
          </p:spPr>
          <p:style>
            <a:lnRef idx="1">
              <a:schemeClr val="accent1"/>
            </a:lnRef>
            <a:fillRef idx="0">
              <a:schemeClr val="accent1"/>
            </a:fillRef>
            <a:effectRef idx="0">
              <a:schemeClr val="accent1"/>
            </a:effectRef>
            <a:fontRef idx="minor">
              <a:schemeClr val="tx1"/>
            </a:fontRef>
          </p:style>
        </p:cxnSp>
      </p:grpSp>
      <p:sp>
        <p:nvSpPr>
          <p:cNvPr id="3" name="Picture Placeholder 2">
            <a:extLst>
              <a:ext uri="{FF2B5EF4-FFF2-40B4-BE49-F238E27FC236}">
                <a16:creationId xmlns:a16="http://schemas.microsoft.com/office/drawing/2014/main" id="{2ED1A7A3-7374-A1C7-660C-0A44DEC695FA}"/>
              </a:ext>
            </a:extLst>
          </p:cNvPr>
          <p:cNvSpPr>
            <a:spLocks noGrp="1"/>
          </p:cNvSpPr>
          <p:nvPr>
            <p:ph type="pic" sz="quarter" idx="17"/>
          </p:nvPr>
        </p:nvSpPr>
        <p:spPr>
          <a:xfrm>
            <a:off x="-51547" y="3975652"/>
            <a:ext cx="7611222" cy="4767954"/>
          </a:xfrm>
          <a:custGeom>
            <a:avLst/>
            <a:gdLst>
              <a:gd name="connsiteX0" fmla="*/ 0 w 7611222"/>
              <a:gd name="connsiteY0" fmla="*/ 0 h 4767954"/>
              <a:gd name="connsiteX1" fmla="*/ 3974827 w 7611222"/>
              <a:gd name="connsiteY1" fmla="*/ 0 h 4767954"/>
              <a:gd name="connsiteX2" fmla="*/ 4009864 w 7611222"/>
              <a:gd name="connsiteY2" fmla="*/ 33902 h 4767954"/>
              <a:gd name="connsiteX3" fmla="*/ 4853980 w 7611222"/>
              <a:gd name="connsiteY3" fmla="*/ 367540 h 4767954"/>
              <a:gd name="connsiteX4" fmla="*/ 7611221 w 7611222"/>
              <a:gd name="connsiteY4" fmla="*/ 367540 h 4767954"/>
              <a:gd name="connsiteX5" fmla="*/ 7611221 w 7611222"/>
              <a:gd name="connsiteY5" fmla="*/ 0 h 4767954"/>
              <a:gd name="connsiteX6" fmla="*/ 7611222 w 7611222"/>
              <a:gd name="connsiteY6" fmla="*/ 0 h 4767954"/>
              <a:gd name="connsiteX7" fmla="*/ 7611222 w 7611222"/>
              <a:gd name="connsiteY7" fmla="*/ 4767954 h 4767954"/>
              <a:gd name="connsiteX8" fmla="*/ 0 w 7611222"/>
              <a:gd name="connsiteY8" fmla="*/ 4767954 h 47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222" h="4767954">
                <a:moveTo>
                  <a:pt x="0" y="0"/>
                </a:moveTo>
                <a:lnTo>
                  <a:pt x="3974827" y="0"/>
                </a:lnTo>
                <a:lnTo>
                  <a:pt x="4009864" y="33902"/>
                </a:lnTo>
                <a:cubicBezTo>
                  <a:pt x="4250822" y="244544"/>
                  <a:pt x="4541300" y="367540"/>
                  <a:pt x="4853980" y="367540"/>
                </a:cubicBezTo>
                <a:lnTo>
                  <a:pt x="7611221" y="367540"/>
                </a:lnTo>
                <a:lnTo>
                  <a:pt x="7611221" y="0"/>
                </a:lnTo>
                <a:lnTo>
                  <a:pt x="7611222" y="0"/>
                </a:lnTo>
                <a:lnTo>
                  <a:pt x="7611222" y="4767954"/>
                </a:lnTo>
                <a:lnTo>
                  <a:pt x="0" y="4767954"/>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4" name="Freeform 3">
            <a:extLst>
              <a:ext uri="{FF2B5EF4-FFF2-40B4-BE49-F238E27FC236}">
                <a16:creationId xmlns:a16="http://schemas.microsoft.com/office/drawing/2014/main" id="{B66C7E19-43AF-5937-D765-62EB4FEE887E}"/>
              </a:ext>
            </a:extLst>
          </p:cNvPr>
          <p:cNvSpPr/>
          <p:nvPr userDrawn="1"/>
        </p:nvSpPr>
        <p:spPr>
          <a:xfrm>
            <a:off x="3292682" y="436059"/>
            <a:ext cx="4266992" cy="3907133"/>
          </a:xfrm>
          <a:custGeom>
            <a:avLst/>
            <a:gdLst>
              <a:gd name="connsiteX0" fmla="*/ 1892270 w 5348103"/>
              <a:gd name="connsiteY0" fmla="*/ 0 h 4897068"/>
              <a:gd name="connsiteX1" fmla="*/ 5348103 w 5348103"/>
              <a:gd name="connsiteY1" fmla="*/ 0 h 4897068"/>
              <a:gd name="connsiteX2" fmla="*/ 5348103 w 5348103"/>
              <a:gd name="connsiteY2" fmla="*/ 4897068 h 4897068"/>
              <a:gd name="connsiteX3" fmla="*/ 1892270 w 5348103"/>
              <a:gd name="connsiteY3" fmla="*/ 4897068 h 4897068"/>
              <a:gd name="connsiteX4" fmla="*/ 0 w 5348103"/>
              <a:gd name="connsiteY4" fmla="*/ 2448534 h 4897068"/>
              <a:gd name="connsiteX5" fmla="*/ 1892270 w 5348103"/>
              <a:gd name="connsiteY5" fmla="*/ 0 h 48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103" h="4897068">
                <a:moveTo>
                  <a:pt x="1892270" y="0"/>
                </a:moveTo>
                <a:lnTo>
                  <a:pt x="5348103" y="0"/>
                </a:lnTo>
                <a:lnTo>
                  <a:pt x="5348103" y="4897068"/>
                </a:lnTo>
                <a:lnTo>
                  <a:pt x="1892270" y="4897068"/>
                </a:lnTo>
                <a:cubicBezTo>
                  <a:pt x="847198" y="4897068"/>
                  <a:pt x="0" y="3800822"/>
                  <a:pt x="0" y="2448534"/>
                </a:cubicBezTo>
                <a:cubicBezTo>
                  <a:pt x="0" y="1096246"/>
                  <a:pt x="847198" y="0"/>
                  <a:pt x="1892270" y="0"/>
                </a:cubicBezTo>
                <a:close/>
              </a:path>
            </a:pathLst>
          </a:cu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A467951D-E0DD-79E1-4FCD-436733B18A7F}"/>
              </a:ext>
            </a:extLst>
          </p:cNvPr>
          <p:cNvSpPr/>
          <p:nvPr userDrawn="1"/>
        </p:nvSpPr>
        <p:spPr>
          <a:xfrm>
            <a:off x="6396875" y="995155"/>
            <a:ext cx="1162800" cy="1162800"/>
          </a:xfrm>
          <a:prstGeom prst="rect">
            <a:avLst/>
          </a:prstGeom>
          <a:solidFill>
            <a:srgbClr val="5D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2">
            <a:extLst>
              <a:ext uri="{FF2B5EF4-FFF2-40B4-BE49-F238E27FC236}">
                <a16:creationId xmlns:a16="http://schemas.microsoft.com/office/drawing/2014/main" id="{0226AF29-B464-545A-369F-3F069AF2F118}"/>
              </a:ext>
            </a:extLst>
          </p:cNvPr>
          <p:cNvSpPr>
            <a:spLocks noGrp="1"/>
          </p:cNvSpPr>
          <p:nvPr>
            <p:ph type="body" sz="quarter" idx="61" hasCustomPrompt="1"/>
          </p:nvPr>
        </p:nvSpPr>
        <p:spPr>
          <a:xfrm>
            <a:off x="1897990" y="3680767"/>
            <a:ext cx="2762885" cy="715722"/>
          </a:xfrm>
          <a:solidFill>
            <a:srgbClr val="5DC7D0"/>
          </a:solidFill>
        </p:spPr>
        <p:txBody>
          <a:bodyPr anchor="b">
            <a:noAutofit/>
          </a:bodyPr>
          <a:lstStyle>
            <a:lvl1pPr marL="0" indent="0" algn="ctr">
              <a:lnSpc>
                <a:spcPts val="266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Divider title</a:t>
            </a:r>
            <a:endParaRPr lang="en-US" dirty="0"/>
          </a:p>
        </p:txBody>
      </p:sp>
      <p:sp>
        <p:nvSpPr>
          <p:cNvPr id="7" name="Text Placeholder 32">
            <a:extLst>
              <a:ext uri="{FF2B5EF4-FFF2-40B4-BE49-F238E27FC236}">
                <a16:creationId xmlns:a16="http://schemas.microsoft.com/office/drawing/2014/main" id="{F9D0F6C4-1C70-8F3E-0BFC-346FA27FB71E}"/>
              </a:ext>
            </a:extLst>
          </p:cNvPr>
          <p:cNvSpPr>
            <a:spLocks noGrp="1"/>
          </p:cNvSpPr>
          <p:nvPr>
            <p:ph type="body" sz="quarter" idx="63" hasCustomPrompt="1"/>
          </p:nvPr>
        </p:nvSpPr>
        <p:spPr>
          <a:xfrm>
            <a:off x="4519642" y="1931687"/>
            <a:ext cx="2762885" cy="715722"/>
          </a:xfrm>
          <a:noFill/>
        </p:spPr>
        <p:txBody>
          <a:bodyPr anchor="b">
            <a:noAutofit/>
          </a:bodyPr>
          <a:lstStyle>
            <a:lvl1pPr marL="0" indent="0" algn="r">
              <a:lnSpc>
                <a:spcPts val="2660"/>
              </a:lnSpc>
              <a:spcBef>
                <a:spcPts val="0"/>
              </a:spcBef>
              <a:buNone/>
              <a:defRPr sz="9000" b="0"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09403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1622C34-4927-D781-9C70-41F114D2B0D5}"/>
              </a:ext>
            </a:extLst>
          </p:cNvPr>
          <p:cNvSpPr>
            <a:spLocks noGrp="1"/>
          </p:cNvSpPr>
          <p:nvPr>
            <p:ph type="pic" sz="quarter" idx="17"/>
          </p:nvPr>
        </p:nvSpPr>
        <p:spPr>
          <a:xfrm>
            <a:off x="-51547" y="3975652"/>
            <a:ext cx="7611222" cy="4767954"/>
          </a:xfrm>
          <a:custGeom>
            <a:avLst/>
            <a:gdLst>
              <a:gd name="connsiteX0" fmla="*/ 0 w 7611222"/>
              <a:gd name="connsiteY0" fmla="*/ 0 h 4767954"/>
              <a:gd name="connsiteX1" fmla="*/ 3974827 w 7611222"/>
              <a:gd name="connsiteY1" fmla="*/ 0 h 4767954"/>
              <a:gd name="connsiteX2" fmla="*/ 4009864 w 7611222"/>
              <a:gd name="connsiteY2" fmla="*/ 33902 h 4767954"/>
              <a:gd name="connsiteX3" fmla="*/ 4853980 w 7611222"/>
              <a:gd name="connsiteY3" fmla="*/ 367540 h 4767954"/>
              <a:gd name="connsiteX4" fmla="*/ 7611221 w 7611222"/>
              <a:gd name="connsiteY4" fmla="*/ 367540 h 4767954"/>
              <a:gd name="connsiteX5" fmla="*/ 7611221 w 7611222"/>
              <a:gd name="connsiteY5" fmla="*/ 0 h 4767954"/>
              <a:gd name="connsiteX6" fmla="*/ 7611222 w 7611222"/>
              <a:gd name="connsiteY6" fmla="*/ 0 h 4767954"/>
              <a:gd name="connsiteX7" fmla="*/ 7611222 w 7611222"/>
              <a:gd name="connsiteY7" fmla="*/ 4767954 h 4767954"/>
              <a:gd name="connsiteX8" fmla="*/ 0 w 7611222"/>
              <a:gd name="connsiteY8" fmla="*/ 4767954 h 47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222" h="4767954">
                <a:moveTo>
                  <a:pt x="0" y="0"/>
                </a:moveTo>
                <a:lnTo>
                  <a:pt x="3974827" y="0"/>
                </a:lnTo>
                <a:lnTo>
                  <a:pt x="4009864" y="33902"/>
                </a:lnTo>
                <a:cubicBezTo>
                  <a:pt x="4250822" y="244544"/>
                  <a:pt x="4541300" y="367540"/>
                  <a:pt x="4853980" y="367540"/>
                </a:cubicBezTo>
                <a:lnTo>
                  <a:pt x="7611221" y="367540"/>
                </a:lnTo>
                <a:lnTo>
                  <a:pt x="7611221" y="0"/>
                </a:lnTo>
                <a:lnTo>
                  <a:pt x="7611222" y="0"/>
                </a:lnTo>
                <a:lnTo>
                  <a:pt x="7611222" y="4767954"/>
                </a:lnTo>
                <a:lnTo>
                  <a:pt x="0" y="4767954"/>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4500B613-97B5-2244-28EC-A64D952729E4}"/>
              </a:ext>
            </a:extLst>
          </p:cNvPr>
          <p:cNvSpPr/>
          <p:nvPr userDrawn="1"/>
        </p:nvSpPr>
        <p:spPr>
          <a:xfrm>
            <a:off x="3292682" y="436059"/>
            <a:ext cx="4266992" cy="3907133"/>
          </a:xfrm>
          <a:custGeom>
            <a:avLst/>
            <a:gdLst>
              <a:gd name="connsiteX0" fmla="*/ 1892270 w 5348103"/>
              <a:gd name="connsiteY0" fmla="*/ 0 h 4897068"/>
              <a:gd name="connsiteX1" fmla="*/ 5348103 w 5348103"/>
              <a:gd name="connsiteY1" fmla="*/ 0 h 4897068"/>
              <a:gd name="connsiteX2" fmla="*/ 5348103 w 5348103"/>
              <a:gd name="connsiteY2" fmla="*/ 4897068 h 4897068"/>
              <a:gd name="connsiteX3" fmla="*/ 1892270 w 5348103"/>
              <a:gd name="connsiteY3" fmla="*/ 4897068 h 4897068"/>
              <a:gd name="connsiteX4" fmla="*/ 0 w 5348103"/>
              <a:gd name="connsiteY4" fmla="*/ 2448534 h 4897068"/>
              <a:gd name="connsiteX5" fmla="*/ 1892270 w 5348103"/>
              <a:gd name="connsiteY5" fmla="*/ 0 h 48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103" h="4897068">
                <a:moveTo>
                  <a:pt x="1892270" y="0"/>
                </a:moveTo>
                <a:lnTo>
                  <a:pt x="5348103" y="0"/>
                </a:lnTo>
                <a:lnTo>
                  <a:pt x="5348103" y="4897068"/>
                </a:lnTo>
                <a:lnTo>
                  <a:pt x="1892270" y="4897068"/>
                </a:lnTo>
                <a:cubicBezTo>
                  <a:pt x="847198" y="4897068"/>
                  <a:pt x="0" y="3800822"/>
                  <a:pt x="0" y="2448534"/>
                </a:cubicBezTo>
                <a:cubicBezTo>
                  <a:pt x="0" y="1096246"/>
                  <a:pt x="847198" y="0"/>
                  <a:pt x="1892270" y="0"/>
                </a:cubicBezTo>
                <a:close/>
              </a:path>
            </a:pathLst>
          </a:custGeom>
          <a:solidFill>
            <a:srgbClr val="FBAE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Slide Number Placeholder 5">
            <a:extLst>
              <a:ext uri="{FF2B5EF4-FFF2-40B4-BE49-F238E27FC236}">
                <a16:creationId xmlns:a16="http://schemas.microsoft.com/office/drawing/2014/main" id="{A499DBC6-06A2-F793-7ADF-09DD47A07B40}"/>
              </a:ext>
            </a:extLst>
          </p:cNvPr>
          <p:cNvSpPr>
            <a:spLocks noGrp="1"/>
          </p:cNvSpPr>
          <p:nvPr>
            <p:ph type="sldNum" sz="quarter" idx="4"/>
          </p:nvPr>
        </p:nvSpPr>
        <p:spPr>
          <a:xfrm>
            <a:off x="7055989"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10" name="Rectangle 9">
            <a:extLst>
              <a:ext uri="{FF2B5EF4-FFF2-40B4-BE49-F238E27FC236}">
                <a16:creationId xmlns:a16="http://schemas.microsoft.com/office/drawing/2014/main" id="{7BC52893-3176-99C2-76E9-0AAA1958D330}"/>
              </a:ext>
            </a:extLst>
          </p:cNvPr>
          <p:cNvSpPr/>
          <p:nvPr userDrawn="1"/>
        </p:nvSpPr>
        <p:spPr>
          <a:xfrm>
            <a:off x="6396875" y="995155"/>
            <a:ext cx="1162800" cy="1162800"/>
          </a:xfrm>
          <a:prstGeom prst="rect">
            <a:avLst/>
          </a:prstGeom>
          <a:solidFill>
            <a:srgbClr val="5DC7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32">
            <a:extLst>
              <a:ext uri="{FF2B5EF4-FFF2-40B4-BE49-F238E27FC236}">
                <a16:creationId xmlns:a16="http://schemas.microsoft.com/office/drawing/2014/main" id="{5C850897-2A42-C818-64EB-900F2A7389DC}"/>
              </a:ext>
            </a:extLst>
          </p:cNvPr>
          <p:cNvSpPr>
            <a:spLocks noGrp="1"/>
          </p:cNvSpPr>
          <p:nvPr>
            <p:ph type="body" sz="quarter" idx="61" hasCustomPrompt="1"/>
          </p:nvPr>
        </p:nvSpPr>
        <p:spPr>
          <a:xfrm>
            <a:off x="1897990" y="3680767"/>
            <a:ext cx="2762885" cy="715722"/>
          </a:xfrm>
          <a:solidFill>
            <a:srgbClr val="5DC7D0"/>
          </a:solidFill>
        </p:spPr>
        <p:txBody>
          <a:bodyPr anchor="b">
            <a:noAutofit/>
          </a:bodyPr>
          <a:lstStyle>
            <a:lvl1pPr marL="0" indent="0" algn="ctr">
              <a:lnSpc>
                <a:spcPts val="266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Divider title</a:t>
            </a:r>
            <a:endParaRPr lang="en-US" dirty="0"/>
          </a:p>
        </p:txBody>
      </p:sp>
      <p:grpSp>
        <p:nvGrpSpPr>
          <p:cNvPr id="19" name="Group 18">
            <a:extLst>
              <a:ext uri="{FF2B5EF4-FFF2-40B4-BE49-F238E27FC236}">
                <a16:creationId xmlns:a16="http://schemas.microsoft.com/office/drawing/2014/main" id="{093838DF-6477-E6C3-9DC2-C2125A592DA9}"/>
              </a:ext>
            </a:extLst>
          </p:cNvPr>
          <p:cNvGrpSpPr/>
          <p:nvPr userDrawn="1"/>
        </p:nvGrpSpPr>
        <p:grpSpPr>
          <a:xfrm rot="5400000">
            <a:off x="3727613" y="6843015"/>
            <a:ext cx="288000" cy="6972899"/>
            <a:chOff x="1619394" y="3312028"/>
            <a:chExt cx="288000" cy="6972899"/>
          </a:xfrm>
        </p:grpSpPr>
        <p:sp>
          <p:nvSpPr>
            <p:cNvPr id="21" name="TextBox 20">
              <a:extLst>
                <a:ext uri="{FF2B5EF4-FFF2-40B4-BE49-F238E27FC236}">
                  <a16:creationId xmlns:a16="http://schemas.microsoft.com/office/drawing/2014/main" id="{63355B19-B9FD-657B-E0AC-114CE2F03B61}"/>
                </a:ext>
              </a:extLst>
            </p:cNvPr>
            <p:cNvSpPr txBox="1"/>
            <p:nvPr userDrawn="1"/>
          </p:nvSpPr>
          <p:spPr>
            <a:xfrm rot="16200000">
              <a:off x="-1693836" y="6687617"/>
              <a:ext cx="6951233" cy="200055"/>
            </a:xfrm>
            <a:prstGeom prst="rect">
              <a:avLst/>
            </a:prstGeom>
            <a:noFill/>
          </p:spPr>
          <p:txBody>
            <a:bodyPr wrap="square">
              <a:spAutoFit/>
            </a:bodyPr>
            <a:lstStyle/>
            <a:p>
              <a:pPr algn="l" fontAlgn="base"/>
              <a:r>
                <a:rPr lang="en-IE" sz="700" b="0" i="0" spc="300" dirty="0">
                  <a:solidFill>
                    <a:srgbClr val="404040"/>
                  </a:solidFill>
                  <a:effectLst/>
                  <a:highlight>
                    <a:srgbClr val="FFFFFF"/>
                  </a:highlight>
                  <a:latin typeface="Calibri" panose="020F0502020204030204" pitchFamily="34" charset="0"/>
                  <a:cs typeface="Calibri" panose="020F0502020204030204" pitchFamily="34" charset="0"/>
                </a:rPr>
                <a:t>Young Equine Innovators </a:t>
              </a:r>
            </a:p>
          </p:txBody>
        </p:sp>
        <p:cxnSp>
          <p:nvCxnSpPr>
            <p:cNvPr id="22" name="Straight Connector 21">
              <a:extLst>
                <a:ext uri="{FF2B5EF4-FFF2-40B4-BE49-F238E27FC236}">
                  <a16:creationId xmlns:a16="http://schemas.microsoft.com/office/drawing/2014/main" id="{7E4EA704-CF2A-1708-72B0-BE35BA7B82D8}"/>
                </a:ext>
              </a:extLst>
            </p:cNvPr>
            <p:cNvCxnSpPr>
              <a:cxnSpLocks/>
            </p:cNvCxnSpPr>
            <p:nvPr userDrawn="1"/>
          </p:nvCxnSpPr>
          <p:spPr>
            <a:xfrm>
              <a:off x="1619394" y="10284927"/>
              <a:ext cx="288000" cy="0"/>
            </a:xfrm>
            <a:prstGeom prst="line">
              <a:avLst/>
            </a:prstGeom>
            <a:ln>
              <a:solidFill>
                <a:srgbClr val="3DBDAB"/>
              </a:solidFill>
            </a:ln>
          </p:spPr>
          <p:style>
            <a:lnRef idx="1">
              <a:schemeClr val="accent1"/>
            </a:lnRef>
            <a:fillRef idx="0">
              <a:schemeClr val="accent1"/>
            </a:fillRef>
            <a:effectRef idx="0">
              <a:schemeClr val="accent1"/>
            </a:effectRef>
            <a:fontRef idx="minor">
              <a:schemeClr val="tx1"/>
            </a:fontRef>
          </p:style>
        </p:cxnSp>
      </p:grpSp>
      <p:sp>
        <p:nvSpPr>
          <p:cNvPr id="26" name="Text Placeholder 32">
            <a:extLst>
              <a:ext uri="{FF2B5EF4-FFF2-40B4-BE49-F238E27FC236}">
                <a16:creationId xmlns:a16="http://schemas.microsoft.com/office/drawing/2014/main" id="{EBF810AD-1437-BC83-5CDE-D0BDE5EBC9C6}"/>
              </a:ext>
            </a:extLst>
          </p:cNvPr>
          <p:cNvSpPr>
            <a:spLocks noGrp="1"/>
          </p:cNvSpPr>
          <p:nvPr>
            <p:ph type="body" sz="quarter" idx="63" hasCustomPrompt="1"/>
          </p:nvPr>
        </p:nvSpPr>
        <p:spPr>
          <a:xfrm>
            <a:off x="4519642" y="1931687"/>
            <a:ext cx="2762885" cy="715722"/>
          </a:xfrm>
          <a:noFill/>
        </p:spPr>
        <p:txBody>
          <a:bodyPr anchor="b">
            <a:noAutofit/>
          </a:bodyPr>
          <a:lstStyle>
            <a:lvl1pPr marL="0" indent="0" algn="r">
              <a:lnSpc>
                <a:spcPts val="2660"/>
              </a:lnSpc>
              <a:spcBef>
                <a:spcPts val="0"/>
              </a:spcBef>
              <a:buNone/>
              <a:defRPr sz="9000" b="0"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740630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03">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A27784C8-9E52-C906-6965-5A880C785B3E}"/>
              </a:ext>
            </a:extLst>
          </p:cNvPr>
          <p:cNvSpPr>
            <a:spLocks noGrp="1"/>
          </p:cNvSpPr>
          <p:nvPr>
            <p:ph type="sldNum" sz="quarter" idx="4"/>
          </p:nvPr>
        </p:nvSpPr>
        <p:spPr>
          <a:xfrm>
            <a:off x="7055989"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grpSp>
        <p:nvGrpSpPr>
          <p:cNvPr id="19" name="Group 18">
            <a:extLst>
              <a:ext uri="{FF2B5EF4-FFF2-40B4-BE49-F238E27FC236}">
                <a16:creationId xmlns:a16="http://schemas.microsoft.com/office/drawing/2014/main" id="{9AA84D74-2F45-7472-87CB-DB47AA465218}"/>
              </a:ext>
            </a:extLst>
          </p:cNvPr>
          <p:cNvGrpSpPr/>
          <p:nvPr userDrawn="1"/>
        </p:nvGrpSpPr>
        <p:grpSpPr>
          <a:xfrm rot="5400000">
            <a:off x="3727613" y="6843015"/>
            <a:ext cx="288000" cy="6972899"/>
            <a:chOff x="1619394" y="3312028"/>
            <a:chExt cx="288000" cy="6972899"/>
          </a:xfrm>
        </p:grpSpPr>
        <p:sp>
          <p:nvSpPr>
            <p:cNvPr id="21" name="TextBox 20">
              <a:extLst>
                <a:ext uri="{FF2B5EF4-FFF2-40B4-BE49-F238E27FC236}">
                  <a16:creationId xmlns:a16="http://schemas.microsoft.com/office/drawing/2014/main" id="{162E304B-9CB6-EE0E-BDD1-FFEDAADC3377}"/>
                </a:ext>
              </a:extLst>
            </p:cNvPr>
            <p:cNvSpPr txBox="1"/>
            <p:nvPr userDrawn="1"/>
          </p:nvSpPr>
          <p:spPr>
            <a:xfrm rot="16200000">
              <a:off x="-1693836" y="6687617"/>
              <a:ext cx="6951233" cy="200055"/>
            </a:xfrm>
            <a:prstGeom prst="rect">
              <a:avLst/>
            </a:prstGeom>
            <a:noFill/>
          </p:spPr>
          <p:txBody>
            <a:bodyPr wrap="square">
              <a:spAutoFit/>
            </a:bodyPr>
            <a:lstStyle/>
            <a:p>
              <a:pPr algn="l" fontAlgn="base"/>
              <a:r>
                <a:rPr lang="en-IE" sz="700" b="0" i="0" spc="300" dirty="0">
                  <a:solidFill>
                    <a:srgbClr val="404040"/>
                  </a:solidFill>
                  <a:effectLst/>
                  <a:highlight>
                    <a:srgbClr val="FFFFFF"/>
                  </a:highlight>
                  <a:latin typeface="Calibri" panose="020F0502020204030204" pitchFamily="34" charset="0"/>
                  <a:cs typeface="Calibri" panose="020F0502020204030204" pitchFamily="34" charset="0"/>
                </a:rPr>
                <a:t>Young Equine Innovators </a:t>
              </a:r>
            </a:p>
          </p:txBody>
        </p:sp>
        <p:cxnSp>
          <p:nvCxnSpPr>
            <p:cNvPr id="22" name="Straight Connector 21">
              <a:extLst>
                <a:ext uri="{FF2B5EF4-FFF2-40B4-BE49-F238E27FC236}">
                  <a16:creationId xmlns:a16="http://schemas.microsoft.com/office/drawing/2014/main" id="{654E3B33-194F-31D6-6ACD-B74CE3E9FAB6}"/>
                </a:ext>
              </a:extLst>
            </p:cNvPr>
            <p:cNvCxnSpPr>
              <a:cxnSpLocks/>
            </p:cNvCxnSpPr>
            <p:nvPr userDrawn="1"/>
          </p:nvCxnSpPr>
          <p:spPr>
            <a:xfrm>
              <a:off x="1619394" y="10284927"/>
              <a:ext cx="288000" cy="0"/>
            </a:xfrm>
            <a:prstGeom prst="line">
              <a:avLst/>
            </a:prstGeom>
            <a:ln>
              <a:solidFill>
                <a:srgbClr val="3DBDAB"/>
              </a:solidFill>
            </a:ln>
          </p:spPr>
          <p:style>
            <a:lnRef idx="1">
              <a:schemeClr val="accent1"/>
            </a:lnRef>
            <a:fillRef idx="0">
              <a:schemeClr val="accent1"/>
            </a:fillRef>
            <a:effectRef idx="0">
              <a:schemeClr val="accent1"/>
            </a:effectRef>
            <a:fontRef idx="minor">
              <a:schemeClr val="tx1"/>
            </a:fontRef>
          </p:style>
        </p:cxnSp>
      </p:grpSp>
      <p:sp>
        <p:nvSpPr>
          <p:cNvPr id="2" name="Picture Placeholder 1">
            <a:extLst>
              <a:ext uri="{FF2B5EF4-FFF2-40B4-BE49-F238E27FC236}">
                <a16:creationId xmlns:a16="http://schemas.microsoft.com/office/drawing/2014/main" id="{C35E5522-3A9A-CA85-D9BD-5F39F5D57610}"/>
              </a:ext>
            </a:extLst>
          </p:cNvPr>
          <p:cNvSpPr>
            <a:spLocks noGrp="1"/>
          </p:cNvSpPr>
          <p:nvPr>
            <p:ph type="pic" sz="quarter" idx="17"/>
          </p:nvPr>
        </p:nvSpPr>
        <p:spPr>
          <a:xfrm>
            <a:off x="-51547" y="3975652"/>
            <a:ext cx="7611222" cy="4767954"/>
          </a:xfrm>
          <a:custGeom>
            <a:avLst/>
            <a:gdLst>
              <a:gd name="connsiteX0" fmla="*/ 0 w 7611222"/>
              <a:gd name="connsiteY0" fmla="*/ 0 h 4767954"/>
              <a:gd name="connsiteX1" fmla="*/ 3974827 w 7611222"/>
              <a:gd name="connsiteY1" fmla="*/ 0 h 4767954"/>
              <a:gd name="connsiteX2" fmla="*/ 4009864 w 7611222"/>
              <a:gd name="connsiteY2" fmla="*/ 33902 h 4767954"/>
              <a:gd name="connsiteX3" fmla="*/ 4853980 w 7611222"/>
              <a:gd name="connsiteY3" fmla="*/ 367540 h 4767954"/>
              <a:gd name="connsiteX4" fmla="*/ 7611221 w 7611222"/>
              <a:gd name="connsiteY4" fmla="*/ 367540 h 4767954"/>
              <a:gd name="connsiteX5" fmla="*/ 7611221 w 7611222"/>
              <a:gd name="connsiteY5" fmla="*/ 0 h 4767954"/>
              <a:gd name="connsiteX6" fmla="*/ 7611222 w 7611222"/>
              <a:gd name="connsiteY6" fmla="*/ 0 h 4767954"/>
              <a:gd name="connsiteX7" fmla="*/ 7611222 w 7611222"/>
              <a:gd name="connsiteY7" fmla="*/ 4767954 h 4767954"/>
              <a:gd name="connsiteX8" fmla="*/ 0 w 7611222"/>
              <a:gd name="connsiteY8" fmla="*/ 4767954 h 476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1222" h="4767954">
                <a:moveTo>
                  <a:pt x="0" y="0"/>
                </a:moveTo>
                <a:lnTo>
                  <a:pt x="3974827" y="0"/>
                </a:lnTo>
                <a:lnTo>
                  <a:pt x="4009864" y="33902"/>
                </a:lnTo>
                <a:cubicBezTo>
                  <a:pt x="4250822" y="244544"/>
                  <a:pt x="4541300" y="367540"/>
                  <a:pt x="4853980" y="367540"/>
                </a:cubicBezTo>
                <a:lnTo>
                  <a:pt x="7611221" y="367540"/>
                </a:lnTo>
                <a:lnTo>
                  <a:pt x="7611221" y="0"/>
                </a:lnTo>
                <a:lnTo>
                  <a:pt x="7611222" y="0"/>
                </a:lnTo>
                <a:lnTo>
                  <a:pt x="7611222" y="4767954"/>
                </a:lnTo>
                <a:lnTo>
                  <a:pt x="0" y="4767954"/>
                </a:lnTo>
                <a:close/>
              </a:path>
            </a:pathLst>
          </a:custGeom>
          <a:solidFill>
            <a:schemeClr val="bg1">
              <a:lumMod val="95000"/>
            </a:schemeClr>
          </a:solidFill>
          <a:ln>
            <a:noFill/>
          </a:ln>
        </p:spPr>
        <p:txBody>
          <a:bodyPr wrap="square">
            <a:noAutofit/>
          </a:bodyPr>
          <a:lstStyle>
            <a:lvl1pPr marL="0" indent="0" algn="ctr">
              <a:buNone/>
              <a:defRPr sz="14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B2093959-A3E9-D2F9-5C5E-E03942B3431D}"/>
              </a:ext>
            </a:extLst>
          </p:cNvPr>
          <p:cNvSpPr/>
          <p:nvPr userDrawn="1"/>
        </p:nvSpPr>
        <p:spPr>
          <a:xfrm>
            <a:off x="3292682" y="436059"/>
            <a:ext cx="4266992" cy="3907133"/>
          </a:xfrm>
          <a:custGeom>
            <a:avLst/>
            <a:gdLst>
              <a:gd name="connsiteX0" fmla="*/ 1892270 w 5348103"/>
              <a:gd name="connsiteY0" fmla="*/ 0 h 4897068"/>
              <a:gd name="connsiteX1" fmla="*/ 5348103 w 5348103"/>
              <a:gd name="connsiteY1" fmla="*/ 0 h 4897068"/>
              <a:gd name="connsiteX2" fmla="*/ 5348103 w 5348103"/>
              <a:gd name="connsiteY2" fmla="*/ 4897068 h 4897068"/>
              <a:gd name="connsiteX3" fmla="*/ 1892270 w 5348103"/>
              <a:gd name="connsiteY3" fmla="*/ 4897068 h 4897068"/>
              <a:gd name="connsiteX4" fmla="*/ 0 w 5348103"/>
              <a:gd name="connsiteY4" fmla="*/ 2448534 h 4897068"/>
              <a:gd name="connsiteX5" fmla="*/ 1892270 w 5348103"/>
              <a:gd name="connsiteY5" fmla="*/ 0 h 4897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48103" h="4897068">
                <a:moveTo>
                  <a:pt x="1892270" y="0"/>
                </a:moveTo>
                <a:lnTo>
                  <a:pt x="5348103" y="0"/>
                </a:lnTo>
                <a:lnTo>
                  <a:pt x="5348103" y="4897068"/>
                </a:lnTo>
                <a:lnTo>
                  <a:pt x="1892270" y="4897068"/>
                </a:lnTo>
                <a:cubicBezTo>
                  <a:pt x="847198" y="4897068"/>
                  <a:pt x="0" y="3800822"/>
                  <a:pt x="0" y="2448534"/>
                </a:cubicBezTo>
                <a:cubicBezTo>
                  <a:pt x="0" y="1096246"/>
                  <a:pt x="847198" y="0"/>
                  <a:pt x="1892270" y="0"/>
                </a:cubicBezTo>
                <a:close/>
              </a:path>
            </a:pathLst>
          </a:custGeom>
          <a:solidFill>
            <a:srgbClr val="5DC7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883659D9-1C75-1696-D4FF-7BC8B25C8F8F}"/>
              </a:ext>
            </a:extLst>
          </p:cNvPr>
          <p:cNvSpPr/>
          <p:nvPr userDrawn="1"/>
        </p:nvSpPr>
        <p:spPr>
          <a:xfrm>
            <a:off x="6396875" y="995155"/>
            <a:ext cx="1162800" cy="1162800"/>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32">
            <a:extLst>
              <a:ext uri="{FF2B5EF4-FFF2-40B4-BE49-F238E27FC236}">
                <a16:creationId xmlns:a16="http://schemas.microsoft.com/office/drawing/2014/main" id="{D2EF3BEF-A450-C9F9-8297-F24055AA3774}"/>
              </a:ext>
            </a:extLst>
          </p:cNvPr>
          <p:cNvSpPr>
            <a:spLocks noGrp="1"/>
          </p:cNvSpPr>
          <p:nvPr>
            <p:ph type="body" sz="quarter" idx="61" hasCustomPrompt="1"/>
          </p:nvPr>
        </p:nvSpPr>
        <p:spPr>
          <a:xfrm>
            <a:off x="1897990" y="3680767"/>
            <a:ext cx="2762885" cy="715722"/>
          </a:xfrm>
          <a:solidFill>
            <a:srgbClr val="EF3E23"/>
          </a:solidFill>
        </p:spPr>
        <p:txBody>
          <a:bodyPr anchor="b">
            <a:noAutofit/>
          </a:bodyPr>
          <a:lstStyle>
            <a:lvl1pPr marL="0" indent="0" algn="ctr">
              <a:lnSpc>
                <a:spcPts val="2660"/>
              </a:lnSpc>
              <a:spcBef>
                <a:spcPts val="0"/>
              </a:spcBef>
              <a:buNone/>
              <a:defRPr sz="4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Divider title</a:t>
            </a:r>
            <a:endParaRPr lang="en-US" dirty="0"/>
          </a:p>
        </p:txBody>
      </p:sp>
      <p:sp>
        <p:nvSpPr>
          <p:cNvPr id="6" name="Text Placeholder 32">
            <a:extLst>
              <a:ext uri="{FF2B5EF4-FFF2-40B4-BE49-F238E27FC236}">
                <a16:creationId xmlns:a16="http://schemas.microsoft.com/office/drawing/2014/main" id="{7337930D-6580-3080-6CC5-C365B7CDAC4F}"/>
              </a:ext>
            </a:extLst>
          </p:cNvPr>
          <p:cNvSpPr>
            <a:spLocks noGrp="1"/>
          </p:cNvSpPr>
          <p:nvPr>
            <p:ph type="body" sz="quarter" idx="63" hasCustomPrompt="1"/>
          </p:nvPr>
        </p:nvSpPr>
        <p:spPr>
          <a:xfrm>
            <a:off x="4519642" y="1931687"/>
            <a:ext cx="2762885" cy="715722"/>
          </a:xfrm>
          <a:noFill/>
        </p:spPr>
        <p:txBody>
          <a:bodyPr anchor="b">
            <a:noAutofit/>
          </a:bodyPr>
          <a:lstStyle>
            <a:lvl1pPr marL="0" indent="0" algn="r">
              <a:lnSpc>
                <a:spcPts val="2660"/>
              </a:lnSpc>
              <a:spcBef>
                <a:spcPts val="0"/>
              </a:spcBef>
              <a:buNone/>
              <a:defRPr sz="9000" b="0"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2892464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FF1518F-E40F-2499-92ED-96800D17122B}"/>
              </a:ext>
            </a:extLst>
          </p:cNvPr>
          <p:cNvSpPr/>
          <p:nvPr userDrawn="1"/>
        </p:nvSpPr>
        <p:spPr>
          <a:xfrm>
            <a:off x="-212" y="4531970"/>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A09BAF52-66C7-5F4D-8869-0F2431F9A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0571"/>
          <a:stretch/>
        </p:blipFill>
        <p:spPr>
          <a:xfrm rot="5400000">
            <a:off x="959640" y="5564731"/>
            <a:ext cx="3315075" cy="5234354"/>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28" name="Picture Placeholder 4">
            <a:extLst>
              <a:ext uri="{FF2B5EF4-FFF2-40B4-BE49-F238E27FC236}">
                <a16:creationId xmlns:a16="http://schemas.microsoft.com/office/drawing/2014/main" id="{4F2D0110-3726-6A48-8149-E59708540655}"/>
              </a:ext>
            </a:extLst>
          </p:cNvPr>
          <p:cNvSpPr>
            <a:spLocks noGrp="1"/>
          </p:cNvSpPr>
          <p:nvPr>
            <p:ph type="pic" sz="quarter" idx="10"/>
          </p:nvPr>
        </p:nvSpPr>
        <p:spPr>
          <a:xfrm>
            <a:off x="0" y="6915424"/>
            <a:ext cx="4166826" cy="2585064"/>
          </a:xfrm>
          <a:solidFill>
            <a:schemeClr val="bg1">
              <a:lumMod val="85000"/>
            </a:schemeClr>
          </a:solidFill>
          <a:ln>
            <a:noFill/>
          </a:ln>
        </p:spPr>
        <p:txBody>
          <a:bodyPr/>
          <a:lstStyle/>
          <a:p>
            <a:endParaRPr lang="en-US" dirty="0"/>
          </a:p>
        </p:txBody>
      </p:sp>
      <p:sp>
        <p:nvSpPr>
          <p:cNvPr id="2" name="Slide Number Placeholder 5">
            <a:extLst>
              <a:ext uri="{FF2B5EF4-FFF2-40B4-BE49-F238E27FC236}">
                <a16:creationId xmlns:a16="http://schemas.microsoft.com/office/drawing/2014/main" id="{4CBE067E-16A0-F014-12FE-C6BD44703423}"/>
              </a:ext>
            </a:extLst>
          </p:cNvPr>
          <p:cNvSpPr>
            <a:spLocks noGrp="1"/>
          </p:cNvSpPr>
          <p:nvPr>
            <p:ph type="sldNum" sz="quarter" idx="4"/>
          </p:nvPr>
        </p:nvSpPr>
        <p:spPr>
          <a:xfrm>
            <a:off x="7055989" y="10245992"/>
            <a:ext cx="300672" cy="266594"/>
          </a:xfrm>
          <a:prstGeom prst="rect">
            <a:avLst/>
          </a:prstGeom>
        </p:spPr>
        <p:txBody>
          <a:bodyPr vert="horz" lIns="91440" tIns="45720" rIns="91440" bIns="45720" rtlCol="0" anchor="ctr"/>
          <a:lstStyle>
            <a:lvl1pPr algn="r">
              <a:defRPr sz="700" b="0" i="0">
                <a:solidFill>
                  <a:srgbClr val="1C3563"/>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3" name="Text Placeholder 32">
            <a:extLst>
              <a:ext uri="{FF2B5EF4-FFF2-40B4-BE49-F238E27FC236}">
                <a16:creationId xmlns:a16="http://schemas.microsoft.com/office/drawing/2014/main" id="{CE604A7B-0052-9497-B60D-39F614B71CD2}"/>
              </a:ext>
            </a:extLst>
          </p:cNvPr>
          <p:cNvSpPr>
            <a:spLocks noGrp="1"/>
          </p:cNvSpPr>
          <p:nvPr>
            <p:ph type="body" sz="quarter" idx="30" hasCustomPrompt="1"/>
          </p:nvPr>
        </p:nvSpPr>
        <p:spPr>
          <a:xfrm>
            <a:off x="966108" y="865656"/>
            <a:ext cx="5853792"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4" name="Text Placeholder 32">
            <a:extLst>
              <a:ext uri="{FF2B5EF4-FFF2-40B4-BE49-F238E27FC236}">
                <a16:creationId xmlns:a16="http://schemas.microsoft.com/office/drawing/2014/main" id="{9253375F-40A9-EDFD-F68B-505AD259681F}"/>
              </a:ext>
            </a:extLst>
          </p:cNvPr>
          <p:cNvSpPr>
            <a:spLocks noGrp="1"/>
          </p:cNvSpPr>
          <p:nvPr>
            <p:ph type="body" sz="quarter" idx="47" hasCustomPrompt="1"/>
          </p:nvPr>
        </p:nvSpPr>
        <p:spPr>
          <a:xfrm>
            <a:off x="958555" y="1867223"/>
            <a:ext cx="5899445" cy="1771327"/>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5" name="Text Placeholder 32">
            <a:extLst>
              <a:ext uri="{FF2B5EF4-FFF2-40B4-BE49-F238E27FC236}">
                <a16:creationId xmlns:a16="http://schemas.microsoft.com/office/drawing/2014/main" id="{CB2AAE72-EAA1-2B9C-EAC0-1B3D4EE46388}"/>
              </a:ext>
            </a:extLst>
          </p:cNvPr>
          <p:cNvSpPr>
            <a:spLocks noGrp="1"/>
          </p:cNvSpPr>
          <p:nvPr>
            <p:ph type="body" sz="quarter" idx="48" hasCustomPrompt="1"/>
          </p:nvPr>
        </p:nvSpPr>
        <p:spPr>
          <a:xfrm>
            <a:off x="966107" y="3924300"/>
            <a:ext cx="5854314" cy="1710381"/>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191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966108" y="865656"/>
            <a:ext cx="5853792"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958555" y="1867223"/>
            <a:ext cx="5899445" cy="1771327"/>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66107" y="3924300"/>
            <a:ext cx="5854314" cy="5865914"/>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79472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Photo 01">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966108" y="865656"/>
            <a:ext cx="5853792" cy="743603"/>
          </a:xfrm>
        </p:spPr>
        <p:txBody>
          <a:bodyPr>
            <a:noAutofit/>
          </a:bodyPr>
          <a:lstStyle>
            <a:lvl1pPr marL="0" indent="0" algn="l">
              <a:buNone/>
              <a:defRPr sz="29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Heading</a:t>
            </a:r>
            <a:endParaRPr lang="en-US" dirty="0"/>
          </a:p>
        </p:txBody>
      </p:sp>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958555" y="1867224"/>
            <a:ext cx="5899445" cy="1134394"/>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966107" y="3299792"/>
            <a:ext cx="5854314" cy="2445026"/>
          </a:xfrm>
        </p:spPr>
        <p:txBody>
          <a:bodyPr numCol="2"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5" name="Picture Placeholder 4">
            <a:extLst>
              <a:ext uri="{FF2B5EF4-FFF2-40B4-BE49-F238E27FC236}">
                <a16:creationId xmlns:a16="http://schemas.microsoft.com/office/drawing/2014/main" id="{CB05C9F1-B73D-20A1-4DFF-EDB12CD125D9}"/>
              </a:ext>
            </a:extLst>
          </p:cNvPr>
          <p:cNvSpPr>
            <a:spLocks noGrp="1"/>
          </p:cNvSpPr>
          <p:nvPr>
            <p:ph type="pic" sz="quarter" idx="10"/>
          </p:nvPr>
        </p:nvSpPr>
        <p:spPr>
          <a:xfrm>
            <a:off x="-1" y="5961267"/>
            <a:ext cx="7559675" cy="3739324"/>
          </a:xfr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2419330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Photo 02">
    <p:spTree>
      <p:nvGrpSpPr>
        <p:cNvPr id="1" name=""/>
        <p:cNvGrpSpPr/>
        <p:nvPr/>
      </p:nvGrpSpPr>
      <p:grpSpPr>
        <a:xfrm>
          <a:off x="0" y="0"/>
          <a:ext cx="0" cy="0"/>
          <a:chOff x="0" y="0"/>
          <a:chExt cx="0" cy="0"/>
        </a:xfrm>
      </p:grpSpPr>
      <p:sp>
        <p:nvSpPr>
          <p:cNvPr id="15" name="Text Placeholder 32">
            <a:extLst>
              <a:ext uri="{FF2B5EF4-FFF2-40B4-BE49-F238E27FC236}">
                <a16:creationId xmlns:a16="http://schemas.microsoft.com/office/drawing/2014/main" id="{776A3C61-02DA-0A4C-861E-0689200F4512}"/>
              </a:ext>
            </a:extLst>
          </p:cNvPr>
          <p:cNvSpPr>
            <a:spLocks noGrp="1"/>
          </p:cNvSpPr>
          <p:nvPr>
            <p:ph type="body" sz="quarter" idx="47" hasCustomPrompt="1"/>
          </p:nvPr>
        </p:nvSpPr>
        <p:spPr>
          <a:xfrm>
            <a:off x="4031364" y="1867224"/>
            <a:ext cx="2826636" cy="1134394"/>
          </a:xfrm>
        </p:spPr>
        <p:txBody>
          <a:bodyPr>
            <a:noAutofit/>
          </a:bodyPr>
          <a:lstStyle>
            <a:lvl1pPr marL="0" indent="0" algn="l">
              <a:buNone/>
              <a:defRPr sz="1800" b="1"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4015409" y="3299792"/>
            <a:ext cx="2805012" cy="6003234"/>
          </a:xfrm>
        </p:spPr>
        <p:txBody>
          <a:bodyPr numCol="1" spcCol="288000" anchor="t">
            <a:noAutofit/>
          </a:bodyPr>
          <a:lstStyle>
            <a:lvl1pPr marL="0" indent="0" algn="l">
              <a:lnSpc>
                <a:spcPct val="100000"/>
              </a:lnSpc>
              <a:spcBef>
                <a:spcPts val="0"/>
              </a:spcBef>
              <a:buNone/>
              <a:defRPr sz="1100" b="0" i="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 name="Slide Number Placeholder 5">
            <a:extLst>
              <a:ext uri="{FF2B5EF4-FFF2-40B4-BE49-F238E27FC236}">
                <a16:creationId xmlns:a16="http://schemas.microsoft.com/office/drawing/2014/main" id="{85D0C68A-822F-995D-095C-21EB4B3577FE}"/>
              </a:ext>
            </a:extLst>
          </p:cNvPr>
          <p:cNvSpPr>
            <a:spLocks noGrp="1"/>
          </p:cNvSpPr>
          <p:nvPr>
            <p:ph type="sldNum" sz="quarter" idx="4"/>
          </p:nvPr>
        </p:nvSpPr>
        <p:spPr>
          <a:xfrm>
            <a:off x="7076935" y="10266162"/>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
        <p:nvSpPr>
          <p:cNvPr id="6" name="Picture Placeholder 4">
            <a:extLst>
              <a:ext uri="{FF2B5EF4-FFF2-40B4-BE49-F238E27FC236}">
                <a16:creationId xmlns:a16="http://schemas.microsoft.com/office/drawing/2014/main" id="{65CCAF53-2813-4223-2B31-BBB2A4EC3169}"/>
              </a:ext>
            </a:extLst>
          </p:cNvPr>
          <p:cNvSpPr>
            <a:spLocks noGrp="1"/>
          </p:cNvSpPr>
          <p:nvPr>
            <p:ph type="pic" sz="quarter" idx="49"/>
          </p:nvPr>
        </p:nvSpPr>
        <p:spPr>
          <a:xfrm>
            <a:off x="1" y="0"/>
            <a:ext cx="3796748" cy="10691813"/>
          </a:xfrm>
          <a:solidFill>
            <a:schemeClr val="bg1">
              <a:lumMod val="85000"/>
            </a:schemeClr>
          </a:solidFill>
          <a:ln>
            <a:noFill/>
          </a:ln>
        </p:spPr>
        <p:txBody>
          <a:bodyPr/>
          <a:lstStyle/>
          <a:p>
            <a:endParaRPr lang="en-US" dirty="0"/>
          </a:p>
        </p:txBody>
      </p:sp>
      <p:sp>
        <p:nvSpPr>
          <p:cNvPr id="7" name="Text Placeholder 32">
            <a:extLst>
              <a:ext uri="{FF2B5EF4-FFF2-40B4-BE49-F238E27FC236}">
                <a16:creationId xmlns:a16="http://schemas.microsoft.com/office/drawing/2014/main" id="{CE5F2895-3635-3D95-E2AD-CC0761734947}"/>
              </a:ext>
            </a:extLst>
          </p:cNvPr>
          <p:cNvSpPr>
            <a:spLocks noGrp="1"/>
          </p:cNvSpPr>
          <p:nvPr>
            <p:ph type="body" sz="quarter" idx="61" hasCustomPrompt="1"/>
          </p:nvPr>
        </p:nvSpPr>
        <p:spPr>
          <a:xfrm>
            <a:off x="2057016" y="616226"/>
            <a:ext cx="2455349" cy="500351"/>
          </a:xfrm>
          <a:solidFill>
            <a:srgbClr val="EF3E23">
              <a:alpha val="76000"/>
            </a:srgbClr>
          </a:solidFill>
        </p:spPr>
        <p:txBody>
          <a:bodyPr anchor="b">
            <a:noAutofit/>
          </a:bodyPr>
          <a:lstStyle>
            <a:lvl1pPr marL="0" indent="0" algn="ctr">
              <a:lnSpc>
                <a:spcPts val="2660"/>
              </a:lnSpc>
              <a:spcBef>
                <a:spcPts val="0"/>
              </a:spcBef>
              <a:buNone/>
              <a:defRPr sz="29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Your heading</a:t>
            </a:r>
            <a:endParaRPr lang="en-US" dirty="0"/>
          </a:p>
        </p:txBody>
      </p:sp>
    </p:spTree>
    <p:extLst>
      <p:ext uri="{BB962C8B-B14F-4D97-AF65-F5344CB8AC3E}">
        <p14:creationId xmlns:p14="http://schemas.microsoft.com/office/powerpoint/2010/main" val="67022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0725" y="623489"/>
            <a:ext cx="6520220" cy="20665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BC1F854A-4F4F-9A90-D3ED-7773386C2C96}"/>
              </a:ext>
            </a:extLst>
          </p:cNvPr>
          <p:cNvSpPr>
            <a:spLocks noGrp="1"/>
          </p:cNvSpPr>
          <p:nvPr>
            <p:ph type="sldNum" sz="quarter" idx="4"/>
          </p:nvPr>
        </p:nvSpPr>
        <p:spPr>
          <a:xfrm>
            <a:off x="7086986" y="10300236"/>
            <a:ext cx="300672" cy="266594"/>
          </a:xfrm>
          <a:prstGeom prst="rect">
            <a:avLst/>
          </a:prstGeom>
        </p:spPr>
        <p:txBody>
          <a:bodyPr vert="horz" lIns="91440" tIns="45720" rIns="91440" bIns="45720" rtlCol="0" anchor="ctr"/>
          <a:lstStyle>
            <a:lvl1pPr algn="r">
              <a:defRPr sz="700" b="0" i="0">
                <a:solidFill>
                  <a:srgbClr val="404040"/>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pic>
        <p:nvPicPr>
          <p:cNvPr id="7" name="Picture 6">
            <a:extLst>
              <a:ext uri="{FF2B5EF4-FFF2-40B4-BE49-F238E27FC236}">
                <a16:creationId xmlns:a16="http://schemas.microsoft.com/office/drawing/2014/main" id="{1D8083A7-7369-4934-D412-59E878BDEDC2}"/>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t="74671" r="20550"/>
          <a:stretch/>
        </p:blipFill>
        <p:spPr>
          <a:xfrm>
            <a:off x="60649" y="10245888"/>
            <a:ext cx="1835621" cy="222376"/>
          </a:xfrm>
          <a:prstGeom prst="rect">
            <a:avLst/>
          </a:prstGeom>
        </p:spPr>
      </p:pic>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694" r:id="rId1"/>
    <p:sldLayoutId id="2147483683" r:id="rId2"/>
    <p:sldLayoutId id="2147483703" r:id="rId3"/>
    <p:sldLayoutId id="2147483737" r:id="rId4"/>
    <p:sldLayoutId id="2147483736" r:id="rId5"/>
    <p:sldLayoutId id="2147483708" r:id="rId6"/>
    <p:sldLayoutId id="2147483701" r:id="rId7"/>
    <p:sldLayoutId id="2147483739" r:id="rId8"/>
    <p:sldLayoutId id="2147483740" r:id="rId9"/>
    <p:sldLayoutId id="2147483741" r:id="rId10"/>
    <p:sldLayoutId id="2147483738" r:id="rId11"/>
    <p:sldLayoutId id="2147483742" r:id="rId12"/>
  </p:sldLayoutIdLst>
  <p:hf hdr="0"/>
  <p:txStyles>
    <p:titleStyle>
      <a:lvl1pPr algn="l" defTabSz="2072941" rtl="0" eaLnBrk="1" latinLnBrk="0" hangingPunct="1">
        <a:lnSpc>
          <a:spcPct val="90000"/>
        </a:lnSpc>
        <a:spcBef>
          <a:spcPct val="0"/>
        </a:spcBef>
        <a:buNone/>
        <a:defRPr sz="2400" kern="1200">
          <a:solidFill>
            <a:srgbClr val="011E3B"/>
          </a:solidFill>
          <a:latin typeface="Calibri" panose="020F0502020204030204" pitchFamily="34" charset="0"/>
          <a:ea typeface="+mj-ea"/>
          <a:cs typeface="Calibri" panose="020F0502020204030204" pitchFamily="34" charset="0"/>
        </a:defRPr>
      </a:lvl1pPr>
    </p:titleStyle>
    <p:body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p:bodyStyle>
    <p:otherStyle>
      <a:defPPr>
        <a:defRPr lang="en-US"/>
      </a:defPPr>
      <a:lvl1pPr marL="0" algn="l" defTabSz="2072941" rtl="0" eaLnBrk="1" latinLnBrk="0" hangingPunct="1">
        <a:defRPr sz="4080" kern="1200">
          <a:solidFill>
            <a:schemeClr val="tx1"/>
          </a:solidFill>
          <a:latin typeface="+mn-lt"/>
          <a:ea typeface="+mn-ea"/>
          <a:cs typeface="+mn-cs"/>
        </a:defRPr>
      </a:lvl1pPr>
      <a:lvl2pPr marL="1036469" algn="l" defTabSz="2072941" rtl="0" eaLnBrk="1" latinLnBrk="0" hangingPunct="1">
        <a:defRPr sz="4080" kern="1200">
          <a:solidFill>
            <a:schemeClr val="tx1"/>
          </a:solidFill>
          <a:latin typeface="+mn-lt"/>
          <a:ea typeface="+mn-ea"/>
          <a:cs typeface="+mn-cs"/>
        </a:defRPr>
      </a:lvl2pPr>
      <a:lvl3pPr marL="2072941" algn="l" defTabSz="2072941" rtl="0" eaLnBrk="1" latinLnBrk="0" hangingPunct="1">
        <a:defRPr sz="4080" kern="1200">
          <a:solidFill>
            <a:schemeClr val="tx1"/>
          </a:solidFill>
          <a:latin typeface="+mn-lt"/>
          <a:ea typeface="+mn-ea"/>
          <a:cs typeface="+mn-cs"/>
        </a:defRPr>
      </a:lvl3pPr>
      <a:lvl4pPr marL="3109412" algn="l" defTabSz="2072941" rtl="0" eaLnBrk="1" latinLnBrk="0" hangingPunct="1">
        <a:defRPr sz="4080" kern="1200">
          <a:solidFill>
            <a:schemeClr val="tx1"/>
          </a:solidFill>
          <a:latin typeface="+mn-lt"/>
          <a:ea typeface="+mn-ea"/>
          <a:cs typeface="+mn-cs"/>
        </a:defRPr>
      </a:lvl4pPr>
      <a:lvl5pPr marL="4145883" algn="l" defTabSz="2072941" rtl="0" eaLnBrk="1" latinLnBrk="0" hangingPunct="1">
        <a:defRPr sz="4080" kern="1200">
          <a:solidFill>
            <a:schemeClr val="tx1"/>
          </a:solidFill>
          <a:latin typeface="+mn-lt"/>
          <a:ea typeface="+mn-ea"/>
          <a:cs typeface="+mn-cs"/>
        </a:defRPr>
      </a:lvl5pPr>
      <a:lvl6pPr marL="5182352" algn="l" defTabSz="2072941" rtl="0" eaLnBrk="1" latinLnBrk="0" hangingPunct="1">
        <a:defRPr sz="4080" kern="1200">
          <a:solidFill>
            <a:schemeClr val="tx1"/>
          </a:solidFill>
          <a:latin typeface="+mn-lt"/>
          <a:ea typeface="+mn-ea"/>
          <a:cs typeface="+mn-cs"/>
        </a:defRPr>
      </a:lvl6pPr>
      <a:lvl7pPr marL="6218822" algn="l" defTabSz="2072941" rtl="0" eaLnBrk="1" latinLnBrk="0" hangingPunct="1">
        <a:defRPr sz="4080" kern="1200">
          <a:solidFill>
            <a:schemeClr val="tx1"/>
          </a:solidFill>
          <a:latin typeface="+mn-lt"/>
          <a:ea typeface="+mn-ea"/>
          <a:cs typeface="+mn-cs"/>
        </a:defRPr>
      </a:lvl7pPr>
      <a:lvl8pPr marL="7255294" algn="l" defTabSz="2072941" rtl="0" eaLnBrk="1" latinLnBrk="0" hangingPunct="1">
        <a:defRPr sz="4080" kern="1200">
          <a:solidFill>
            <a:schemeClr val="tx1"/>
          </a:solidFill>
          <a:latin typeface="+mn-lt"/>
          <a:ea typeface="+mn-ea"/>
          <a:cs typeface="+mn-cs"/>
        </a:defRPr>
      </a:lvl8pPr>
      <a:lvl9pPr marL="8291764" algn="l" defTabSz="2072941" rtl="0" eaLnBrk="1" latinLnBrk="0" hangingPunct="1">
        <a:defRPr sz="40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qqi.ie/" TargetMode="Externa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2805629" y="8024204"/>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5000" dirty="0"/>
              <a:t>WP3: STEP </a:t>
            </a:r>
          </a:p>
          <a:p>
            <a:r>
              <a:rPr lang="en-US" sz="5000" dirty="0"/>
              <a:t>BY STEPS</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37997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welcomeworkproject</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331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4031364" y="1867224"/>
            <a:ext cx="2826636" cy="690002"/>
          </a:xfrm>
        </p:spPr>
        <p:txBody>
          <a:bodyPr/>
          <a:lstStyle/>
          <a:p>
            <a:r>
              <a:rPr lang="en-US" dirty="0"/>
              <a:t>3. Provide Language Support</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052988" y="2693414"/>
            <a:ext cx="2805012" cy="2131505"/>
          </a:xfrm>
        </p:spPr>
        <p:txBody>
          <a:bodyPr/>
          <a:lstStyle/>
          <a:p>
            <a:r>
              <a:rPr lang="en-GB" dirty="0"/>
              <a:t>• Offer on-the-job language training or courses to improve communication between workers and supervisors.</a:t>
            </a:r>
          </a:p>
          <a:p>
            <a:endParaRPr lang="en-GB" dirty="0"/>
          </a:p>
          <a:p>
            <a:r>
              <a:rPr lang="en-GB" dirty="0"/>
              <a:t>• Partner with local language schools to facilitate access to affordable or free Polish language classes.</a:t>
            </a:r>
          </a:p>
          <a:p>
            <a:endParaRPr lang="en-GB" dirty="0"/>
          </a:p>
          <a:p>
            <a:r>
              <a:rPr lang="en-GB" dirty="0"/>
              <a:t>• Employ bilingual staff or translators who can assist in bridging language barriers during recruitment and onboarding processes.</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10</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5" name="TextBox 4">
            <a:extLst>
              <a:ext uri="{FF2B5EF4-FFF2-40B4-BE49-F238E27FC236}">
                <a16:creationId xmlns:a16="http://schemas.microsoft.com/office/drawing/2014/main" id="{A14DD280-7A49-5209-8721-C081B5B1DFE6}"/>
              </a:ext>
            </a:extLst>
          </p:cNvPr>
          <p:cNvSpPr txBox="1"/>
          <p:nvPr/>
        </p:nvSpPr>
        <p:spPr>
          <a:xfrm>
            <a:off x="4031364" y="4951380"/>
            <a:ext cx="2659097" cy="646331"/>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4.	Partner with Refugee-Focused Organizations</a:t>
            </a:r>
            <a:endParaRPr lang="en-IE" sz="18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15731B6-2BF1-192C-3998-AAC3DEAD82E6}"/>
              </a:ext>
            </a:extLst>
          </p:cNvPr>
          <p:cNvSpPr txBox="1"/>
          <p:nvPr/>
        </p:nvSpPr>
        <p:spPr>
          <a:xfrm>
            <a:off x="4052988" y="5724172"/>
            <a:ext cx="2805012" cy="2970044"/>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•Collaborate with non-profits, community groups, and organizations that specialize in refugee support to:</a:t>
            </a:r>
          </a:p>
          <a:p>
            <a:endParaRPr lang="en-GB" sz="1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en-GB" sz="1100" dirty="0">
                <a:latin typeface="Calibri" panose="020F0502020204030204" pitchFamily="34" charset="0"/>
                <a:ea typeface="Calibri" panose="020F0502020204030204" pitchFamily="34" charset="0"/>
                <a:cs typeface="Calibri" panose="020F0502020204030204" pitchFamily="34" charset="0"/>
              </a:rPr>
              <a:t>Identify skilled workers looking for opportunities.</a:t>
            </a:r>
          </a:p>
          <a:p>
            <a:pPr marL="285750" indent="-285750">
              <a:buFont typeface="Courier New" panose="02070309020205020404" pitchFamily="49" charset="0"/>
              <a:buChar char="o"/>
            </a:pPr>
            <a:endParaRPr lang="en-GB" sz="1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en-GB" sz="1100" dirty="0">
                <a:latin typeface="Calibri" panose="020F0502020204030204" pitchFamily="34" charset="0"/>
                <a:ea typeface="Calibri" panose="020F0502020204030204" pitchFamily="34" charset="0"/>
                <a:cs typeface="Calibri" panose="020F0502020204030204" pitchFamily="34" charset="0"/>
              </a:rPr>
              <a:t>Provide cultural integration support to ensure smoother transitions into the workplace.</a:t>
            </a:r>
          </a:p>
          <a:p>
            <a:endParaRPr lang="en-GB" sz="11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Courier New" panose="02070309020205020404" pitchFamily="49" charset="0"/>
              <a:buChar char="o"/>
            </a:pPr>
            <a:r>
              <a:rPr lang="en-GB" sz="1100" dirty="0">
                <a:latin typeface="Calibri" panose="020F0502020204030204" pitchFamily="34" charset="0"/>
                <a:ea typeface="Calibri" panose="020F0502020204030204" pitchFamily="34" charset="0"/>
                <a:cs typeface="Calibri" panose="020F0502020204030204" pitchFamily="34" charset="0"/>
              </a:rPr>
              <a:t>Access resources and advice about the unique challenges refugees face.</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•Work with local organizations to host recruitment events specifically targeting Ukrainian refugees.</a:t>
            </a:r>
          </a:p>
        </p:txBody>
      </p:sp>
    </p:spTree>
    <p:extLst>
      <p:ext uri="{BB962C8B-B14F-4D97-AF65-F5344CB8AC3E}">
        <p14:creationId xmlns:p14="http://schemas.microsoft.com/office/powerpoint/2010/main" val="262310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5. Collaborate with Construction Unions</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03686" y="2414487"/>
            <a:ext cx="5854314" cy="1619250"/>
          </a:xfrm>
        </p:spPr>
        <p:txBody>
          <a:bodyPr/>
          <a:lstStyle/>
          <a:p>
            <a:r>
              <a:rPr lang="en-GB" dirty="0"/>
              <a:t>• Partner with unions to gain access to databases of skilled workers with experience in construction.</a:t>
            </a:r>
          </a:p>
          <a:p>
            <a:endParaRPr lang="en-GB" dirty="0"/>
          </a:p>
          <a:p>
            <a:r>
              <a:rPr lang="en-GB" dirty="0"/>
              <a:t>• Utilize union-sponsored training programs to ensure workers meet industry-specific requirements.</a:t>
            </a:r>
          </a:p>
          <a:p>
            <a:endParaRPr lang="en-GB" dirty="0"/>
          </a:p>
          <a:p>
            <a:endParaRPr lang="en-GB" dirty="0"/>
          </a:p>
          <a:p>
            <a:r>
              <a:rPr lang="en-GB" dirty="0"/>
              <a:t>• Seek guidance from unions on best practices for integrating immigrant workers into the construction sector.</a:t>
            </a:r>
          </a:p>
          <a:p>
            <a:endParaRPr lang="en-GB" dirty="0"/>
          </a:p>
          <a:p>
            <a:r>
              <a:rPr lang="en-GB" dirty="0"/>
              <a:t>• Expand partnerships with additional employers, training centres, and industry bodies to scale the initiative.</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F0D4E90-0DCD-6865-D7D1-5F49288F6BD8}"/>
              </a:ext>
            </a:extLst>
          </p:cNvPr>
          <p:cNvSpPr txBox="1"/>
          <p:nvPr/>
        </p:nvSpPr>
        <p:spPr>
          <a:xfrm>
            <a:off x="1061183" y="4848732"/>
            <a:ext cx="5739320" cy="1474699"/>
          </a:xfrm>
          <a:prstGeom prst="rect">
            <a:avLst/>
          </a:prstGeom>
          <a:noFill/>
        </p:spPr>
        <p:txBody>
          <a:bodyPr wrap="square" rtlCol="0">
            <a:spAutoFit/>
          </a:bodyPr>
          <a:lstStyle/>
          <a:p>
            <a:r>
              <a:rPr lang="en-GB" dirty="0"/>
              <a:t>• </a:t>
            </a:r>
            <a:r>
              <a:rPr lang="en-GB" sz="1100" dirty="0"/>
              <a:t>Work with employment agencies experienced in recruiting foreign workers to:</a:t>
            </a:r>
          </a:p>
          <a:p>
            <a:endParaRPr lang="en-GB" sz="1100" dirty="0"/>
          </a:p>
          <a:p>
            <a:pPr marL="285750" indent="-285750">
              <a:buFont typeface="Courier New" panose="02070309020205020404" pitchFamily="49" charset="0"/>
              <a:buChar char="o"/>
            </a:pPr>
            <a:r>
              <a:rPr lang="en-GB" sz="1100" dirty="0"/>
              <a:t>Manage legal requirements such as work permits and visas.</a:t>
            </a:r>
          </a:p>
          <a:p>
            <a:pPr marL="285750" indent="-285750">
              <a:buFont typeface="Courier New" panose="02070309020205020404" pitchFamily="49" charset="0"/>
              <a:buChar char="o"/>
            </a:pPr>
            <a:endParaRPr lang="en-GB" sz="1100" dirty="0"/>
          </a:p>
          <a:p>
            <a:pPr marL="285750" indent="-285750">
              <a:buFont typeface="Courier New" panose="02070309020205020404" pitchFamily="49" charset="0"/>
              <a:buChar char="o"/>
            </a:pPr>
            <a:r>
              <a:rPr lang="en-GB" sz="1100" dirty="0"/>
              <a:t>Handle documentation and compliance with labour laws.</a:t>
            </a:r>
          </a:p>
          <a:p>
            <a:pPr marL="285750" indent="-285750">
              <a:buFont typeface="Courier New" panose="02070309020205020404" pitchFamily="49" charset="0"/>
              <a:buChar char="o"/>
            </a:pPr>
            <a:endParaRPr lang="en-GB" sz="1100" dirty="0"/>
          </a:p>
          <a:p>
            <a:r>
              <a:rPr lang="en-GB" sz="1100" dirty="0"/>
              <a:t>• Use these agencies to quickly fill vacancies with pre-screened candidates thus reducing recruitment timelines.</a:t>
            </a:r>
          </a:p>
        </p:txBody>
      </p:sp>
      <p:sp>
        <p:nvSpPr>
          <p:cNvPr id="6" name="TextBox 5">
            <a:extLst>
              <a:ext uri="{FF2B5EF4-FFF2-40B4-BE49-F238E27FC236}">
                <a16:creationId xmlns:a16="http://schemas.microsoft.com/office/drawing/2014/main" id="{29CE2CD6-7812-B361-E1E2-6B3CC58A1A90}"/>
              </a:ext>
            </a:extLst>
          </p:cNvPr>
          <p:cNvSpPr txBox="1"/>
          <p:nvPr/>
        </p:nvSpPr>
        <p:spPr>
          <a:xfrm>
            <a:off x="1003686" y="4033737"/>
            <a:ext cx="4776281" cy="646331"/>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6. Streamline Recruitment with Employment Agencies</a:t>
            </a:r>
          </a:p>
        </p:txBody>
      </p:sp>
      <p:pic>
        <p:nvPicPr>
          <p:cNvPr id="9" name="Picture 8" descr="A person and person wearing hard hats&#10;&#10;AI-generated content may be incorrect.">
            <a:extLst>
              <a:ext uri="{FF2B5EF4-FFF2-40B4-BE49-F238E27FC236}">
                <a16:creationId xmlns:a16="http://schemas.microsoft.com/office/drawing/2014/main" id="{430C7B6B-742A-25DA-CC85-9804546C88C2}"/>
              </a:ext>
            </a:extLst>
          </p:cNvPr>
          <p:cNvPicPr>
            <a:picLocks noChangeAspect="1"/>
          </p:cNvPicPr>
          <p:nvPr/>
        </p:nvPicPr>
        <p:blipFill>
          <a:blip r:embed="rId2"/>
          <a:stretch>
            <a:fillRect/>
          </a:stretch>
        </p:blipFill>
        <p:spPr>
          <a:xfrm>
            <a:off x="954214" y="7020470"/>
            <a:ext cx="4556457" cy="3037930"/>
          </a:xfrm>
          <a:prstGeom prst="rect">
            <a:avLst/>
          </a:prstGeom>
        </p:spPr>
      </p:pic>
    </p:spTree>
    <p:extLst>
      <p:ext uri="{BB962C8B-B14F-4D97-AF65-F5344CB8AC3E}">
        <p14:creationId xmlns:p14="http://schemas.microsoft.com/office/powerpoint/2010/main" val="337178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500314" y="8381209"/>
            <a:ext cx="4026162" cy="751695"/>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STEP3: </a:t>
            </a:r>
            <a:r>
              <a:rPr lang="en-GB" sz="2700" b="1" dirty="0"/>
              <a:t>PROVIDE SECTOR SPECIFIC ONBOARDING AND SUPPORT</a:t>
            </a:r>
            <a:endParaRPr lang="en-US" sz="2700" b="1" dirty="0"/>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91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43858" y="1258806"/>
            <a:ext cx="5854314" cy="3798638"/>
          </a:xfrm>
        </p:spPr>
        <p:txBody>
          <a:bodyPr/>
          <a:lstStyle/>
          <a:p>
            <a:r>
              <a:rPr lang="en-GB" b="1" dirty="0"/>
              <a:t>Identify Key Onboarding Components</a:t>
            </a:r>
          </a:p>
          <a:p>
            <a:endParaRPr lang="en-GB" dirty="0"/>
          </a:p>
          <a:p>
            <a:r>
              <a:rPr lang="en-GB" dirty="0"/>
              <a:t>• Introduce safety protocols specific to construction sites, covering hazard awareness, emergency procedures, and personal protective equipment (PPE) use.</a:t>
            </a:r>
          </a:p>
          <a:p>
            <a:endParaRPr lang="en-GB" dirty="0"/>
          </a:p>
          <a:p>
            <a:r>
              <a:rPr lang="en-GB" dirty="0"/>
              <a:t>• Explain workplace expectations, including site hierarchy, reporting structures, and working hours.</a:t>
            </a:r>
          </a:p>
          <a:p>
            <a:endParaRPr lang="en-GB" dirty="0"/>
          </a:p>
          <a:p>
            <a:r>
              <a:rPr lang="en-GB" dirty="0"/>
              <a:t>• Provide an overview of company policies, employment rights, and cultural workplace norms in Ireland.</a:t>
            </a:r>
          </a:p>
          <a:p>
            <a:endParaRPr lang="en-GB" dirty="0"/>
          </a:p>
          <a:p>
            <a:r>
              <a:rPr lang="en-GB" b="1" dirty="0"/>
              <a:t>Deliver Structured Induction Training</a:t>
            </a:r>
          </a:p>
          <a:p>
            <a:endParaRPr lang="en-GB" dirty="0"/>
          </a:p>
          <a:p>
            <a:r>
              <a:rPr lang="en-GB" dirty="0"/>
              <a:t>• Develop a standardised induction programme that aligns with industry regulations and employer needs.</a:t>
            </a:r>
          </a:p>
          <a:p>
            <a:endParaRPr lang="en-GB" dirty="0"/>
          </a:p>
          <a:p>
            <a:r>
              <a:rPr lang="en-GB" dirty="0"/>
              <a:t>• Incorporate visual aids, demonstrations, and hands-on practice to cater to different learning styles.</a:t>
            </a:r>
          </a:p>
          <a:p>
            <a:endParaRPr lang="en-GB" dirty="0"/>
          </a:p>
          <a:p>
            <a:r>
              <a:rPr lang="en-GB" dirty="0"/>
              <a:t>• Offer flexible delivery methods, including in-person training, online modules, and printed guides.</a:t>
            </a:r>
          </a:p>
          <a:p>
            <a:endParaRPr lang="en-GB" dirty="0"/>
          </a:p>
          <a:p>
            <a:r>
              <a:rPr lang="en-GB" b="1" dirty="0"/>
              <a:t>Ensure Accessibility and Inclusivity</a:t>
            </a:r>
          </a:p>
          <a:p>
            <a:endParaRPr lang="en-GB" dirty="0"/>
          </a:p>
          <a:p>
            <a:r>
              <a:rPr lang="en-GB" dirty="0"/>
              <a:t>• Conduct onboarding sessions in small groups to allow personalised engagement.</a:t>
            </a:r>
          </a:p>
          <a:p>
            <a:endParaRPr lang="en-GB" dirty="0"/>
          </a:p>
          <a:p>
            <a:r>
              <a:rPr lang="en-GB" dirty="0"/>
              <a:t>•Provide translated materials in Ukrainian to ensure full comprehension.</a:t>
            </a:r>
          </a:p>
          <a:p>
            <a:endParaRPr lang="en-GB" dirty="0"/>
          </a:p>
          <a:p>
            <a:r>
              <a:rPr lang="en-GB" dirty="0"/>
              <a:t>• Include interpreters or bilingual trainers where possible.</a:t>
            </a:r>
          </a:p>
          <a:p>
            <a:endParaRPr lang="en-GB" dirty="0"/>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13</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8" name="Text Placeholder 7">
            <a:extLst>
              <a:ext uri="{FF2B5EF4-FFF2-40B4-BE49-F238E27FC236}">
                <a16:creationId xmlns:a16="http://schemas.microsoft.com/office/drawing/2014/main" id="{C40B1CCE-5C50-C10C-12E0-4B8FD2B2DC08}"/>
              </a:ext>
            </a:extLst>
          </p:cNvPr>
          <p:cNvSpPr>
            <a:spLocks noGrp="1"/>
          </p:cNvSpPr>
          <p:nvPr>
            <p:ph type="body" sz="quarter" idx="47"/>
          </p:nvPr>
        </p:nvSpPr>
        <p:spPr>
          <a:xfrm>
            <a:off x="898727" y="578374"/>
            <a:ext cx="5899445" cy="469705"/>
          </a:xfrm>
        </p:spPr>
        <p:txBody>
          <a:bodyPr/>
          <a:lstStyle/>
          <a:p>
            <a:r>
              <a:rPr lang="en-GB" dirty="0"/>
              <a:t>1. Develop Tailored Onboarding Programmes</a:t>
            </a:r>
          </a:p>
          <a:p>
            <a:endParaRPr lang="en-IE" dirty="0"/>
          </a:p>
        </p:txBody>
      </p:sp>
    </p:spTree>
    <p:extLst>
      <p:ext uri="{BB962C8B-B14F-4D97-AF65-F5344CB8AC3E}">
        <p14:creationId xmlns:p14="http://schemas.microsoft.com/office/powerpoint/2010/main" val="422711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1087719" y="1608797"/>
            <a:ext cx="4264518" cy="623196"/>
          </a:xfrm>
        </p:spPr>
        <p:txBody>
          <a:bodyPr/>
          <a:lstStyle/>
          <a:p>
            <a:r>
              <a:rPr lang="en-GB" dirty="0"/>
              <a:t>2. Translate Onboarding Materials and Safety Instructions</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87719" y="2412949"/>
            <a:ext cx="5854314" cy="5865914"/>
          </a:xfrm>
        </p:spPr>
        <p:txBody>
          <a:bodyPr/>
          <a:lstStyle/>
          <a:p>
            <a:r>
              <a:rPr lang="en-GB" dirty="0"/>
              <a:t>Identify Key Documents for Translation</a:t>
            </a:r>
          </a:p>
          <a:p>
            <a:endParaRPr lang="en-GB" dirty="0"/>
          </a:p>
          <a:p>
            <a:r>
              <a:rPr lang="en-GB" dirty="0"/>
              <a:t>• Construction site rules, risk assessments, and method statements.</a:t>
            </a:r>
          </a:p>
          <a:p>
            <a:endParaRPr lang="en-GB" dirty="0"/>
          </a:p>
          <a:p>
            <a:r>
              <a:rPr lang="en-GB" dirty="0"/>
              <a:t>• Machinery operation manuals and equipment handling guidelines.</a:t>
            </a:r>
          </a:p>
          <a:p>
            <a:endParaRPr lang="en-GB" dirty="0"/>
          </a:p>
          <a:p>
            <a:r>
              <a:rPr lang="en-GB" dirty="0"/>
              <a:t>• Employee handbooks, contracts, and complaint procedures.</a:t>
            </a:r>
          </a:p>
          <a:p>
            <a:endParaRPr lang="en-GB" dirty="0"/>
          </a:p>
          <a:p>
            <a:r>
              <a:rPr lang="en-GB" dirty="0"/>
              <a:t>Ensure Accuracy in Translations</a:t>
            </a:r>
          </a:p>
          <a:p>
            <a:endParaRPr lang="en-GB" dirty="0"/>
          </a:p>
          <a:p>
            <a:r>
              <a:rPr lang="en-GB" dirty="0"/>
              <a:t>• Engage professional translation services with expertise in construction terminology.</a:t>
            </a:r>
          </a:p>
          <a:p>
            <a:endParaRPr lang="en-GB" dirty="0"/>
          </a:p>
          <a:p>
            <a:r>
              <a:rPr lang="en-GB" dirty="0"/>
              <a:t>• Collaborate with bilingual construction workers to verify technical accuracy.</a:t>
            </a:r>
          </a:p>
          <a:p>
            <a:endParaRPr lang="en-GB" dirty="0"/>
          </a:p>
          <a:p>
            <a:r>
              <a:rPr lang="en-GB" dirty="0"/>
              <a:t>• Regularly update translated materials to reflect any regulatory changes.</a:t>
            </a:r>
          </a:p>
          <a:p>
            <a:endParaRPr lang="en-GB" dirty="0"/>
          </a:p>
          <a:p>
            <a:r>
              <a:rPr lang="en-GB" dirty="0"/>
              <a:t>Deliver Multilingual Safety Briefings</a:t>
            </a:r>
          </a:p>
          <a:p>
            <a:endParaRPr lang="en-GB" dirty="0"/>
          </a:p>
          <a:p>
            <a:r>
              <a:rPr lang="en-GB" dirty="0"/>
              <a:t>• Conduct safety briefings in both English and Ukrainian.</a:t>
            </a:r>
          </a:p>
          <a:p>
            <a:endParaRPr lang="en-GB" dirty="0"/>
          </a:p>
          <a:p>
            <a:r>
              <a:rPr lang="en-GB" dirty="0"/>
              <a:t>• Use pictograms and visual guides to reinforce understanding.</a:t>
            </a:r>
          </a:p>
          <a:p>
            <a:endParaRPr lang="en-GB" dirty="0"/>
          </a:p>
          <a:p>
            <a:r>
              <a:rPr lang="en-GB" dirty="0"/>
              <a:t>• Encourage interactive discussions where workers can ask questions and clarify doubts.</a:t>
            </a:r>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14</a:t>
            </a:fld>
            <a:endParaRPr lang="en-US" dirty="0"/>
          </a:p>
        </p:txBody>
      </p:sp>
      <p:grpSp>
        <p:nvGrpSpPr>
          <p:cNvPr id="8" name="Group 7">
            <a:extLst>
              <a:ext uri="{FF2B5EF4-FFF2-40B4-BE49-F238E27FC236}">
                <a16:creationId xmlns:a16="http://schemas.microsoft.com/office/drawing/2014/main" id="{5D78F28C-F830-574A-F814-E4410D982D73}"/>
              </a:ext>
            </a:extLst>
          </p:cNvPr>
          <p:cNvGrpSpPr/>
          <p:nvPr/>
        </p:nvGrpSpPr>
        <p:grpSpPr>
          <a:xfrm>
            <a:off x="6029325" y="-461010"/>
            <a:ext cx="1530350" cy="2383651"/>
            <a:chOff x="4387351" y="4867570"/>
            <a:chExt cx="581843" cy="906270"/>
          </a:xfrm>
        </p:grpSpPr>
        <p:grpSp>
          <p:nvGrpSpPr>
            <p:cNvPr id="9" name="Graphic 10">
              <a:extLst>
                <a:ext uri="{FF2B5EF4-FFF2-40B4-BE49-F238E27FC236}">
                  <a16:creationId xmlns:a16="http://schemas.microsoft.com/office/drawing/2014/main" id="{DBBAAB9E-25F6-0870-A0B4-EC6EB84926BC}"/>
                </a:ext>
              </a:extLst>
            </p:cNvPr>
            <p:cNvGrpSpPr/>
            <p:nvPr/>
          </p:nvGrpSpPr>
          <p:grpSpPr>
            <a:xfrm>
              <a:off x="4388301" y="4867570"/>
              <a:ext cx="580893" cy="324279"/>
              <a:chOff x="4388301" y="4867570"/>
              <a:chExt cx="580893" cy="324279"/>
            </a:xfrm>
            <a:solidFill>
              <a:srgbClr val="FBAE1C"/>
            </a:solidFill>
          </p:grpSpPr>
          <p:sp>
            <p:nvSpPr>
              <p:cNvPr id="15" name="Freeform 14">
                <a:extLst>
                  <a:ext uri="{FF2B5EF4-FFF2-40B4-BE49-F238E27FC236}">
                    <a16:creationId xmlns:a16="http://schemas.microsoft.com/office/drawing/2014/main" id="{F60D6F9D-D669-1634-4C7D-5F63AE0836A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39CAAD-536D-69D1-E5B2-3F5D2F78920A}"/>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616F26C-7333-A917-7F4A-71A20AECD09C}"/>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13D7D54-50C1-BE93-1763-804AA7B73591}"/>
                </a:ext>
              </a:extLst>
            </p:cNvPr>
            <p:cNvGrpSpPr/>
            <p:nvPr/>
          </p:nvGrpSpPr>
          <p:grpSpPr>
            <a:xfrm>
              <a:off x="4387351" y="5189947"/>
              <a:ext cx="580893" cy="583893"/>
              <a:chOff x="4387351" y="5189947"/>
              <a:chExt cx="580893" cy="583893"/>
            </a:xfrm>
            <a:solidFill>
              <a:srgbClr val="EF3E23"/>
            </a:solidFill>
          </p:grpSpPr>
          <p:sp>
            <p:nvSpPr>
              <p:cNvPr id="13" name="Freeform 12">
                <a:extLst>
                  <a:ext uri="{FF2B5EF4-FFF2-40B4-BE49-F238E27FC236}">
                    <a16:creationId xmlns:a16="http://schemas.microsoft.com/office/drawing/2014/main" id="{FD862257-964D-1AE5-77D8-0D4E16EF0F8E}"/>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ACAB88-BAA6-9F8D-DA9E-3D3109D1CFE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pic>
        <p:nvPicPr>
          <p:cNvPr id="6" name="Graphic 5" descr="Excavator with solid fill">
            <a:extLst>
              <a:ext uri="{FF2B5EF4-FFF2-40B4-BE49-F238E27FC236}">
                <a16:creationId xmlns:a16="http://schemas.microsoft.com/office/drawing/2014/main" id="{5FF41748-D3F0-BEEC-AE09-ABC116742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9214" y="8031074"/>
            <a:ext cx="1574036" cy="1574036"/>
          </a:xfrm>
          <a:prstGeom prst="rect">
            <a:avLst/>
          </a:prstGeom>
        </p:spPr>
      </p:pic>
    </p:spTree>
    <p:extLst>
      <p:ext uri="{BB962C8B-B14F-4D97-AF65-F5344CB8AC3E}">
        <p14:creationId xmlns:p14="http://schemas.microsoft.com/office/powerpoint/2010/main" val="43228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4031364" y="1867224"/>
            <a:ext cx="2826636" cy="690002"/>
          </a:xfrm>
        </p:spPr>
        <p:txBody>
          <a:bodyPr/>
          <a:lstStyle/>
          <a:p>
            <a:r>
              <a:rPr lang="en-US" dirty="0"/>
              <a:t>3. Implement a Mentorship </a:t>
            </a:r>
            <a:r>
              <a:rPr lang="en-US" dirty="0" err="1"/>
              <a:t>Programme</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052988" y="2693414"/>
            <a:ext cx="2805012" cy="6047815"/>
          </a:xfrm>
        </p:spPr>
        <p:txBody>
          <a:bodyPr/>
          <a:lstStyle/>
          <a:p>
            <a:r>
              <a:rPr lang="en-GB" b="1" dirty="0"/>
              <a:t>Pair New Hires with Experienced Construction Workers</a:t>
            </a:r>
          </a:p>
          <a:p>
            <a:endParaRPr lang="en-GB" dirty="0"/>
          </a:p>
          <a:p>
            <a:r>
              <a:rPr lang="en-GB" dirty="0"/>
              <a:t>• Assign each new worker a mentor (an experienced foreperson or skilled worker).</a:t>
            </a:r>
          </a:p>
          <a:p>
            <a:endParaRPr lang="en-GB" dirty="0"/>
          </a:p>
          <a:p>
            <a:r>
              <a:rPr lang="en-GB" dirty="0"/>
              <a:t>• Ensure mentors provide hands-on guidance on daily tasks, site procedures, and best practices.</a:t>
            </a:r>
          </a:p>
          <a:p>
            <a:endParaRPr lang="en-GB" dirty="0"/>
          </a:p>
          <a:p>
            <a:r>
              <a:rPr lang="en-GB" dirty="0"/>
              <a:t>• Encourage structured check-ins to track progress and address challenges.</a:t>
            </a:r>
          </a:p>
          <a:p>
            <a:endParaRPr lang="en-GB" dirty="0"/>
          </a:p>
          <a:p>
            <a:r>
              <a:rPr lang="en-GB" b="1" dirty="0"/>
              <a:t>Facilitate Peer Learning and Integration</a:t>
            </a:r>
          </a:p>
          <a:p>
            <a:endParaRPr lang="en-GB" dirty="0"/>
          </a:p>
          <a:p>
            <a:r>
              <a:rPr lang="en-GB" dirty="0"/>
              <a:t>• Establish buddy systems to connect Ukrainian workers with English-speaking colleagues.</a:t>
            </a:r>
          </a:p>
          <a:p>
            <a:endParaRPr lang="en-GB" dirty="0"/>
          </a:p>
          <a:p>
            <a:r>
              <a:rPr lang="en-GB" dirty="0"/>
              <a:t>• Organise on-the-job training sessions where new workers can observe and practise key skills.</a:t>
            </a:r>
          </a:p>
          <a:p>
            <a:endParaRPr lang="en-GB" dirty="0"/>
          </a:p>
          <a:p>
            <a:r>
              <a:rPr lang="en-GB" dirty="0"/>
              <a:t>• Create a supportive environment that fosters teamwork and open communication.</a:t>
            </a:r>
          </a:p>
          <a:p>
            <a:endParaRPr lang="en-GB" dirty="0"/>
          </a:p>
          <a:p>
            <a:r>
              <a:rPr lang="en-GB" b="1" dirty="0"/>
              <a:t>Monitor and Evaluate Effectiveness</a:t>
            </a:r>
          </a:p>
          <a:p>
            <a:endParaRPr lang="en-GB" dirty="0"/>
          </a:p>
          <a:p>
            <a:r>
              <a:rPr lang="en-GB" dirty="0"/>
              <a:t>• Gather feedback from both mentors and new hires to refine the programme.</a:t>
            </a:r>
          </a:p>
          <a:p>
            <a:endParaRPr lang="en-GB" dirty="0"/>
          </a:p>
          <a:p>
            <a:r>
              <a:rPr lang="en-GB" dirty="0"/>
              <a:t>• Adjust mentoring approaches based on industry demands and worker needs.</a:t>
            </a:r>
          </a:p>
          <a:p>
            <a:endParaRPr lang="en-GB" dirty="0"/>
          </a:p>
          <a:p>
            <a:r>
              <a:rPr lang="en-GB" dirty="0"/>
              <a:t>• Recognise successful mentorship efforts to encourage participation.</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15</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96820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4. Continuous Support and Development</a:t>
            </a:r>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03686" y="2414486"/>
            <a:ext cx="5854314" cy="2418771"/>
          </a:xfrm>
        </p:spPr>
        <p:txBody>
          <a:bodyPr/>
          <a:lstStyle/>
          <a:p>
            <a:pPr marL="228600" indent="-228600">
              <a:buAutoNum type="arabicPeriod"/>
            </a:pPr>
            <a:r>
              <a:rPr lang="en-GB" b="1" dirty="0"/>
              <a:t>Evaluate Effectiveness:</a:t>
            </a:r>
          </a:p>
          <a:p>
            <a:pPr marL="228600" indent="-228600">
              <a:buAutoNum type="arabicPeriod"/>
            </a:pPr>
            <a:endParaRPr lang="en-GB" dirty="0"/>
          </a:p>
          <a:p>
            <a:pPr marL="171450" indent="-171450">
              <a:buFont typeface="Courier New" panose="02070309020205020404" pitchFamily="49" charset="0"/>
              <a:buChar char="o"/>
            </a:pPr>
            <a:r>
              <a:rPr lang="en-GB" dirty="0"/>
              <a:t>Conduct follow-up assessments to ensure workers are confident in site procedures and safety compliance.</a:t>
            </a:r>
          </a:p>
          <a:p>
            <a:endParaRPr lang="en-GB" dirty="0"/>
          </a:p>
          <a:p>
            <a:pPr marL="171450" indent="-171450">
              <a:buFont typeface="Courier New" panose="02070309020205020404" pitchFamily="49" charset="0"/>
              <a:buChar char="o"/>
            </a:pPr>
            <a:r>
              <a:rPr lang="en-GB" dirty="0"/>
              <a:t>Use surveys and interviews to identify gaps in understanding and areas for improvement.</a:t>
            </a:r>
          </a:p>
          <a:p>
            <a:endParaRPr lang="en-GB" dirty="0"/>
          </a:p>
          <a:p>
            <a:r>
              <a:rPr lang="en-GB" b="1" dirty="0"/>
              <a:t>2. Expand Training Opportunities:</a:t>
            </a:r>
          </a:p>
          <a:p>
            <a:endParaRPr lang="en-GB" dirty="0"/>
          </a:p>
          <a:p>
            <a:pPr marL="171450" indent="-171450">
              <a:buFont typeface="Courier New" panose="02070309020205020404" pitchFamily="49" charset="0"/>
              <a:buChar char="o"/>
            </a:pPr>
            <a:r>
              <a:rPr lang="en-GB" dirty="0"/>
              <a:t>Offer refresher courses on advanced safety practices and technical skills</a:t>
            </a:r>
          </a:p>
          <a:p>
            <a:pPr marL="171450" indent="-171450">
              <a:buFont typeface="Courier New" panose="02070309020205020404" pitchFamily="49" charset="0"/>
              <a:buChar char="o"/>
            </a:pPr>
            <a:r>
              <a:rPr lang="en-GB" dirty="0"/>
              <a:t>.Develop career progression pathways, linking workers to apprenticeships or certification programmes.</a:t>
            </a:r>
          </a:p>
          <a:p>
            <a:pPr marL="171450" indent="-171450">
              <a:buFont typeface="Courier New" panose="02070309020205020404" pitchFamily="49" charset="0"/>
              <a:buChar char="o"/>
            </a:pPr>
            <a:endParaRPr lang="en-GB" b="1" dirty="0"/>
          </a:p>
          <a:p>
            <a:r>
              <a:rPr lang="en-GB" b="1" dirty="0"/>
              <a:t>3. Strengthen Industry Collaboration:</a:t>
            </a:r>
          </a:p>
          <a:p>
            <a:endParaRPr lang="en-GB" dirty="0"/>
          </a:p>
          <a:p>
            <a:pPr marL="171450" indent="-171450">
              <a:buFont typeface="Courier New" panose="02070309020205020404" pitchFamily="49" charset="0"/>
              <a:buChar char="o"/>
            </a:pPr>
            <a:r>
              <a:rPr lang="en-GB" dirty="0"/>
              <a:t>Work with construction companies to refine onboarding strategies.</a:t>
            </a:r>
          </a:p>
          <a:p>
            <a:endParaRPr lang="en-GB" dirty="0"/>
          </a:p>
          <a:p>
            <a:pPr marL="171450" indent="-171450">
              <a:buFont typeface="Courier New" panose="02070309020205020404" pitchFamily="49" charset="0"/>
              <a:buChar char="o"/>
            </a:pPr>
            <a:r>
              <a:rPr lang="en-GB" dirty="0"/>
              <a:t>Engage professional bodies to provide accreditation support for Ukrainian workers.</a:t>
            </a:r>
          </a:p>
          <a:p>
            <a:endParaRPr lang="en-GB" dirty="0"/>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16</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and person wearing hard hats&#10;&#10;AI-generated content may be incorrect.">
            <a:extLst>
              <a:ext uri="{FF2B5EF4-FFF2-40B4-BE49-F238E27FC236}">
                <a16:creationId xmlns:a16="http://schemas.microsoft.com/office/drawing/2014/main" id="{430C7B6B-742A-25DA-CC85-9804546C88C2}"/>
              </a:ext>
            </a:extLst>
          </p:cNvPr>
          <p:cNvPicPr>
            <a:picLocks noChangeAspect="1"/>
          </p:cNvPicPr>
          <p:nvPr/>
        </p:nvPicPr>
        <p:blipFill>
          <a:blip r:embed="rId2"/>
          <a:stretch>
            <a:fillRect/>
          </a:stretch>
        </p:blipFill>
        <p:spPr>
          <a:xfrm>
            <a:off x="954214" y="7020470"/>
            <a:ext cx="4556457" cy="3037930"/>
          </a:xfrm>
          <a:prstGeom prst="rect">
            <a:avLst/>
          </a:prstGeom>
        </p:spPr>
      </p:pic>
    </p:spTree>
    <p:extLst>
      <p:ext uri="{BB962C8B-B14F-4D97-AF65-F5344CB8AC3E}">
        <p14:creationId xmlns:p14="http://schemas.microsoft.com/office/powerpoint/2010/main" val="264235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500313" y="8381209"/>
            <a:ext cx="4326488" cy="751695"/>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STEP4: </a:t>
            </a:r>
          </a:p>
          <a:p>
            <a:r>
              <a:rPr lang="en-US" sz="2700" b="1" dirty="0"/>
              <a:t>OFFER INDUSTRY </a:t>
            </a:r>
          </a:p>
          <a:p>
            <a:r>
              <a:rPr lang="en-US" sz="2700" b="1" dirty="0"/>
              <a:t>SPECIFIC TRAINING</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9056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43858" y="1258806"/>
            <a:ext cx="5854314" cy="3798638"/>
          </a:xfrm>
        </p:spPr>
        <p:txBody>
          <a:bodyPr/>
          <a:lstStyle/>
          <a:p>
            <a:r>
              <a:rPr lang="en-GB" dirty="0"/>
              <a:t>• Identify and utilize spaces commonly accessed by Ukrainian refugees, such as:</a:t>
            </a:r>
          </a:p>
          <a:p>
            <a:endParaRPr lang="en-GB" dirty="0"/>
          </a:p>
          <a:p>
            <a:pPr marL="171450" indent="-171450">
              <a:buFont typeface="Courier New" panose="02070309020205020404" pitchFamily="49" charset="0"/>
              <a:buChar char="o"/>
            </a:pPr>
            <a:r>
              <a:rPr lang="en-GB" dirty="0"/>
              <a:t>Ukrainian community centres.</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Refugee support networks.</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Social media platforms like Facebook and Telegram.</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Online job boards used widely in Europe (e.g., OLX or similar platforms).</a:t>
            </a:r>
          </a:p>
          <a:p>
            <a:pPr marL="171450" indent="-171450">
              <a:buFont typeface="Courier New" panose="02070309020205020404" pitchFamily="49" charset="0"/>
              <a:buChar char="o"/>
            </a:pPr>
            <a:endParaRPr lang="en-GB" dirty="0"/>
          </a:p>
          <a:p>
            <a:r>
              <a:rPr lang="en-GB" dirty="0"/>
              <a:t>• Use accessible and straightforward language in advertisements to ensure clarity and understanding.</a:t>
            </a:r>
          </a:p>
          <a:p>
            <a:endParaRPr lang="en-GB" dirty="0"/>
          </a:p>
          <a:p>
            <a:endParaRPr lang="en-GB" dirty="0"/>
          </a:p>
          <a:p>
            <a:endParaRPr lang="en-GB" dirty="0"/>
          </a:p>
          <a:p>
            <a:endParaRPr lang="en-GB" dirty="0"/>
          </a:p>
          <a:p>
            <a:endParaRPr lang="en-GB" dirty="0"/>
          </a:p>
          <a:p>
            <a:endParaRPr lang="en-GB" dirty="0"/>
          </a:p>
          <a:p>
            <a:r>
              <a:rPr lang="en-GB" dirty="0"/>
              <a:t>• Distribute advertisements through cultural organizations and local refugee groups to maximize visibility.</a:t>
            </a:r>
          </a:p>
          <a:p>
            <a:endParaRPr lang="en-GB" dirty="0"/>
          </a:p>
          <a:p>
            <a:r>
              <a:rPr lang="en-GB" dirty="0"/>
              <a:t>• Highlight the key benefits of the role, such as training opportunities or assistance with legal requirements, to attract more applicants</a:t>
            </a:r>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18</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8" name="Text Placeholder 7">
            <a:extLst>
              <a:ext uri="{FF2B5EF4-FFF2-40B4-BE49-F238E27FC236}">
                <a16:creationId xmlns:a16="http://schemas.microsoft.com/office/drawing/2014/main" id="{C40B1CCE-5C50-C10C-12E0-4B8FD2B2DC08}"/>
              </a:ext>
            </a:extLst>
          </p:cNvPr>
          <p:cNvSpPr>
            <a:spLocks noGrp="1"/>
          </p:cNvSpPr>
          <p:nvPr>
            <p:ph type="body" sz="quarter" idx="47"/>
          </p:nvPr>
        </p:nvSpPr>
        <p:spPr>
          <a:xfrm>
            <a:off x="898727" y="578374"/>
            <a:ext cx="5899445" cy="1134394"/>
          </a:xfrm>
        </p:spPr>
        <p:txBody>
          <a:bodyPr/>
          <a:lstStyle/>
          <a:p>
            <a:r>
              <a:rPr lang="en-GB" dirty="0"/>
              <a:t>1. Advertise Roles in Ukrainian Community Channels</a:t>
            </a:r>
          </a:p>
          <a:p>
            <a:endParaRPr lang="en-IE" dirty="0"/>
          </a:p>
        </p:txBody>
      </p:sp>
    </p:spTree>
    <p:extLst>
      <p:ext uri="{BB962C8B-B14F-4D97-AF65-F5344CB8AC3E}">
        <p14:creationId xmlns:p14="http://schemas.microsoft.com/office/powerpoint/2010/main" val="3249493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1087719" y="1608796"/>
            <a:ext cx="4264518" cy="1771327"/>
          </a:xfrm>
        </p:spPr>
        <p:txBody>
          <a:bodyPr/>
          <a:lstStyle/>
          <a:p>
            <a:r>
              <a:rPr lang="en-GB" dirty="0"/>
              <a:t>2. Ensure refugees receive certifications required for construction jobs in the host country </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87719" y="2737963"/>
            <a:ext cx="5854314" cy="5865914"/>
          </a:xfrm>
        </p:spPr>
        <p:txBody>
          <a:bodyPr/>
          <a:lstStyle/>
          <a:p>
            <a:r>
              <a:rPr lang="en-GB" dirty="0"/>
              <a:t>• Identify the certifications needed in the host country for health and safety, forklift operation, and scaffolding. Most countries have a minimum qualification covering Health and Safety standards to access onsite occupations. </a:t>
            </a:r>
          </a:p>
          <a:p>
            <a:endParaRPr lang="en-GB" dirty="0"/>
          </a:p>
          <a:p>
            <a:r>
              <a:rPr lang="en-GB" dirty="0"/>
              <a:t>• Remember, there are regulated occupations such as electricians and forklifting operators that require specific professional certificates. Companies can partner with accredited training organizations to offer affordable, accessible certification programs.</a:t>
            </a:r>
          </a:p>
          <a:p>
            <a:endParaRPr lang="en-GB" dirty="0"/>
          </a:p>
          <a:p>
            <a:r>
              <a:rPr lang="en-GB" dirty="0"/>
              <a:t>• Develop fast-track pathways that validate refugees’ prior experience through practical assessments and recognition of prior learning. An in-depth knowledge of the process is required.</a:t>
            </a:r>
          </a:p>
          <a:p>
            <a:endParaRPr lang="en-GB" dirty="0"/>
          </a:p>
          <a:p>
            <a:r>
              <a:rPr lang="en-GB" dirty="0"/>
              <a:t>• Collaborate with public institutions, VET centres, and other employers to align certification programs with job requirements, ensuring they improve employability.</a:t>
            </a:r>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19</a:t>
            </a:fld>
            <a:endParaRPr lang="en-US" dirty="0"/>
          </a:p>
        </p:txBody>
      </p:sp>
      <p:grpSp>
        <p:nvGrpSpPr>
          <p:cNvPr id="8" name="Group 7">
            <a:extLst>
              <a:ext uri="{FF2B5EF4-FFF2-40B4-BE49-F238E27FC236}">
                <a16:creationId xmlns:a16="http://schemas.microsoft.com/office/drawing/2014/main" id="{5D78F28C-F830-574A-F814-E4410D982D73}"/>
              </a:ext>
            </a:extLst>
          </p:cNvPr>
          <p:cNvGrpSpPr/>
          <p:nvPr/>
        </p:nvGrpSpPr>
        <p:grpSpPr>
          <a:xfrm>
            <a:off x="6029325" y="-461010"/>
            <a:ext cx="1530350" cy="2383651"/>
            <a:chOff x="4387351" y="4867570"/>
            <a:chExt cx="581843" cy="906270"/>
          </a:xfrm>
        </p:grpSpPr>
        <p:grpSp>
          <p:nvGrpSpPr>
            <p:cNvPr id="9" name="Graphic 10">
              <a:extLst>
                <a:ext uri="{FF2B5EF4-FFF2-40B4-BE49-F238E27FC236}">
                  <a16:creationId xmlns:a16="http://schemas.microsoft.com/office/drawing/2014/main" id="{DBBAAB9E-25F6-0870-A0B4-EC6EB84926BC}"/>
                </a:ext>
              </a:extLst>
            </p:cNvPr>
            <p:cNvGrpSpPr/>
            <p:nvPr/>
          </p:nvGrpSpPr>
          <p:grpSpPr>
            <a:xfrm>
              <a:off x="4388301" y="4867570"/>
              <a:ext cx="580893" cy="324279"/>
              <a:chOff x="4388301" y="4867570"/>
              <a:chExt cx="580893" cy="324279"/>
            </a:xfrm>
            <a:solidFill>
              <a:srgbClr val="FBAE1C"/>
            </a:solidFill>
          </p:grpSpPr>
          <p:sp>
            <p:nvSpPr>
              <p:cNvPr id="15" name="Freeform 14">
                <a:extLst>
                  <a:ext uri="{FF2B5EF4-FFF2-40B4-BE49-F238E27FC236}">
                    <a16:creationId xmlns:a16="http://schemas.microsoft.com/office/drawing/2014/main" id="{F60D6F9D-D669-1634-4C7D-5F63AE0836A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39CAAD-536D-69D1-E5B2-3F5D2F78920A}"/>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616F26C-7333-A917-7F4A-71A20AECD09C}"/>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13D7D54-50C1-BE93-1763-804AA7B73591}"/>
                </a:ext>
              </a:extLst>
            </p:cNvPr>
            <p:cNvGrpSpPr/>
            <p:nvPr/>
          </p:nvGrpSpPr>
          <p:grpSpPr>
            <a:xfrm>
              <a:off x="4387351" y="5189947"/>
              <a:ext cx="580893" cy="583893"/>
              <a:chOff x="4387351" y="5189947"/>
              <a:chExt cx="580893" cy="583893"/>
            </a:xfrm>
            <a:solidFill>
              <a:srgbClr val="EF3E23"/>
            </a:solidFill>
          </p:grpSpPr>
          <p:sp>
            <p:nvSpPr>
              <p:cNvPr id="13" name="Freeform 12">
                <a:extLst>
                  <a:ext uri="{FF2B5EF4-FFF2-40B4-BE49-F238E27FC236}">
                    <a16:creationId xmlns:a16="http://schemas.microsoft.com/office/drawing/2014/main" id="{FD862257-964D-1AE5-77D8-0D4E16EF0F8E}"/>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ACAB88-BAA6-9F8D-DA9E-3D3109D1CFE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pic>
        <p:nvPicPr>
          <p:cNvPr id="23" name="Graphic 22" descr="Dump truck with solid fill">
            <a:extLst>
              <a:ext uri="{FF2B5EF4-FFF2-40B4-BE49-F238E27FC236}">
                <a16:creationId xmlns:a16="http://schemas.microsoft.com/office/drawing/2014/main" id="{D95AFC11-59CF-79E9-0028-0E84A2B91C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4980" y="7906068"/>
            <a:ext cx="1826976" cy="1826976"/>
          </a:xfrm>
          <a:prstGeom prst="rect">
            <a:avLst/>
          </a:prstGeom>
        </p:spPr>
      </p:pic>
    </p:spTree>
    <p:extLst>
      <p:ext uri="{BB962C8B-B14F-4D97-AF65-F5344CB8AC3E}">
        <p14:creationId xmlns:p14="http://schemas.microsoft.com/office/powerpoint/2010/main" val="152969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500313" y="8381209"/>
            <a:ext cx="4326488" cy="751695"/>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STEP1: UNDERSTANDING </a:t>
            </a:r>
          </a:p>
          <a:p>
            <a:r>
              <a:rPr lang="en-US" sz="2700" b="1" dirty="0"/>
              <a:t>SKILLS AND QUALIFICATIONS</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9145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4031364" y="1867224"/>
            <a:ext cx="2826636" cy="690002"/>
          </a:xfrm>
        </p:spPr>
        <p:txBody>
          <a:bodyPr/>
          <a:lstStyle/>
          <a:p>
            <a:r>
              <a:rPr lang="en-GB" dirty="0"/>
              <a:t>3. Develop and fast-track training programmes for refugees with prior construction experience </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052988" y="3214401"/>
            <a:ext cx="2805012" cy="3283676"/>
          </a:xfrm>
        </p:spPr>
        <p:txBody>
          <a:bodyPr/>
          <a:lstStyle/>
          <a:p>
            <a:r>
              <a:rPr lang="en-GB" dirty="0"/>
              <a:t>• Identify refugees with prior construction experience through detailed interviews and documentation of past work. Community initiatives play a key role in the recompilation of information.</a:t>
            </a:r>
          </a:p>
          <a:p>
            <a:endParaRPr lang="en-GB" dirty="0"/>
          </a:p>
          <a:p>
            <a:r>
              <a:rPr lang="en-GB" dirty="0"/>
              <a:t>• Create intensive, short-term training modules (30–50 hours) built around micro credentials to familiarize them with local building codes and workplace practices. </a:t>
            </a:r>
          </a:p>
          <a:p>
            <a:r>
              <a:rPr lang="en-GB" dirty="0"/>
              <a:t>• Pair refugees with experienced mentors for on-the-job training to enhance their adaptation.</a:t>
            </a:r>
          </a:p>
          <a:p>
            <a:endParaRPr lang="en-GB" dirty="0"/>
          </a:p>
          <a:p>
            <a:r>
              <a:rPr lang="en-GB" dirty="0"/>
              <a:t>• Work with VET centres, community initiatives, and other employers to integrate these fast-track programs into hiring and onboarding processes, ensuring seamless transitions to employment</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20</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2849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496362" y="8381209"/>
            <a:ext cx="3406581" cy="751695"/>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STEP5: </a:t>
            </a:r>
          </a:p>
          <a:p>
            <a:r>
              <a:rPr lang="en-US" sz="2700" b="1" dirty="0"/>
              <a:t>ADDRESS WORKPLACE BARRIERS</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374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43858" y="854226"/>
            <a:ext cx="5854314" cy="2057424"/>
          </a:xfrm>
        </p:spPr>
        <p:txBody>
          <a:bodyPr/>
          <a:lstStyle/>
          <a:p>
            <a:endParaRPr lang="en-GB" dirty="0"/>
          </a:p>
          <a:p>
            <a:pPr marL="171450" indent="-171450">
              <a:buFont typeface="Arial" panose="020B0604020202020204" pitchFamily="34" charset="0"/>
              <a:buChar char="•"/>
            </a:pPr>
            <a:r>
              <a:rPr lang="en-GB" dirty="0"/>
              <a:t>Look at specific vulnerabilities like language, limited knowledge of local labour laws, and understanding.</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Their ability to align with the workplace culture.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Perceived under-qualification, legal restraints on the right to work, and lack of skills recognition systems.</a:t>
            </a:r>
          </a:p>
          <a:p>
            <a:endParaRPr lang="en-GB" dirty="0"/>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22</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8" name="Text Placeholder 7">
            <a:extLst>
              <a:ext uri="{FF2B5EF4-FFF2-40B4-BE49-F238E27FC236}">
                <a16:creationId xmlns:a16="http://schemas.microsoft.com/office/drawing/2014/main" id="{C40B1CCE-5C50-C10C-12E0-4B8FD2B2DC08}"/>
              </a:ext>
            </a:extLst>
          </p:cNvPr>
          <p:cNvSpPr>
            <a:spLocks noGrp="1"/>
          </p:cNvSpPr>
          <p:nvPr>
            <p:ph type="body" sz="quarter" idx="47"/>
          </p:nvPr>
        </p:nvSpPr>
        <p:spPr>
          <a:xfrm>
            <a:off x="921293" y="445306"/>
            <a:ext cx="5899445" cy="1134394"/>
          </a:xfrm>
        </p:spPr>
        <p:txBody>
          <a:bodyPr/>
          <a:lstStyle/>
          <a:p>
            <a:r>
              <a:rPr lang="en-GB" dirty="0"/>
              <a:t>1. Raise understanding of refugee’s needs and barriers. </a:t>
            </a:r>
          </a:p>
          <a:p>
            <a:endParaRPr lang="en-IE" dirty="0"/>
          </a:p>
        </p:txBody>
      </p:sp>
      <p:sp>
        <p:nvSpPr>
          <p:cNvPr id="2" name="TextBox 1">
            <a:extLst>
              <a:ext uri="{FF2B5EF4-FFF2-40B4-BE49-F238E27FC236}">
                <a16:creationId xmlns:a16="http://schemas.microsoft.com/office/drawing/2014/main" id="{E4DFAD24-0FDF-CFEA-0DA4-0A0C101F8AF0}"/>
              </a:ext>
            </a:extLst>
          </p:cNvPr>
          <p:cNvSpPr txBox="1"/>
          <p:nvPr/>
        </p:nvSpPr>
        <p:spPr>
          <a:xfrm>
            <a:off x="954214" y="3593904"/>
            <a:ext cx="2921100" cy="1474699"/>
          </a:xfrm>
          <a:prstGeom prst="rect">
            <a:avLst/>
          </a:prstGeom>
          <a:noFill/>
        </p:spPr>
        <p:txBody>
          <a:bodyPr wrap="square" rtlCol="0">
            <a:spAutoFit/>
          </a:bodyPr>
          <a:lstStyle/>
          <a:p>
            <a:r>
              <a:rPr lang="en-GB" dirty="0"/>
              <a:t>•</a:t>
            </a:r>
            <a:r>
              <a:rPr lang="en-GB" sz="1100" dirty="0">
                <a:latin typeface="Calibri" panose="020F0502020204030204" pitchFamily="34" charset="0"/>
                <a:ea typeface="Calibri" panose="020F0502020204030204" pitchFamily="34" charset="0"/>
                <a:cs typeface="Calibri" panose="020F0502020204030204" pitchFamily="34" charset="0"/>
              </a:rPr>
              <a:t>	Make sure that job advertisements are accessible.</a:t>
            </a:r>
          </a:p>
          <a:p>
            <a:endParaRPr lang="en-GB" sz="11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sz="1100" dirty="0">
                <a:latin typeface="Calibri" panose="020F0502020204030204" pitchFamily="34" charset="0"/>
                <a:ea typeface="Calibri" panose="020F0502020204030204" pitchFamily="34" charset="0"/>
                <a:cs typeface="Calibri" panose="020F0502020204030204" pitchFamily="34" charset="0"/>
              </a:rPr>
              <a:t>Propose tailored onboarding process, including  welcoming session into the host country’s working culture, health &amp; safety rules, company policy, and important national labour laws.</a:t>
            </a:r>
          </a:p>
        </p:txBody>
      </p:sp>
      <p:sp>
        <p:nvSpPr>
          <p:cNvPr id="3" name="TextBox 2">
            <a:extLst>
              <a:ext uri="{FF2B5EF4-FFF2-40B4-BE49-F238E27FC236}">
                <a16:creationId xmlns:a16="http://schemas.microsoft.com/office/drawing/2014/main" id="{2784D975-D765-2AE1-8C1C-F314B7A8359C}"/>
              </a:ext>
            </a:extLst>
          </p:cNvPr>
          <p:cNvSpPr txBox="1"/>
          <p:nvPr/>
        </p:nvSpPr>
        <p:spPr>
          <a:xfrm>
            <a:off x="954214" y="3082464"/>
            <a:ext cx="4833257" cy="369332"/>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2.	Adapt recruitment and onboarding processes</a:t>
            </a:r>
          </a:p>
        </p:txBody>
      </p:sp>
    </p:spTree>
    <p:extLst>
      <p:ext uri="{BB962C8B-B14F-4D97-AF65-F5344CB8AC3E}">
        <p14:creationId xmlns:p14="http://schemas.microsoft.com/office/powerpoint/2010/main" val="216631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1087719" y="1691167"/>
            <a:ext cx="4264518" cy="927575"/>
          </a:xfrm>
        </p:spPr>
        <p:txBody>
          <a:bodyPr/>
          <a:lstStyle/>
          <a:p>
            <a:r>
              <a:rPr lang="en-GB" dirty="0"/>
              <a:t>3. Provide on-site language training focusing on construction-specific vocabulary </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87719" y="2720501"/>
            <a:ext cx="5854314" cy="2244405"/>
          </a:xfrm>
        </p:spPr>
        <p:txBody>
          <a:bodyPr/>
          <a:lstStyle/>
          <a:p>
            <a:r>
              <a:rPr lang="en-GB" dirty="0"/>
              <a:t>• Identify and share all material offering work-related and construction-specific vocabulary help.</a:t>
            </a:r>
          </a:p>
          <a:p>
            <a:endParaRPr lang="en-GB" dirty="0"/>
          </a:p>
          <a:p>
            <a:r>
              <a:rPr lang="en-GB" dirty="0"/>
              <a:t>• Look at digital solutions that address construction language.</a:t>
            </a:r>
          </a:p>
          <a:p>
            <a:endParaRPr lang="en-GB" dirty="0"/>
          </a:p>
          <a:p>
            <a:r>
              <a:rPr lang="en-GB" dirty="0"/>
              <a:t>• Offer booklets with pictures and terms that refer to construction procedures and tools.</a:t>
            </a:r>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23</a:t>
            </a:fld>
            <a:endParaRPr lang="en-US" dirty="0"/>
          </a:p>
        </p:txBody>
      </p:sp>
      <p:grpSp>
        <p:nvGrpSpPr>
          <p:cNvPr id="8" name="Group 7">
            <a:extLst>
              <a:ext uri="{FF2B5EF4-FFF2-40B4-BE49-F238E27FC236}">
                <a16:creationId xmlns:a16="http://schemas.microsoft.com/office/drawing/2014/main" id="{5D78F28C-F830-574A-F814-E4410D982D73}"/>
              </a:ext>
            </a:extLst>
          </p:cNvPr>
          <p:cNvGrpSpPr/>
          <p:nvPr/>
        </p:nvGrpSpPr>
        <p:grpSpPr>
          <a:xfrm>
            <a:off x="6029325" y="-461010"/>
            <a:ext cx="1530350" cy="2383651"/>
            <a:chOff x="4387351" y="4867570"/>
            <a:chExt cx="581843" cy="906270"/>
          </a:xfrm>
        </p:grpSpPr>
        <p:grpSp>
          <p:nvGrpSpPr>
            <p:cNvPr id="9" name="Graphic 10">
              <a:extLst>
                <a:ext uri="{FF2B5EF4-FFF2-40B4-BE49-F238E27FC236}">
                  <a16:creationId xmlns:a16="http://schemas.microsoft.com/office/drawing/2014/main" id="{DBBAAB9E-25F6-0870-A0B4-EC6EB84926BC}"/>
                </a:ext>
              </a:extLst>
            </p:cNvPr>
            <p:cNvGrpSpPr/>
            <p:nvPr/>
          </p:nvGrpSpPr>
          <p:grpSpPr>
            <a:xfrm>
              <a:off x="4388301" y="4867570"/>
              <a:ext cx="580893" cy="324279"/>
              <a:chOff x="4388301" y="4867570"/>
              <a:chExt cx="580893" cy="324279"/>
            </a:xfrm>
            <a:solidFill>
              <a:srgbClr val="FBAE1C"/>
            </a:solidFill>
          </p:grpSpPr>
          <p:sp>
            <p:nvSpPr>
              <p:cNvPr id="15" name="Freeform 14">
                <a:extLst>
                  <a:ext uri="{FF2B5EF4-FFF2-40B4-BE49-F238E27FC236}">
                    <a16:creationId xmlns:a16="http://schemas.microsoft.com/office/drawing/2014/main" id="{F60D6F9D-D669-1634-4C7D-5F63AE0836A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39CAAD-536D-69D1-E5B2-3F5D2F78920A}"/>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616F26C-7333-A917-7F4A-71A20AECD09C}"/>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13D7D54-50C1-BE93-1763-804AA7B73591}"/>
                </a:ext>
              </a:extLst>
            </p:cNvPr>
            <p:cNvGrpSpPr/>
            <p:nvPr/>
          </p:nvGrpSpPr>
          <p:grpSpPr>
            <a:xfrm>
              <a:off x="4387351" y="5189947"/>
              <a:ext cx="580893" cy="583893"/>
              <a:chOff x="4387351" y="5189947"/>
              <a:chExt cx="580893" cy="583893"/>
            </a:xfrm>
            <a:solidFill>
              <a:srgbClr val="EF3E23"/>
            </a:solidFill>
          </p:grpSpPr>
          <p:sp>
            <p:nvSpPr>
              <p:cNvPr id="13" name="Freeform 12">
                <a:extLst>
                  <a:ext uri="{FF2B5EF4-FFF2-40B4-BE49-F238E27FC236}">
                    <a16:creationId xmlns:a16="http://schemas.microsoft.com/office/drawing/2014/main" id="{FD862257-964D-1AE5-77D8-0D4E16EF0F8E}"/>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ACAB88-BAA6-9F8D-DA9E-3D3109D1CFE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40E3915A-C0E6-9EAC-037E-59BD2B51C188}"/>
              </a:ext>
            </a:extLst>
          </p:cNvPr>
          <p:cNvSpPr txBox="1"/>
          <p:nvPr/>
        </p:nvSpPr>
        <p:spPr>
          <a:xfrm>
            <a:off x="2714705" y="7128814"/>
            <a:ext cx="3087381" cy="2687787"/>
          </a:xfrm>
          <a:prstGeom prst="rect">
            <a:avLst/>
          </a:prstGeom>
          <a:noFill/>
        </p:spPr>
        <p:txBody>
          <a:bodyPr wrap="square" rtlCol="0">
            <a:spAutoFit/>
          </a:bodyPr>
          <a:lstStyle/>
          <a:p>
            <a:r>
              <a:rPr lang="en-GB" dirty="0"/>
              <a:t>•</a:t>
            </a:r>
            <a:r>
              <a:rPr lang="en-GB" sz="1100" dirty="0">
                <a:latin typeface="Calibri" panose="020F0502020204030204" pitchFamily="34" charset="0"/>
                <a:ea typeface="Calibri" panose="020F0502020204030204" pitchFamily="34" charset="0"/>
                <a:cs typeface="Calibri" panose="020F0502020204030204" pitchFamily="34" charset="0"/>
              </a:rPr>
              <a:t>	Make sure that the newly arrived refugees in the working team have access to a bank account and a postal address to receive all professional documents.</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Partner with legal advisors or NGOs specialized in refugee employment to facilitate access to social support on administrative procedures and access to rights (housing, social security, childcare, access to health, free public transportation schemes, etc).</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Appoint a disability adviser within the organization to build on inclusion.</a:t>
            </a:r>
          </a:p>
          <a:p>
            <a:endParaRPr lang="en-GB" dirty="0"/>
          </a:p>
        </p:txBody>
      </p:sp>
      <p:sp>
        <p:nvSpPr>
          <p:cNvPr id="5" name="TextBox 4">
            <a:extLst>
              <a:ext uri="{FF2B5EF4-FFF2-40B4-BE49-F238E27FC236}">
                <a16:creationId xmlns:a16="http://schemas.microsoft.com/office/drawing/2014/main" id="{17B26372-BEFE-C269-C9FA-85BAD0854A20}"/>
              </a:ext>
            </a:extLst>
          </p:cNvPr>
          <p:cNvSpPr txBox="1"/>
          <p:nvPr/>
        </p:nvSpPr>
        <p:spPr>
          <a:xfrm>
            <a:off x="2748724" y="6106886"/>
            <a:ext cx="3698090" cy="923330"/>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4.	Offer flexible work schedules, support with transportation and childcare to assist in work transition</a:t>
            </a:r>
          </a:p>
        </p:txBody>
      </p:sp>
      <p:pic>
        <p:nvPicPr>
          <p:cNvPr id="7" name="Graphic 6" descr="Tools with solid fill">
            <a:extLst>
              <a:ext uri="{FF2B5EF4-FFF2-40B4-BE49-F238E27FC236}">
                <a16:creationId xmlns:a16="http://schemas.microsoft.com/office/drawing/2014/main" id="{4A5FFBC7-A087-D3BE-60B8-C5B98AC57E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28175" y="4045891"/>
            <a:ext cx="1218639" cy="1218639"/>
          </a:xfrm>
          <a:prstGeom prst="rect">
            <a:avLst/>
          </a:prstGeom>
        </p:spPr>
      </p:pic>
    </p:spTree>
    <p:extLst>
      <p:ext uri="{BB962C8B-B14F-4D97-AF65-F5344CB8AC3E}">
        <p14:creationId xmlns:p14="http://schemas.microsoft.com/office/powerpoint/2010/main" val="284714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4031363" y="1867224"/>
            <a:ext cx="3045571" cy="1134394"/>
          </a:xfrm>
        </p:spPr>
        <p:txBody>
          <a:bodyPr/>
          <a:lstStyle/>
          <a:p>
            <a:r>
              <a:rPr lang="en-GB" dirty="0"/>
              <a:t>5. Create clear reporting mechanisms for addressing discrimination, harassment, or cultural misunderstandings on-site</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4015409" y="3463078"/>
            <a:ext cx="2805012" cy="6003234"/>
          </a:xfrm>
        </p:spPr>
        <p:txBody>
          <a:bodyPr/>
          <a:lstStyle/>
          <a:p>
            <a:r>
              <a:rPr lang="en-GB" dirty="0"/>
              <a:t>• Display the company’s complete set of internal rules in visible places in the workplace.</a:t>
            </a:r>
          </a:p>
          <a:p>
            <a:endParaRPr lang="en-GB" dirty="0"/>
          </a:p>
          <a:p>
            <a:r>
              <a:rPr lang="en-GB" dirty="0"/>
              <a:t>• Create open channels for reporting. Assign a trained and impartial investigator to handle discrimination complaints and maintain neutrality and confidentiality throughout the investigation.</a:t>
            </a:r>
          </a:p>
          <a:p>
            <a:endParaRPr lang="en-GB" dirty="0"/>
          </a:p>
          <a:p>
            <a:r>
              <a:rPr lang="en-GB" dirty="0"/>
              <a:t>• Display the contact details of relevant persons to be alerted in case a report needs to be made. Union representatives, human resources management, or internal Inclusion and Wellbeing Officers if available.</a:t>
            </a:r>
          </a:p>
          <a:p>
            <a:endParaRPr lang="en-GB" dirty="0"/>
          </a:p>
          <a:p>
            <a:r>
              <a:rPr lang="en-GB" dirty="0"/>
              <a:t>• Communicate any changes in the policies or practices to all employees to reinforce the organization’s commitment to preventing discrimination.</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24</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641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6. Monitor and evaluate progress </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41220" y="2491468"/>
            <a:ext cx="5854314" cy="1619250"/>
          </a:xfrm>
        </p:spPr>
        <p:txBody>
          <a:bodyPr/>
          <a:lstStyle/>
          <a:p>
            <a:r>
              <a:rPr lang="en-GB" dirty="0"/>
              <a:t>• Try to establish regular check-ins with refugee employees.</a:t>
            </a:r>
          </a:p>
          <a:p>
            <a:endParaRPr lang="en-GB" dirty="0"/>
          </a:p>
          <a:p>
            <a:r>
              <a:rPr lang="en-GB" dirty="0"/>
              <a:t>• Gather feedback on their experiences in the workplace. </a:t>
            </a:r>
          </a:p>
          <a:p>
            <a:endParaRPr lang="en-GB" dirty="0"/>
          </a:p>
          <a:p>
            <a:r>
              <a:rPr lang="en-GB" dirty="0"/>
              <a:t>• Assess the effectiveness of language training, flexible schedules, and anti-discrimination measures. </a:t>
            </a:r>
          </a:p>
          <a:p>
            <a:r>
              <a:rPr lang="en-GB" dirty="0"/>
              <a:t>• Continuously improve based on this feedback work regulations and practices. It will help create a more inclusive and supportive work environment.</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25</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few men wearing hard hats and a safety vest&#10;&#10;AI-generated content may be incorrect.">
            <a:extLst>
              <a:ext uri="{FF2B5EF4-FFF2-40B4-BE49-F238E27FC236}">
                <a16:creationId xmlns:a16="http://schemas.microsoft.com/office/drawing/2014/main" id="{8C31C14A-2F68-2908-5D11-06C2B074D265}"/>
              </a:ext>
            </a:extLst>
          </p:cNvPr>
          <p:cNvPicPr>
            <a:picLocks noChangeAspect="1"/>
          </p:cNvPicPr>
          <p:nvPr/>
        </p:nvPicPr>
        <p:blipFill>
          <a:blip r:embed="rId2"/>
          <a:stretch>
            <a:fillRect/>
          </a:stretch>
        </p:blipFill>
        <p:spPr>
          <a:xfrm>
            <a:off x="958555" y="6059870"/>
            <a:ext cx="5997416" cy="3998530"/>
          </a:xfrm>
          <a:prstGeom prst="rect">
            <a:avLst/>
          </a:prstGeom>
        </p:spPr>
      </p:pic>
    </p:spTree>
    <p:extLst>
      <p:ext uri="{BB962C8B-B14F-4D97-AF65-F5344CB8AC3E}">
        <p14:creationId xmlns:p14="http://schemas.microsoft.com/office/powerpoint/2010/main" val="1149671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500312" y="8381209"/>
            <a:ext cx="5264467" cy="1258090"/>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 6: PROMOTE A </a:t>
            </a:r>
          </a:p>
          <a:p>
            <a:r>
              <a:rPr lang="en-US" sz="2700" b="1"/>
              <a:t>CULTURE OF </a:t>
            </a:r>
            <a:r>
              <a:rPr lang="en-US" sz="2700" b="1" dirty="0"/>
              <a:t>INCLUSION ON </a:t>
            </a:r>
          </a:p>
          <a:p>
            <a:r>
              <a:rPr lang="en-US" sz="2700" b="1" dirty="0"/>
              <a:t>CONSTRUCTION SITES</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6301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a:xfrm>
            <a:off x="954214" y="1749524"/>
            <a:ext cx="5853792" cy="743603"/>
          </a:xfrm>
        </p:spPr>
        <p:txBody>
          <a:bodyPr/>
          <a:lstStyle/>
          <a:p>
            <a:r>
              <a:rPr lang="en-US" sz="1800" dirty="0"/>
              <a:t>1. Organize Team-Building Activities</a:t>
            </a:r>
          </a:p>
          <a:p>
            <a:endParaRPr lang="en-US" dirty="0"/>
          </a:p>
          <a:p>
            <a:endParaRPr lang="en-US" dirty="0"/>
          </a:p>
        </p:txBody>
      </p:sp>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endParaRPr lang="en-US" dirty="0"/>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54214" y="2563344"/>
            <a:ext cx="5854314" cy="2445026"/>
          </a:xfrm>
        </p:spPr>
        <p:txBody>
          <a:bodyPr/>
          <a:lstStyle/>
          <a:p>
            <a:r>
              <a:rPr lang="en-GB" dirty="0"/>
              <a:t>• Arrange on-site activities like toolbox talks or shared breaks to encourage open communication.</a:t>
            </a:r>
          </a:p>
          <a:p>
            <a:endParaRPr lang="en-GB" dirty="0"/>
          </a:p>
          <a:p>
            <a:r>
              <a:rPr lang="en-GB" dirty="0"/>
              <a:t>• Create opportunities for workers to collaborate and build trust.</a:t>
            </a:r>
          </a:p>
          <a:p>
            <a:endParaRPr lang="en-GB" dirty="0"/>
          </a:p>
          <a:p>
            <a:r>
              <a:rPr lang="en-GB" dirty="0"/>
              <a:t>• Assign mentors to lead workshops so refugees enhance their skills.</a:t>
            </a:r>
          </a:p>
          <a:p>
            <a:endParaRPr lang="en-GB" dirty="0"/>
          </a:p>
          <a:p>
            <a:endParaRPr lang="en-GB" dirty="0"/>
          </a:p>
          <a:p>
            <a:endParaRPr lang="en-GB" dirty="0"/>
          </a:p>
          <a:p>
            <a:endParaRPr lang="en-GB" dirty="0"/>
          </a:p>
          <a:p>
            <a:endParaRPr lang="en-GB" dirty="0"/>
          </a:p>
          <a:p>
            <a:r>
              <a:rPr lang="en-GB" dirty="0"/>
              <a:t>• Have day activities outside of work locations that include exercises on working in teams.</a:t>
            </a:r>
          </a:p>
          <a:p>
            <a:endParaRPr lang="en-GB" dirty="0"/>
          </a:p>
          <a:p>
            <a:r>
              <a:rPr lang="en-GB" dirty="0"/>
              <a:t>• Create spaces for relaxation and social interaction to build community.</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27</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77888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2. Hold Awareness and Education Workshops</a:t>
            </a:r>
            <a:endParaRPr lang="en-US" dirty="0"/>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p:txBody>
          <a:bodyPr/>
          <a:lstStyle/>
          <a:p>
            <a:r>
              <a:rPr lang="en-GB" dirty="0"/>
              <a:t>• Conduct training sessions on cultural sensitivity and inclusivity for all employees.</a:t>
            </a:r>
          </a:p>
          <a:p>
            <a:endParaRPr lang="en-GB" dirty="0"/>
          </a:p>
          <a:p>
            <a:r>
              <a:rPr lang="en-GB" dirty="0"/>
              <a:t>• Provide information on refugee backgrounds and the advantages of it in the workplace.</a:t>
            </a:r>
          </a:p>
          <a:p>
            <a:endParaRPr lang="en-GB" dirty="0"/>
          </a:p>
          <a:p>
            <a:r>
              <a:rPr lang="en-GB" dirty="0"/>
              <a:t>• Share testimonials from refugees who have thrived in the construction industry.</a:t>
            </a:r>
          </a:p>
          <a:p>
            <a:endParaRPr lang="en-GB" dirty="0"/>
          </a:p>
          <a:p>
            <a:r>
              <a:rPr lang="en-GB" dirty="0"/>
              <a:t>• Equip managers and supervisors with tools to handle cultural differences.</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28</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98161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5C0197B8-4F66-6047-9C84-9B7A2FF641FE}"/>
              </a:ext>
            </a:extLst>
          </p:cNvPr>
          <p:cNvPicPr>
            <a:picLocks noGrp="1" noChangeAspect="1"/>
          </p:cNvPicPr>
          <p:nvPr>
            <p:ph type="pic" sz="quarter" idx="49"/>
          </p:nvPr>
        </p:nvPicPr>
        <p:blipFill rotWithShape="1">
          <a:blip r:embed="rId2" cstate="screen">
            <a:extLst>
              <a:ext uri="{28A0092B-C50C-407E-A947-70E740481C1C}">
                <a14:useLocalDpi xmlns:a14="http://schemas.microsoft.com/office/drawing/2010/main"/>
              </a:ext>
            </a:extLst>
          </a:blip>
          <a:srcRect l="45293" t="-236" r="5519" b="236"/>
          <a:stretch/>
        </p:blipFill>
        <p:spPr>
          <a:xfrm>
            <a:off x="0" y="3995531"/>
            <a:ext cx="4452729" cy="6042992"/>
          </a:xfrm>
        </p:spPr>
      </p:pic>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29</a:t>
            </a:fld>
            <a:endParaRPr lang="en-US" dirty="0"/>
          </a:p>
        </p:txBody>
      </p:sp>
      <p:sp>
        <p:nvSpPr>
          <p:cNvPr id="2" name="Text Placeholder 1">
            <a:extLst>
              <a:ext uri="{FF2B5EF4-FFF2-40B4-BE49-F238E27FC236}">
                <a16:creationId xmlns:a16="http://schemas.microsoft.com/office/drawing/2014/main" id="{8ACDFA02-469A-D340-A1EB-1137E124337C}"/>
              </a:ext>
            </a:extLst>
          </p:cNvPr>
          <p:cNvSpPr>
            <a:spLocks noGrp="1"/>
          </p:cNvSpPr>
          <p:nvPr>
            <p:ph type="body" sz="quarter" idx="30"/>
          </p:nvPr>
        </p:nvSpPr>
        <p:spPr/>
        <p:txBody>
          <a:bodyPr/>
          <a:lstStyle/>
          <a:p>
            <a:r>
              <a:rPr lang="en-US" sz="1800" dirty="0"/>
              <a:t>3. Recognize Refugee Contributions</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66107" y="1608333"/>
            <a:ext cx="5854314" cy="1581978"/>
          </a:xfrm>
        </p:spPr>
        <p:txBody>
          <a:bodyPr/>
          <a:lstStyle/>
          <a:p>
            <a:r>
              <a:rPr lang="en-GB" dirty="0"/>
              <a:t>• Acknowledge the efforts and achievements of refugees during meetings or through employee recognition programmes.</a:t>
            </a:r>
          </a:p>
          <a:p>
            <a:endParaRPr lang="en-GB" dirty="0"/>
          </a:p>
          <a:p>
            <a:r>
              <a:rPr lang="en-GB" dirty="0"/>
              <a:t>• Highlight success stories to demonstrate the value they bring to your team.</a:t>
            </a:r>
          </a:p>
          <a:p>
            <a:endParaRPr lang="en-GB" dirty="0"/>
          </a:p>
          <a:p>
            <a:endParaRPr lang="en-GB" dirty="0"/>
          </a:p>
          <a:p>
            <a:r>
              <a:rPr lang="en-GB" dirty="0"/>
              <a:t>• Have a worker of the month initiative.</a:t>
            </a:r>
          </a:p>
          <a:p>
            <a:endParaRPr lang="en-GB" dirty="0"/>
          </a:p>
          <a:p>
            <a:r>
              <a:rPr lang="en-GB" dirty="0"/>
              <a:t>• Implement recognition programs for teams and individuals promoting inclusivity.</a:t>
            </a:r>
          </a:p>
          <a:p>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rot="5400000">
            <a:off x="3877057" y="3513772"/>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0" y="9111773"/>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125F441F-B57E-641A-3FAD-58BE84486785}"/>
              </a:ext>
            </a:extLst>
          </p:cNvPr>
          <p:cNvGrpSpPr/>
          <p:nvPr/>
        </p:nvGrpSpPr>
        <p:grpSpPr>
          <a:xfrm>
            <a:off x="2773614" y="5654301"/>
            <a:ext cx="4786063" cy="3724752"/>
            <a:chOff x="3810805" y="4872324"/>
            <a:chExt cx="1158389" cy="901516"/>
          </a:xfrm>
          <a:solidFill>
            <a:schemeClr val="bg1">
              <a:alpha val="44000"/>
            </a:schemeClr>
          </a:solidFill>
        </p:grpSpPr>
        <p:grpSp>
          <p:nvGrpSpPr>
            <p:cNvPr id="41" name="Graphic 7">
              <a:extLst>
                <a:ext uri="{FF2B5EF4-FFF2-40B4-BE49-F238E27FC236}">
                  <a16:creationId xmlns:a16="http://schemas.microsoft.com/office/drawing/2014/main" id="{10FE3E1E-C3EA-47C7-A2BB-C0873B76CE8A}"/>
                </a:ext>
              </a:extLst>
            </p:cNvPr>
            <p:cNvGrpSpPr/>
            <p:nvPr/>
          </p:nvGrpSpPr>
          <p:grpSpPr>
            <a:xfrm>
              <a:off x="3810805" y="4872324"/>
              <a:ext cx="1092789" cy="689537"/>
              <a:chOff x="3810805" y="4872324"/>
              <a:chExt cx="1092789" cy="689537"/>
            </a:xfrm>
            <a:grpFill/>
          </p:grpSpPr>
          <p:sp>
            <p:nvSpPr>
              <p:cNvPr id="46" name="Freeform 45">
                <a:extLst>
                  <a:ext uri="{FF2B5EF4-FFF2-40B4-BE49-F238E27FC236}">
                    <a16:creationId xmlns:a16="http://schemas.microsoft.com/office/drawing/2014/main" id="{EEFB7E74-087B-AC50-B10B-837828B7A99F}"/>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71C0253-8AD0-9E46-5DE6-8350BCDFFB52}"/>
                  </a:ext>
                </a:extLst>
              </p:cNvPr>
              <p:cNvSpPr/>
              <p:nvPr/>
            </p:nvSpPr>
            <p:spPr>
              <a:xfrm>
                <a:off x="3810805" y="5237582"/>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2" name="Freeform 41">
              <a:extLst>
                <a:ext uri="{FF2B5EF4-FFF2-40B4-BE49-F238E27FC236}">
                  <a16:creationId xmlns:a16="http://schemas.microsoft.com/office/drawing/2014/main" id="{B65B827D-35FE-BC14-C4CF-3F19FF500454}"/>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3" name="Graphic 7">
              <a:extLst>
                <a:ext uri="{FF2B5EF4-FFF2-40B4-BE49-F238E27FC236}">
                  <a16:creationId xmlns:a16="http://schemas.microsoft.com/office/drawing/2014/main" id="{2F4E7806-AA6A-940F-AA48-6EC7171DDBF7}"/>
                </a:ext>
              </a:extLst>
            </p:cNvPr>
            <p:cNvGrpSpPr/>
            <p:nvPr/>
          </p:nvGrpSpPr>
          <p:grpSpPr>
            <a:xfrm>
              <a:off x="4387351" y="5189947"/>
              <a:ext cx="580893" cy="583893"/>
              <a:chOff x="4387351" y="5189947"/>
              <a:chExt cx="580893" cy="583893"/>
            </a:xfrm>
            <a:grpFill/>
          </p:grpSpPr>
          <p:sp>
            <p:nvSpPr>
              <p:cNvPr id="44" name="Freeform 43">
                <a:extLst>
                  <a:ext uri="{FF2B5EF4-FFF2-40B4-BE49-F238E27FC236}">
                    <a16:creationId xmlns:a16="http://schemas.microsoft.com/office/drawing/2014/main" id="{71F07679-2A05-1720-E757-F1CB9D4FFE8B}"/>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B450742-4AC6-C267-E607-DCB65DF57B7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86239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54214" y="1283256"/>
            <a:ext cx="5854314" cy="3798638"/>
          </a:xfrm>
        </p:spPr>
        <p:txBody>
          <a:bodyPr/>
          <a:lstStyle/>
          <a:p>
            <a:r>
              <a:rPr lang="en-GB" b="1" dirty="0"/>
              <a:t>1.1 Identify Relevant Skills and Roles </a:t>
            </a:r>
          </a:p>
          <a:p>
            <a:r>
              <a:rPr lang="en-GB" dirty="0"/>
              <a:t>Outline essential construction roles: </a:t>
            </a:r>
          </a:p>
          <a:p>
            <a:pPr marL="171450" indent="-171450">
              <a:buFont typeface="Courier New" panose="02070309020205020404" pitchFamily="49" charset="0"/>
              <a:buChar char="o"/>
            </a:pPr>
            <a:r>
              <a:rPr lang="en-GB" dirty="0"/>
              <a:t>Technical Skills: Masonry, carpentry, welding, plumbing, electrical work.</a:t>
            </a:r>
          </a:p>
          <a:p>
            <a:pPr marL="171450" indent="-171450">
              <a:buFont typeface="Courier New" panose="02070309020205020404" pitchFamily="49" charset="0"/>
              <a:buChar char="o"/>
            </a:pPr>
            <a:r>
              <a:rPr lang="en-GB" dirty="0"/>
              <a:t>Engineering &amp; Project Management: Civil engineering, site supervision, procurement, budgeting.</a:t>
            </a:r>
          </a:p>
          <a:p>
            <a:pPr marL="171450" indent="-171450">
              <a:buFont typeface="Courier New" panose="02070309020205020404" pitchFamily="49" charset="0"/>
              <a:buChar char="o"/>
            </a:pPr>
            <a:r>
              <a:rPr lang="en-GB" dirty="0"/>
              <a:t>Health &amp; Safety Compliance: Knowledge of safety regulations and standards. </a:t>
            </a:r>
          </a:p>
          <a:p>
            <a:pPr marL="171450" indent="-171450">
              <a:buFont typeface="Arial" panose="020B0604020202020204" pitchFamily="34" charset="0"/>
              <a:buChar char="•"/>
            </a:pPr>
            <a:endParaRPr lang="en-GB" dirty="0"/>
          </a:p>
          <a:p>
            <a:r>
              <a:rPr lang="en-GB" b="1" dirty="0"/>
              <a:t>1.2 Design and Implement Data Collection Tools</a:t>
            </a:r>
          </a:p>
          <a:p>
            <a:pPr marL="171450" indent="-171450">
              <a:buFont typeface="Arial" panose="020B0604020202020204" pitchFamily="34" charset="0"/>
              <a:buChar char="•"/>
            </a:pPr>
            <a:r>
              <a:rPr lang="en-GB" dirty="0"/>
              <a:t>Self-Assessment Surveys: Develop a questionnaire for refugees to document:</a:t>
            </a:r>
          </a:p>
          <a:p>
            <a:pPr marL="171450" indent="-171450">
              <a:buFont typeface="Courier New" panose="02070309020205020404" pitchFamily="49" charset="0"/>
              <a:buChar char="o"/>
            </a:pPr>
            <a:r>
              <a:rPr lang="en-GB" dirty="0"/>
              <a:t>Previous job roles, years of experience, certifications.</a:t>
            </a:r>
          </a:p>
          <a:p>
            <a:pPr marL="171450" indent="-171450">
              <a:buFont typeface="Courier New" panose="02070309020205020404" pitchFamily="49" charset="0"/>
              <a:buChar char="o"/>
            </a:pPr>
            <a:r>
              <a:rPr lang="en-GB" dirty="0"/>
              <a:t>Technical skills and proficiency levels.</a:t>
            </a:r>
          </a:p>
          <a:p>
            <a:pPr marL="171450" indent="-171450">
              <a:buFont typeface="Courier New" panose="02070309020205020404" pitchFamily="49" charset="0"/>
              <a:buChar char="o"/>
            </a:pPr>
            <a:r>
              <a:rPr lang="en-GB" dirty="0"/>
              <a:t>Willingness to undergo training or certification.</a:t>
            </a:r>
          </a:p>
          <a:p>
            <a:endParaRPr lang="en-GB" dirty="0"/>
          </a:p>
          <a:p>
            <a:endParaRPr lang="en-GB" dirty="0"/>
          </a:p>
          <a:p>
            <a:endParaRPr lang="en-GB" dirty="0"/>
          </a:p>
          <a:p>
            <a:r>
              <a:rPr lang="en-GB" dirty="0"/>
              <a:t>• Structured Interviews: Conduct one-on-one interviews for a deeper understanding of practical experience.</a:t>
            </a:r>
          </a:p>
          <a:p>
            <a:r>
              <a:rPr lang="en-GB" dirty="0"/>
              <a:t>• Employer Input: Gather insights from construction companies on key skills required.</a:t>
            </a:r>
          </a:p>
          <a:p>
            <a:endParaRPr lang="en-GB" dirty="0"/>
          </a:p>
          <a:p>
            <a:r>
              <a:rPr lang="en-GB" b="1" dirty="0"/>
              <a:t>1.3 Develop a Skills Matrix</a:t>
            </a:r>
          </a:p>
          <a:p>
            <a:r>
              <a:rPr lang="en-GB" dirty="0"/>
              <a:t>• Create a structured skills database to document findings.</a:t>
            </a:r>
          </a:p>
          <a:p>
            <a:r>
              <a:rPr lang="en-GB" dirty="0"/>
              <a:t>• Use categorization (e.g., advanced, intermediate, beginner) to highlight expertise levels.</a:t>
            </a:r>
          </a:p>
          <a:p>
            <a:r>
              <a:rPr lang="en-GB" dirty="0"/>
              <a:t>• Identify skills gaps to design targeted training programs</a:t>
            </a:r>
          </a:p>
          <a:p>
            <a:r>
              <a:rPr lang="en-US" dirty="0"/>
              <a:t>Click to type</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3</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8" name="Text Placeholder 7">
            <a:extLst>
              <a:ext uri="{FF2B5EF4-FFF2-40B4-BE49-F238E27FC236}">
                <a16:creationId xmlns:a16="http://schemas.microsoft.com/office/drawing/2014/main" id="{C40B1CCE-5C50-C10C-12E0-4B8FD2B2DC08}"/>
              </a:ext>
            </a:extLst>
          </p:cNvPr>
          <p:cNvSpPr>
            <a:spLocks noGrp="1"/>
          </p:cNvSpPr>
          <p:nvPr>
            <p:ph type="body" sz="quarter" idx="47"/>
          </p:nvPr>
        </p:nvSpPr>
        <p:spPr>
          <a:xfrm>
            <a:off x="921293" y="445306"/>
            <a:ext cx="5899445" cy="1134394"/>
          </a:xfrm>
        </p:spPr>
        <p:txBody>
          <a:bodyPr/>
          <a:lstStyle/>
          <a:p>
            <a:r>
              <a:rPr lang="en-GB" dirty="0"/>
              <a:t>1. Conduct a Skills Mapping Exercise</a:t>
            </a:r>
          </a:p>
          <a:p>
            <a:endParaRPr lang="en-IE" dirty="0"/>
          </a:p>
        </p:txBody>
      </p:sp>
    </p:spTree>
    <p:extLst>
      <p:ext uri="{BB962C8B-B14F-4D97-AF65-F5344CB8AC3E}">
        <p14:creationId xmlns:p14="http://schemas.microsoft.com/office/powerpoint/2010/main" val="33333288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941042" y="745501"/>
            <a:ext cx="5899445" cy="1771327"/>
          </a:xfrm>
        </p:spPr>
        <p:txBody>
          <a:bodyPr/>
          <a:lstStyle/>
          <a:p>
            <a:endParaRPr lang="en-US" dirty="0"/>
          </a:p>
          <a:p>
            <a:r>
              <a:rPr lang="en-US" dirty="0"/>
              <a:t>4. Recruitment Strategies</a:t>
            </a:r>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22189" y="1740719"/>
            <a:ext cx="7355178" cy="2716930"/>
          </a:xfrm>
        </p:spPr>
        <p:txBody>
          <a:bodyPr/>
          <a:lstStyle/>
          <a:p>
            <a:r>
              <a:rPr lang="en-GB" dirty="0"/>
              <a:t>• Have a relationship with the local refugee organizations and NGOs to assist in integration.</a:t>
            </a:r>
          </a:p>
          <a:p>
            <a:endParaRPr lang="en-GB" dirty="0"/>
          </a:p>
          <a:p>
            <a:r>
              <a:rPr lang="en-GB" dirty="0"/>
              <a:t>• Look for educational institutions that have training programs for refugees.</a:t>
            </a:r>
          </a:p>
          <a:p>
            <a:endParaRPr lang="en-GB" dirty="0"/>
          </a:p>
          <a:p>
            <a:r>
              <a:rPr lang="en-GB" dirty="0"/>
              <a:t>• Engage with government bodies to promote incentives for inclusive hiring.</a:t>
            </a:r>
          </a:p>
          <a:p>
            <a:endParaRPr lang="en-GB" dirty="0"/>
          </a:p>
          <a:p>
            <a:r>
              <a:rPr lang="en-GB" dirty="0"/>
              <a:t>• Target recruitment campaigns in refugee communities.</a:t>
            </a:r>
          </a:p>
          <a:p>
            <a:endParaRPr lang="en-GB" dirty="0"/>
          </a:p>
          <a:p>
            <a:r>
              <a:rPr lang="en-GB" dirty="0"/>
              <a:t>• Simplify the application processes to accommodate levels of language.</a:t>
            </a:r>
          </a:p>
          <a:p>
            <a:endParaRPr lang="en-GB" dirty="0"/>
          </a:p>
          <a:p>
            <a:r>
              <a:rPr lang="en-GB" dirty="0"/>
              <a:t>• Offer support during the hiring process on language skills.</a:t>
            </a:r>
          </a:p>
          <a:p>
            <a:endParaRPr lang="en-GB" dirty="0"/>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30</a:t>
            </a:fld>
            <a:endParaRPr lang="en-US" dirty="0"/>
          </a:p>
        </p:txBody>
      </p:sp>
      <p:grpSp>
        <p:nvGrpSpPr>
          <p:cNvPr id="58" name="Group 57">
            <a:extLst>
              <a:ext uri="{FF2B5EF4-FFF2-40B4-BE49-F238E27FC236}">
                <a16:creationId xmlns:a16="http://schemas.microsoft.com/office/drawing/2014/main" id="{D842BA25-00CA-C8C5-5D50-8099471BFD3D}"/>
              </a:ext>
            </a:extLst>
          </p:cNvPr>
          <p:cNvGrpSpPr/>
          <p:nvPr/>
        </p:nvGrpSpPr>
        <p:grpSpPr>
          <a:xfrm>
            <a:off x="6029325" y="-400050"/>
            <a:ext cx="1530350" cy="2383651"/>
            <a:chOff x="4387351" y="4867570"/>
            <a:chExt cx="581843" cy="906270"/>
          </a:xfrm>
        </p:grpSpPr>
        <p:grpSp>
          <p:nvGrpSpPr>
            <p:cNvPr id="38" name="Graphic 10">
              <a:extLst>
                <a:ext uri="{FF2B5EF4-FFF2-40B4-BE49-F238E27FC236}">
                  <a16:creationId xmlns:a16="http://schemas.microsoft.com/office/drawing/2014/main" id="{1BB10BD5-8AA5-FBC7-6A5E-972604A45121}"/>
                </a:ext>
              </a:extLst>
            </p:cNvPr>
            <p:cNvGrpSpPr/>
            <p:nvPr/>
          </p:nvGrpSpPr>
          <p:grpSpPr>
            <a:xfrm>
              <a:off x="4388301" y="4867570"/>
              <a:ext cx="580893" cy="324279"/>
              <a:chOff x="4388301" y="4867570"/>
              <a:chExt cx="580893" cy="324279"/>
            </a:xfrm>
            <a:solidFill>
              <a:srgbClr val="FBAE1C"/>
            </a:solidFill>
          </p:grpSpPr>
          <p:sp>
            <p:nvSpPr>
              <p:cNvPr id="39" name="Freeform 38">
                <a:extLst>
                  <a:ext uri="{FF2B5EF4-FFF2-40B4-BE49-F238E27FC236}">
                    <a16:creationId xmlns:a16="http://schemas.microsoft.com/office/drawing/2014/main" id="{AD0C1890-E6E9-9464-6695-EBF60ACD1199}"/>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7AF5EED-E1B6-FBA7-B9FA-812B1DC56313}"/>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41" name="Freeform 40">
              <a:extLst>
                <a:ext uri="{FF2B5EF4-FFF2-40B4-BE49-F238E27FC236}">
                  <a16:creationId xmlns:a16="http://schemas.microsoft.com/office/drawing/2014/main" id="{0710A354-C507-930C-7CC5-0E7A5FC7093D}"/>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42" name="Graphic 10">
              <a:extLst>
                <a:ext uri="{FF2B5EF4-FFF2-40B4-BE49-F238E27FC236}">
                  <a16:creationId xmlns:a16="http://schemas.microsoft.com/office/drawing/2014/main" id="{FC1DA6CF-70E4-1CC5-A709-6B5F3375D980}"/>
                </a:ext>
              </a:extLst>
            </p:cNvPr>
            <p:cNvGrpSpPr/>
            <p:nvPr/>
          </p:nvGrpSpPr>
          <p:grpSpPr>
            <a:xfrm>
              <a:off x="4387351" y="5189947"/>
              <a:ext cx="580893" cy="583893"/>
              <a:chOff x="4387351" y="5189947"/>
              <a:chExt cx="580893" cy="583893"/>
            </a:xfrm>
            <a:solidFill>
              <a:srgbClr val="EF3E23"/>
            </a:solidFill>
          </p:grpSpPr>
          <p:sp>
            <p:nvSpPr>
              <p:cNvPr id="43" name="Freeform 42">
                <a:extLst>
                  <a:ext uri="{FF2B5EF4-FFF2-40B4-BE49-F238E27FC236}">
                    <a16:creationId xmlns:a16="http://schemas.microsoft.com/office/drawing/2014/main" id="{400C6F93-0D5A-DB5E-173F-58F8D3EFF5EF}"/>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52F1593-343C-9C1B-464E-F2757615BC5D}"/>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sp>
        <p:nvSpPr>
          <p:cNvPr id="7" name="TextBox 6">
            <a:extLst>
              <a:ext uri="{FF2B5EF4-FFF2-40B4-BE49-F238E27FC236}">
                <a16:creationId xmlns:a16="http://schemas.microsoft.com/office/drawing/2014/main" id="{B0DF57CF-82A7-C365-6F33-CE3F63969C31}"/>
              </a:ext>
            </a:extLst>
          </p:cNvPr>
          <p:cNvSpPr txBox="1"/>
          <p:nvPr/>
        </p:nvSpPr>
        <p:spPr>
          <a:xfrm>
            <a:off x="888662" y="4889857"/>
            <a:ext cx="3833463" cy="1982530"/>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 Facilitate informal gatherings such as shared lunches, milestone celebrations, or holiday events to foster the team mentality.</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Include cultural elements, such as food or traditions, to make refugees feel welcome.</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Highlight success stories of refugees within the company.</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Use visual materials to showcase diversity in the workplace.</a:t>
            </a:r>
          </a:p>
          <a:p>
            <a:endParaRPr lang="en-GB" dirty="0"/>
          </a:p>
        </p:txBody>
      </p:sp>
      <p:sp>
        <p:nvSpPr>
          <p:cNvPr id="8" name="TextBox 7">
            <a:extLst>
              <a:ext uri="{FF2B5EF4-FFF2-40B4-BE49-F238E27FC236}">
                <a16:creationId xmlns:a16="http://schemas.microsoft.com/office/drawing/2014/main" id="{B00F4C35-3906-3776-DDB7-DC36F8047439}"/>
              </a:ext>
            </a:extLst>
          </p:cNvPr>
          <p:cNvSpPr txBox="1"/>
          <p:nvPr/>
        </p:nvSpPr>
        <p:spPr>
          <a:xfrm>
            <a:off x="888662" y="4520525"/>
            <a:ext cx="3457862" cy="369332"/>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5. Encourage Social Connections </a:t>
            </a:r>
          </a:p>
        </p:txBody>
      </p:sp>
      <p:sp>
        <p:nvSpPr>
          <p:cNvPr id="9" name="TextBox 8">
            <a:extLst>
              <a:ext uri="{FF2B5EF4-FFF2-40B4-BE49-F238E27FC236}">
                <a16:creationId xmlns:a16="http://schemas.microsoft.com/office/drawing/2014/main" id="{AC99A121-E5B8-0053-B3DA-8654E088D0A8}"/>
              </a:ext>
            </a:extLst>
          </p:cNvPr>
          <p:cNvSpPr txBox="1"/>
          <p:nvPr/>
        </p:nvSpPr>
        <p:spPr>
          <a:xfrm>
            <a:off x="888662" y="6918553"/>
            <a:ext cx="3260257" cy="646331"/>
          </a:xfrm>
          <a:prstGeom prst="rect">
            <a:avLst/>
          </a:prstGeom>
          <a:noFill/>
        </p:spPr>
        <p:txBody>
          <a:bodyPr wrap="square" rtlCol="0">
            <a:spAutoFit/>
          </a:bodyPr>
          <a:lstStyle/>
          <a:p>
            <a:r>
              <a:rPr lang="en-GB" sz="1800" b="1" dirty="0">
                <a:latin typeface="Calibri" panose="020F0502020204030204" pitchFamily="34" charset="0"/>
                <a:ea typeface="Calibri" panose="020F0502020204030204" pitchFamily="34" charset="0"/>
                <a:cs typeface="Calibri" panose="020F0502020204030204" pitchFamily="34" charset="0"/>
              </a:rPr>
              <a:t>6. Create Accessible Feedback Channels</a:t>
            </a:r>
            <a:endParaRPr lang="en-IE" sz="18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3425D39-63E9-5718-330B-2D22AD271C4A}"/>
              </a:ext>
            </a:extLst>
          </p:cNvPr>
          <p:cNvSpPr txBox="1"/>
          <p:nvPr/>
        </p:nvSpPr>
        <p:spPr>
          <a:xfrm>
            <a:off x="888662" y="7406236"/>
            <a:ext cx="3635571" cy="2151808"/>
          </a:xfrm>
          <a:prstGeom prst="rect">
            <a:avLst/>
          </a:prstGeom>
          <a:noFill/>
        </p:spPr>
        <p:txBody>
          <a:bodyPr wrap="square" rtlCol="0">
            <a:spAutoFit/>
          </a:bodyPr>
          <a:lstStyle/>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Set up a simple system for employees to voice their concerns or suggestions, such as anonymous feedback forms, online surveys, or regular check-ins with supervisors.</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Ensure all feedback systems are easy to access, in different languages, and easy to use.</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Measure your goals for inclusivity and track the progress. </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Address challenges quickly to adjust strategies as needed.</a:t>
            </a:r>
          </a:p>
          <a:p>
            <a:endParaRPr lang="en-GB" dirty="0"/>
          </a:p>
        </p:txBody>
      </p:sp>
      <p:pic>
        <p:nvPicPr>
          <p:cNvPr id="13" name="Graphic 12" descr="Bulldozer with solid fill">
            <a:extLst>
              <a:ext uri="{FF2B5EF4-FFF2-40B4-BE49-F238E27FC236}">
                <a16:creationId xmlns:a16="http://schemas.microsoft.com/office/drawing/2014/main" id="{FC6BB7C9-4AA1-1305-2A3E-B9E18C6E79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04998" y="8860972"/>
            <a:ext cx="1657622" cy="1657622"/>
          </a:xfrm>
          <a:prstGeom prst="rect">
            <a:avLst/>
          </a:prstGeom>
        </p:spPr>
      </p:pic>
    </p:spTree>
    <p:extLst>
      <p:ext uri="{BB962C8B-B14F-4D97-AF65-F5344CB8AC3E}">
        <p14:creationId xmlns:p14="http://schemas.microsoft.com/office/powerpoint/2010/main" val="313636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
          </p:nvPr>
        </p:nvSpPr>
        <p:spPr/>
        <p:txBody>
          <a:bodyPr/>
          <a:lstStyle/>
          <a:p>
            <a:fld id="{CB2079F2-58AF-ED44-82D7-E04B2F6FD686}" type="slidenum">
              <a:rPr lang="en-US" smtClean="0"/>
              <a:pPr/>
              <a:t>31</a:t>
            </a:fld>
            <a:endParaRPr lang="en-US" dirty="0"/>
          </a:p>
        </p:txBody>
      </p:sp>
      <p:sp>
        <p:nvSpPr>
          <p:cNvPr id="11" name="Text Placeholder 10">
            <a:extLst>
              <a:ext uri="{FF2B5EF4-FFF2-40B4-BE49-F238E27FC236}">
                <a16:creationId xmlns:a16="http://schemas.microsoft.com/office/drawing/2014/main" id="{A8DAF260-D21A-DD45-9AC3-26DB5B17C50D}"/>
              </a:ext>
            </a:extLst>
          </p:cNvPr>
          <p:cNvSpPr>
            <a:spLocks noGrp="1"/>
          </p:cNvSpPr>
          <p:nvPr>
            <p:ph type="body" sz="quarter" idx="47"/>
          </p:nvPr>
        </p:nvSpPr>
        <p:spPr>
          <a:xfrm>
            <a:off x="1043213" y="1120259"/>
            <a:ext cx="5899445" cy="1771327"/>
          </a:xfrm>
        </p:spPr>
        <p:txBody>
          <a:bodyPr/>
          <a:lstStyle/>
          <a:p>
            <a:r>
              <a:rPr lang="en-US" dirty="0"/>
              <a:t>7. Practice Inclusive Leadership</a:t>
            </a:r>
          </a:p>
          <a:p>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1043213" y="1501123"/>
            <a:ext cx="5854314" cy="2300647"/>
          </a:xfrm>
        </p:spPr>
        <p:txBody>
          <a:bodyPr/>
          <a:lstStyle/>
          <a:p>
            <a:r>
              <a:rPr lang="en-GB" dirty="0"/>
              <a:t>• Train site managers and forepersons to model inclusive behaviours and support diverse teams.</a:t>
            </a:r>
          </a:p>
          <a:p>
            <a:endParaRPr lang="en-GB" dirty="0"/>
          </a:p>
          <a:p>
            <a:r>
              <a:rPr lang="en-GB" dirty="0"/>
              <a:t>• Emphasise conflict resolution skills and strategies for addressing communication barriers.</a:t>
            </a:r>
          </a:p>
          <a:p>
            <a:endParaRPr lang="en-GB" dirty="0"/>
          </a:p>
          <a:p>
            <a:r>
              <a:rPr lang="en-GB" dirty="0"/>
              <a:t>• Start mentorship programs that pair refugees with experienced workers.</a:t>
            </a:r>
          </a:p>
          <a:p>
            <a:endParaRPr lang="en-GB" dirty="0"/>
          </a:p>
          <a:p>
            <a:r>
              <a:rPr lang="en-GB" dirty="0"/>
              <a:t>• Have a support network that guides refugees through adaptation.</a:t>
            </a:r>
          </a:p>
          <a:p>
            <a:endParaRPr lang="en-US" dirty="0"/>
          </a:p>
        </p:txBody>
      </p:sp>
      <p:pic>
        <p:nvPicPr>
          <p:cNvPr id="6" name="Picture Placeholder 5">
            <a:extLst>
              <a:ext uri="{FF2B5EF4-FFF2-40B4-BE49-F238E27FC236}">
                <a16:creationId xmlns:a16="http://schemas.microsoft.com/office/drawing/2014/main" id="{93DFA635-06F8-D057-4846-5A6098A08BB2}"/>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8971" b="18971"/>
          <a:stretch>
            <a:fillRect/>
          </a:stretch>
        </p:blipFill>
        <p:spPr/>
      </p:pic>
      <p:sp>
        <p:nvSpPr>
          <p:cNvPr id="4" name="TextBox 3">
            <a:extLst>
              <a:ext uri="{FF2B5EF4-FFF2-40B4-BE49-F238E27FC236}">
                <a16:creationId xmlns:a16="http://schemas.microsoft.com/office/drawing/2014/main" id="{1F324A45-28F1-2361-A80D-BB3534CE278F}"/>
              </a:ext>
            </a:extLst>
          </p:cNvPr>
          <p:cNvSpPr txBox="1"/>
          <p:nvPr/>
        </p:nvSpPr>
        <p:spPr>
          <a:xfrm>
            <a:off x="1053191" y="3997968"/>
            <a:ext cx="3798789" cy="369332"/>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8. Do Regular Reviews</a:t>
            </a:r>
          </a:p>
        </p:txBody>
      </p:sp>
      <p:sp>
        <p:nvSpPr>
          <p:cNvPr id="7" name="TextBox 6">
            <a:extLst>
              <a:ext uri="{FF2B5EF4-FFF2-40B4-BE49-F238E27FC236}">
                <a16:creationId xmlns:a16="http://schemas.microsoft.com/office/drawing/2014/main" id="{E1022B73-3854-C107-176C-77393225E1FB}"/>
              </a:ext>
            </a:extLst>
          </p:cNvPr>
          <p:cNvSpPr txBox="1"/>
          <p:nvPr/>
        </p:nvSpPr>
        <p:spPr>
          <a:xfrm>
            <a:off x="1043213" y="4389413"/>
            <a:ext cx="2962731" cy="1615827"/>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 Conduct periodic assessments of your inclusion efforts to identify successes and areas for improvement.</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Use employee surveys or focus groups to gather feedback and refine your approach.</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Foster open communication channels regarding workplace inclusivity.</a:t>
            </a:r>
          </a:p>
        </p:txBody>
      </p:sp>
    </p:spTree>
    <p:extLst>
      <p:ext uri="{BB962C8B-B14F-4D97-AF65-F5344CB8AC3E}">
        <p14:creationId xmlns:p14="http://schemas.microsoft.com/office/powerpoint/2010/main" val="305076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9. Develop Policies for the team</a:t>
            </a:r>
            <a:endParaRPr lang="en-US" dirty="0"/>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03686" y="2277710"/>
            <a:ext cx="5854314" cy="1619250"/>
          </a:xfrm>
        </p:spPr>
        <p:txBody>
          <a:bodyPr/>
          <a:lstStyle/>
          <a:p>
            <a:r>
              <a:rPr lang="en-GB" dirty="0"/>
              <a:t>• Establish detailed anti-discrimination and inclusion policies.</a:t>
            </a:r>
          </a:p>
          <a:p>
            <a:endParaRPr lang="en-GB" dirty="0"/>
          </a:p>
          <a:p>
            <a:r>
              <a:rPr lang="en-GB" dirty="0"/>
              <a:t>• Have a code of conduct that focuses on respect and inclusion.</a:t>
            </a:r>
          </a:p>
          <a:p>
            <a:endParaRPr lang="en-GB" dirty="0"/>
          </a:p>
          <a:p>
            <a:r>
              <a:rPr lang="en-GB" dirty="0"/>
              <a:t>• Develop hiring methodologies that promote diversity and refugee employment.</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32</a:t>
            </a:fld>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0"/>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782237C2-1CAE-FAA1-CE3F-F0B8277FB9FB}"/>
              </a:ext>
            </a:extLst>
          </p:cNvPr>
          <p:cNvSpPr/>
          <p:nvPr/>
        </p:nvSpPr>
        <p:spPr>
          <a:xfrm rot="16200000">
            <a:off x="143950" y="5759894"/>
            <a:ext cx="3619816" cy="390771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Freeform 67">
            <a:extLst>
              <a:ext uri="{FF2B5EF4-FFF2-40B4-BE49-F238E27FC236}">
                <a16:creationId xmlns:a16="http://schemas.microsoft.com/office/drawing/2014/main" id="{DA07A227-DF38-57E4-D99A-2D6DD6B0188F}"/>
              </a:ext>
            </a:extLst>
          </p:cNvPr>
          <p:cNvSpPr/>
          <p:nvPr/>
        </p:nvSpPr>
        <p:spPr>
          <a:xfrm>
            <a:off x="3488548" y="7165910"/>
            <a:ext cx="1318113" cy="969936"/>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rgbClr val="5DC7D0"/>
          </a:solidFill>
          <a:ln w="4485" cap="flat">
            <a:solidFill>
              <a:srgbClr val="5DC7D0"/>
            </a:solidFill>
            <a:prstDash val="solid"/>
            <a:miter/>
          </a:ln>
        </p:spPr>
        <p:txBody>
          <a:bodyPr rtlCol="0" anchor="ctr"/>
          <a:lstStyle/>
          <a:p>
            <a:endParaRPr lang="en-US" dirty="0"/>
          </a:p>
        </p:txBody>
      </p:sp>
      <p:sp>
        <p:nvSpPr>
          <p:cNvPr id="5" name="Text Placeholder 10">
            <a:extLst>
              <a:ext uri="{FF2B5EF4-FFF2-40B4-BE49-F238E27FC236}">
                <a16:creationId xmlns:a16="http://schemas.microsoft.com/office/drawing/2014/main" id="{91093816-AA32-46A8-67CC-7BE71A4B5DBC}"/>
              </a:ext>
            </a:extLst>
          </p:cNvPr>
          <p:cNvSpPr txBox="1">
            <a:spLocks/>
          </p:cNvSpPr>
          <p:nvPr/>
        </p:nvSpPr>
        <p:spPr>
          <a:xfrm>
            <a:off x="261914" y="6438900"/>
            <a:ext cx="3022306" cy="2567940"/>
          </a:xfrm>
          <a:prstGeom prst="rect">
            <a:avLst/>
          </a:prstGeom>
        </p:spPr>
        <p:txBody>
          <a:bodyPr/>
          <a:lstStyle>
            <a:lvl1pPr marL="518236" indent="-518236" algn="l" defTabSz="2072941" rtl="0" eaLnBrk="1" latinLnBrk="0" hangingPunct="1">
              <a:lnSpc>
                <a:spcPct val="100000"/>
              </a:lnSpc>
              <a:spcBef>
                <a:spcPts val="2267"/>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2pPr>
            <a:lvl3pPr marL="259117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3pPr>
            <a:lvl4pPr marL="3627646"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4pPr>
            <a:lvl5pPr marL="4664118" indent="-518236" algn="l" defTabSz="2072941" rtl="0" eaLnBrk="1" latinLnBrk="0" hangingPunct="1">
              <a:lnSpc>
                <a:spcPct val="100000"/>
              </a:lnSpc>
              <a:spcBef>
                <a:spcPts val="1133"/>
              </a:spcBef>
              <a:buFont typeface="Arial" panose="020B0604020202020204" pitchFamily="34" charset="0"/>
              <a:buChar char="•"/>
              <a:defRPr sz="2400" kern="1200">
                <a:solidFill>
                  <a:srgbClr val="011E3B"/>
                </a:solidFill>
                <a:latin typeface="Calibri" panose="020F0502020204030204" pitchFamily="34" charset="0"/>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ctr">
              <a:lnSpc>
                <a:spcPts val="2440"/>
              </a:lnSpc>
              <a:spcBef>
                <a:spcPts val="0"/>
              </a:spcBef>
              <a:buNone/>
            </a:pPr>
            <a:r>
              <a:rPr lang="en-US" sz="2200" dirty="0">
                <a:solidFill>
                  <a:schemeClr val="bg1"/>
                </a:solidFill>
              </a:rPr>
              <a:t>You can dream, create,            design and build the most wonderful place in the world. But it requires people to  make the dream a reality. </a:t>
            </a:r>
          </a:p>
          <a:p>
            <a:pPr marL="0" indent="0" algn="ctr">
              <a:buNone/>
            </a:pPr>
            <a:r>
              <a:rPr lang="en-US" sz="2000" b="1" dirty="0">
                <a:solidFill>
                  <a:schemeClr val="bg1"/>
                </a:solidFill>
              </a:rPr>
              <a:t>Walt Disney</a:t>
            </a:r>
          </a:p>
          <a:p>
            <a:pPr marL="0" indent="0" algn="ctr">
              <a:buNone/>
            </a:pPr>
            <a:endParaRPr lang="en-US" sz="2000" dirty="0">
              <a:solidFill>
                <a:schemeClr val="bg1"/>
              </a:solidFill>
            </a:endParaRPr>
          </a:p>
        </p:txBody>
      </p:sp>
      <p:sp>
        <p:nvSpPr>
          <p:cNvPr id="11" name="TextBox 10">
            <a:extLst>
              <a:ext uri="{FF2B5EF4-FFF2-40B4-BE49-F238E27FC236}">
                <a16:creationId xmlns:a16="http://schemas.microsoft.com/office/drawing/2014/main" id="{1282867F-ACA1-957D-88D3-E803A9401BB4}"/>
              </a:ext>
            </a:extLst>
          </p:cNvPr>
          <p:cNvSpPr txBox="1"/>
          <p:nvPr/>
        </p:nvSpPr>
        <p:spPr>
          <a:xfrm>
            <a:off x="4039031" y="3938115"/>
            <a:ext cx="2874084" cy="369332"/>
          </a:xfrm>
          <a:prstGeom prst="rect">
            <a:avLst/>
          </a:prstGeom>
          <a:noFill/>
        </p:spPr>
        <p:txBody>
          <a:bodyPr wrap="square" rtlCol="0">
            <a:spAutoFit/>
          </a:bodyPr>
          <a:lstStyle/>
          <a:p>
            <a:r>
              <a:rPr lang="en-IE" sz="1800" b="1" dirty="0">
                <a:latin typeface="Calibri" panose="020F0502020204030204" pitchFamily="34" charset="0"/>
                <a:ea typeface="Calibri" panose="020F0502020204030204" pitchFamily="34" charset="0"/>
                <a:cs typeface="Calibri" panose="020F0502020204030204" pitchFamily="34" charset="0"/>
              </a:rPr>
              <a:t>10.	Community Outreach</a:t>
            </a:r>
          </a:p>
        </p:txBody>
      </p:sp>
      <p:sp>
        <p:nvSpPr>
          <p:cNvPr id="12" name="TextBox 11">
            <a:extLst>
              <a:ext uri="{FF2B5EF4-FFF2-40B4-BE49-F238E27FC236}">
                <a16:creationId xmlns:a16="http://schemas.microsoft.com/office/drawing/2014/main" id="{48BC7CCF-C5B3-49F1-B5BA-6B584BE16F94}"/>
              </a:ext>
            </a:extLst>
          </p:cNvPr>
          <p:cNvSpPr txBox="1"/>
          <p:nvPr/>
        </p:nvSpPr>
        <p:spPr>
          <a:xfrm>
            <a:off x="4082248" y="4421676"/>
            <a:ext cx="2874084" cy="1474699"/>
          </a:xfrm>
          <a:prstGeom prst="rect">
            <a:avLst/>
          </a:prstGeom>
          <a:noFill/>
        </p:spPr>
        <p:txBody>
          <a:bodyPr wrap="square" rtlCol="0">
            <a:spAutoFit/>
          </a:bodyPr>
          <a:lstStyle/>
          <a:p>
            <a:r>
              <a:rPr lang="en-GB" sz="1100" dirty="0">
                <a:latin typeface="Calibri" panose="020F0502020204030204" pitchFamily="34" charset="0"/>
                <a:ea typeface="Calibri" panose="020F0502020204030204" pitchFamily="34" charset="0"/>
                <a:cs typeface="Calibri" panose="020F0502020204030204" pitchFamily="34" charset="0"/>
              </a:rPr>
              <a:t>• Involve the local community in projects that include refugee workers.</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Promote awareness of construction projects in the refugee population.</a:t>
            </a:r>
          </a:p>
          <a:p>
            <a:endParaRPr lang="en-GB" sz="1100" dirty="0">
              <a:latin typeface="Calibri" panose="020F0502020204030204" pitchFamily="34" charset="0"/>
              <a:ea typeface="Calibri" panose="020F0502020204030204" pitchFamily="34" charset="0"/>
              <a:cs typeface="Calibri" panose="020F0502020204030204" pitchFamily="34" charset="0"/>
            </a:endParaRPr>
          </a:p>
          <a:p>
            <a:r>
              <a:rPr lang="en-GB" sz="1100" dirty="0">
                <a:latin typeface="Calibri" panose="020F0502020204030204" pitchFamily="34" charset="0"/>
                <a:ea typeface="Calibri" panose="020F0502020204030204" pitchFamily="34" charset="0"/>
                <a:cs typeface="Calibri" panose="020F0502020204030204" pitchFamily="34" charset="0"/>
              </a:rPr>
              <a:t>• Host open houses and informational sessions to engage everyone in the community</a:t>
            </a:r>
            <a:r>
              <a:rPr lang="en-GB" dirty="0"/>
              <a:t>.</a:t>
            </a:r>
          </a:p>
        </p:txBody>
      </p:sp>
      <p:pic>
        <p:nvPicPr>
          <p:cNvPr id="14" name="Graphic 13" descr="Construction worker female with solid fill">
            <a:extLst>
              <a:ext uri="{FF2B5EF4-FFF2-40B4-BE49-F238E27FC236}">
                <a16:creationId xmlns:a16="http://schemas.microsoft.com/office/drawing/2014/main" id="{DA414764-566A-6146-9CC0-F67F726A54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2767" y="2236554"/>
            <a:ext cx="1401995" cy="1401995"/>
          </a:xfrm>
          <a:prstGeom prst="rect">
            <a:avLst/>
          </a:prstGeom>
        </p:spPr>
      </p:pic>
    </p:spTree>
    <p:extLst>
      <p:ext uri="{BB962C8B-B14F-4D97-AF65-F5344CB8AC3E}">
        <p14:creationId xmlns:p14="http://schemas.microsoft.com/office/powerpoint/2010/main" val="250092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826DDBA1-8DF9-58E1-3840-199778E4E4C1}"/>
              </a:ext>
            </a:extLst>
          </p:cNvPr>
          <p:cNvPicPr>
            <a:picLocks noGrp="1" noChangeAspect="1"/>
          </p:cNvPicPr>
          <p:nvPr>
            <p:ph type="pic" sz="quarter" idx="17"/>
          </p:nvPr>
        </p:nvPicPr>
        <p:blipFill>
          <a:blip r:embed="rId3"/>
          <a:srcRect l="28359" r="28359"/>
          <a:stretch>
            <a:fillRect/>
          </a:stretch>
        </p:blipFill>
        <p:spPr>
          <a:xfrm>
            <a:off x="0" y="2433638"/>
            <a:ext cx="7559675" cy="6977062"/>
          </a:xfrm>
        </p:spPr>
      </p:pic>
      <p:sp>
        <p:nvSpPr>
          <p:cNvPr id="2" name="Rectangle 1">
            <a:extLst>
              <a:ext uri="{FF2B5EF4-FFF2-40B4-BE49-F238E27FC236}">
                <a16:creationId xmlns:a16="http://schemas.microsoft.com/office/drawing/2014/main" id="{4A39B0FD-152D-74AE-6336-A8A0AB719E20}"/>
              </a:ext>
            </a:extLst>
          </p:cNvPr>
          <p:cNvSpPr/>
          <p:nvPr/>
        </p:nvSpPr>
        <p:spPr>
          <a:xfrm>
            <a:off x="0" y="7445829"/>
            <a:ext cx="4271963" cy="1267506"/>
          </a:xfrm>
          <a:prstGeom prst="rect">
            <a:avLst/>
          </a:prstGeom>
          <a:solidFill>
            <a:srgbClr val="5DC7D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0">
            <a:extLst>
              <a:ext uri="{FF2B5EF4-FFF2-40B4-BE49-F238E27FC236}">
                <a16:creationId xmlns:a16="http://schemas.microsoft.com/office/drawing/2014/main" id="{5CDA14BE-C0EF-EC46-BFA2-11185BDE7295}"/>
              </a:ext>
            </a:extLst>
          </p:cNvPr>
          <p:cNvSpPr>
            <a:spLocks noGrp="1"/>
          </p:cNvSpPr>
          <p:nvPr>
            <p:ph type="body" sz="quarter" idx="30"/>
          </p:nvPr>
        </p:nvSpPr>
        <p:spPr>
          <a:xfrm>
            <a:off x="457991" y="7693445"/>
            <a:ext cx="3908229" cy="751695"/>
          </a:xfrm>
        </p:spPr>
        <p:txBody>
          <a:bodyPr/>
          <a:lstStyle/>
          <a:p>
            <a:r>
              <a:rPr lang="en-US" sz="2700" b="1" dirty="0"/>
              <a:t>Follow our journey</a:t>
            </a:r>
          </a:p>
        </p:txBody>
      </p:sp>
      <p:sp>
        <p:nvSpPr>
          <p:cNvPr id="43" name="Text Placeholder 58">
            <a:extLst>
              <a:ext uri="{FF2B5EF4-FFF2-40B4-BE49-F238E27FC236}">
                <a16:creationId xmlns:a16="http://schemas.microsoft.com/office/drawing/2014/main" id="{5A9E4683-C6F5-232D-B205-5D2D40A66B00}"/>
              </a:ext>
            </a:extLst>
          </p:cNvPr>
          <p:cNvSpPr txBox="1">
            <a:spLocks/>
          </p:cNvSpPr>
          <p:nvPr/>
        </p:nvSpPr>
        <p:spPr>
          <a:xfrm>
            <a:off x="2432957" y="7135587"/>
            <a:ext cx="5126718" cy="524556"/>
          </a:xfrm>
          <a:prstGeom prst="rect">
            <a:avLst/>
          </a:prstGeom>
          <a:solidFill>
            <a:srgbClr val="EF3E23">
              <a:alpha val="85106"/>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321AC1F2-B232-8EBC-8793-055E8DFC5BD8}"/>
              </a:ext>
            </a:extLst>
          </p:cNvPr>
          <p:cNvGrpSpPr/>
          <p:nvPr/>
        </p:nvGrpSpPr>
        <p:grpSpPr>
          <a:xfrm>
            <a:off x="5284288" y="2034210"/>
            <a:ext cx="2403974" cy="3744394"/>
            <a:chOff x="4387351" y="4867570"/>
            <a:chExt cx="581843" cy="906270"/>
          </a:xfrm>
          <a:solidFill>
            <a:schemeClr val="bg1">
              <a:alpha val="44000"/>
            </a:schemeClr>
          </a:solidFill>
        </p:grpSpPr>
        <p:grpSp>
          <p:nvGrpSpPr>
            <p:cNvPr id="12" name="Graphic 7">
              <a:extLst>
                <a:ext uri="{FF2B5EF4-FFF2-40B4-BE49-F238E27FC236}">
                  <a16:creationId xmlns:a16="http://schemas.microsoft.com/office/drawing/2014/main" id="{ECBF3E56-12A7-4D2D-1326-FF1D7235CB75}"/>
                </a:ext>
              </a:extLst>
            </p:cNvPr>
            <p:cNvGrpSpPr/>
            <p:nvPr/>
          </p:nvGrpSpPr>
          <p:grpSpPr>
            <a:xfrm>
              <a:off x="4388301" y="4867570"/>
              <a:ext cx="580893" cy="324279"/>
              <a:chOff x="4388301" y="4867570"/>
              <a:chExt cx="580893" cy="324279"/>
            </a:xfrm>
            <a:grpFill/>
          </p:grpSpPr>
          <p:sp>
            <p:nvSpPr>
              <p:cNvPr id="35" name="Freeform 34">
                <a:extLst>
                  <a:ext uri="{FF2B5EF4-FFF2-40B4-BE49-F238E27FC236}">
                    <a16:creationId xmlns:a16="http://schemas.microsoft.com/office/drawing/2014/main" id="{DEEF955D-28D6-2A7B-8C4B-9FEAFC6F7B3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85EDC55-0B5C-DAA8-6E30-2A18F510D238}"/>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31" name="Freeform 30">
              <a:extLst>
                <a:ext uri="{FF2B5EF4-FFF2-40B4-BE49-F238E27FC236}">
                  <a16:creationId xmlns:a16="http://schemas.microsoft.com/office/drawing/2014/main" id="{B63E551D-95E5-66B7-65FD-A4B1A3D56191}"/>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32" name="Graphic 7">
              <a:extLst>
                <a:ext uri="{FF2B5EF4-FFF2-40B4-BE49-F238E27FC236}">
                  <a16:creationId xmlns:a16="http://schemas.microsoft.com/office/drawing/2014/main" id="{856E5000-DC74-2B7B-8D06-D275894C41A6}"/>
                </a:ext>
              </a:extLst>
            </p:cNvPr>
            <p:cNvGrpSpPr/>
            <p:nvPr/>
          </p:nvGrpSpPr>
          <p:grpSpPr>
            <a:xfrm>
              <a:off x="4387351" y="5189947"/>
              <a:ext cx="580893" cy="583893"/>
              <a:chOff x="4387351" y="5189947"/>
              <a:chExt cx="580893" cy="583893"/>
            </a:xfrm>
            <a:grpFill/>
          </p:grpSpPr>
          <p:sp>
            <p:nvSpPr>
              <p:cNvPr id="33" name="Freeform 32">
                <a:extLst>
                  <a:ext uri="{FF2B5EF4-FFF2-40B4-BE49-F238E27FC236}">
                    <a16:creationId xmlns:a16="http://schemas.microsoft.com/office/drawing/2014/main" id="{0B70D6DC-901D-C3A8-6328-409CE4F31BC0}"/>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1CB5AE2-00A6-F8D9-C2F5-0186C86868C7}"/>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526860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1087719" y="1608796"/>
            <a:ext cx="4264518" cy="1771327"/>
          </a:xfrm>
        </p:spPr>
        <p:txBody>
          <a:bodyPr/>
          <a:lstStyle/>
          <a:p>
            <a:r>
              <a:rPr lang="en-GB" dirty="0"/>
              <a:t>2. Work with Professional Bodies to Validate Qualifications</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87719" y="3101501"/>
            <a:ext cx="5854314" cy="5865914"/>
          </a:xfrm>
        </p:spPr>
        <p:txBody>
          <a:bodyPr/>
          <a:lstStyle/>
          <a:p>
            <a:r>
              <a:rPr lang="en-GB" b="1" dirty="0"/>
              <a:t>2.1 Identify Relevant Accreditation Services</a:t>
            </a:r>
          </a:p>
          <a:p>
            <a:endParaRPr lang="en-GB" b="1" dirty="0"/>
          </a:p>
          <a:p>
            <a:r>
              <a:rPr lang="en-GB" dirty="0"/>
              <a:t>• Collaborate with local construction industry regulators and professional trade bodies (e.g., engineering councils, carpenter guilds, electrician certifying agencies).</a:t>
            </a:r>
          </a:p>
          <a:p>
            <a:endParaRPr lang="en-GB" dirty="0"/>
          </a:p>
          <a:p>
            <a:r>
              <a:rPr lang="en-GB" dirty="0"/>
              <a:t>• Determine qualification equivalency for foreign certifications. </a:t>
            </a:r>
          </a:p>
          <a:p>
            <a:endParaRPr lang="en-GB" dirty="0"/>
          </a:p>
          <a:p>
            <a:r>
              <a:rPr lang="en-GB" dirty="0"/>
              <a:t>• To verify academic qualifications in Ireland, individuals can utilize NARIC Ireland (QQI) to acquire a Statement of Comparability, aligning their qualifications with the Irish National Framework of Qualifications (NFQ). For those pursuing regulated professions, such as healthcare, engineering, or teaching, it is necessary to apply to the appropriate professional body for recognition, which might involve additional exams or training. Further information can be found at </a:t>
            </a:r>
            <a:r>
              <a:rPr lang="en-GB" dirty="0">
                <a:hlinkClick r:id="rId2"/>
              </a:rPr>
              <a:t>www.qqi.ie</a:t>
            </a:r>
            <a:r>
              <a:rPr lang="en-GB" dirty="0"/>
              <a:t>.</a:t>
            </a:r>
          </a:p>
          <a:p>
            <a:endParaRPr lang="en-GB" dirty="0"/>
          </a:p>
          <a:p>
            <a:r>
              <a:rPr lang="en-GB" b="1" dirty="0"/>
              <a:t>2.2 Facilitate the Recognition Process</a:t>
            </a:r>
          </a:p>
          <a:p>
            <a:endParaRPr lang="en-GB" b="1" dirty="0"/>
          </a:p>
          <a:p>
            <a:r>
              <a:rPr lang="en-GB" dirty="0"/>
              <a:t>• Assist refugees in applying for qualification assessments or conversion courses.</a:t>
            </a:r>
          </a:p>
          <a:p>
            <a:endParaRPr lang="en-GB" dirty="0"/>
          </a:p>
          <a:p>
            <a:r>
              <a:rPr lang="en-GB" dirty="0"/>
              <a:t>• Offer guidance on bridging programs to meet local certification requirements.</a:t>
            </a:r>
          </a:p>
          <a:p>
            <a:endParaRPr lang="en-GB" dirty="0"/>
          </a:p>
          <a:p>
            <a:r>
              <a:rPr lang="en-GB" dirty="0"/>
              <a:t>• Provide language and translation support for qualification documentation if needed.</a:t>
            </a:r>
          </a:p>
          <a:p>
            <a:endParaRPr lang="en-GB" dirty="0"/>
          </a:p>
          <a:p>
            <a:endParaRPr lang="en-GB" dirty="0"/>
          </a:p>
          <a:p>
            <a:r>
              <a:rPr lang="en-GB" b="1" dirty="0"/>
              <a:t>2.3 Create Pathways for Certification</a:t>
            </a:r>
          </a:p>
          <a:p>
            <a:endParaRPr lang="en-GB" b="1" dirty="0"/>
          </a:p>
          <a:p>
            <a:r>
              <a:rPr lang="en-GB" dirty="0"/>
              <a:t>• Work with training </a:t>
            </a:r>
            <a:r>
              <a:rPr lang="en-GB" dirty="0" err="1"/>
              <a:t>centers</a:t>
            </a:r>
            <a:r>
              <a:rPr lang="en-GB" dirty="0"/>
              <a:t> to offer short courses for credential validation.</a:t>
            </a:r>
          </a:p>
          <a:p>
            <a:endParaRPr lang="en-GB" dirty="0"/>
          </a:p>
          <a:p>
            <a:r>
              <a:rPr lang="en-GB" dirty="0"/>
              <a:t>• Establish partnerships with vocational institutions to create fast-track certification programs.</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4</a:t>
            </a:fld>
            <a:endParaRPr lang="en-US" dirty="0"/>
          </a:p>
        </p:txBody>
      </p:sp>
      <p:grpSp>
        <p:nvGrpSpPr>
          <p:cNvPr id="8" name="Group 7">
            <a:extLst>
              <a:ext uri="{FF2B5EF4-FFF2-40B4-BE49-F238E27FC236}">
                <a16:creationId xmlns:a16="http://schemas.microsoft.com/office/drawing/2014/main" id="{5D78F28C-F830-574A-F814-E4410D982D73}"/>
              </a:ext>
            </a:extLst>
          </p:cNvPr>
          <p:cNvGrpSpPr/>
          <p:nvPr/>
        </p:nvGrpSpPr>
        <p:grpSpPr>
          <a:xfrm>
            <a:off x="6029325" y="-461010"/>
            <a:ext cx="1530350" cy="2383651"/>
            <a:chOff x="4387351" y="4867570"/>
            <a:chExt cx="581843" cy="906270"/>
          </a:xfrm>
        </p:grpSpPr>
        <p:grpSp>
          <p:nvGrpSpPr>
            <p:cNvPr id="9" name="Graphic 10">
              <a:extLst>
                <a:ext uri="{FF2B5EF4-FFF2-40B4-BE49-F238E27FC236}">
                  <a16:creationId xmlns:a16="http://schemas.microsoft.com/office/drawing/2014/main" id="{DBBAAB9E-25F6-0870-A0B4-EC6EB84926BC}"/>
                </a:ext>
              </a:extLst>
            </p:cNvPr>
            <p:cNvGrpSpPr/>
            <p:nvPr/>
          </p:nvGrpSpPr>
          <p:grpSpPr>
            <a:xfrm>
              <a:off x="4388301" y="4867570"/>
              <a:ext cx="580893" cy="324279"/>
              <a:chOff x="4388301" y="4867570"/>
              <a:chExt cx="580893" cy="324279"/>
            </a:xfrm>
            <a:solidFill>
              <a:srgbClr val="FBAE1C"/>
            </a:solidFill>
          </p:grpSpPr>
          <p:sp>
            <p:nvSpPr>
              <p:cNvPr id="15" name="Freeform 14">
                <a:extLst>
                  <a:ext uri="{FF2B5EF4-FFF2-40B4-BE49-F238E27FC236}">
                    <a16:creationId xmlns:a16="http://schemas.microsoft.com/office/drawing/2014/main" id="{F60D6F9D-D669-1634-4C7D-5F63AE0836A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39CAAD-536D-69D1-E5B2-3F5D2F78920A}"/>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616F26C-7333-A917-7F4A-71A20AECD09C}"/>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13D7D54-50C1-BE93-1763-804AA7B73591}"/>
                </a:ext>
              </a:extLst>
            </p:cNvPr>
            <p:cNvGrpSpPr/>
            <p:nvPr/>
          </p:nvGrpSpPr>
          <p:grpSpPr>
            <a:xfrm>
              <a:off x="4387351" y="5189947"/>
              <a:ext cx="580893" cy="583893"/>
              <a:chOff x="4387351" y="5189947"/>
              <a:chExt cx="580893" cy="583893"/>
            </a:xfrm>
            <a:solidFill>
              <a:srgbClr val="EF3E23"/>
            </a:solidFill>
          </p:grpSpPr>
          <p:sp>
            <p:nvSpPr>
              <p:cNvPr id="13" name="Freeform 12">
                <a:extLst>
                  <a:ext uri="{FF2B5EF4-FFF2-40B4-BE49-F238E27FC236}">
                    <a16:creationId xmlns:a16="http://schemas.microsoft.com/office/drawing/2014/main" id="{FD862257-964D-1AE5-77D8-0D4E16EF0F8E}"/>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ACAB88-BAA6-9F8D-DA9E-3D3109D1CFE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pic>
        <p:nvPicPr>
          <p:cNvPr id="19" name="Graphic 18" descr="Traffic cone with solid fill">
            <a:extLst>
              <a:ext uri="{FF2B5EF4-FFF2-40B4-BE49-F238E27FC236}">
                <a16:creationId xmlns:a16="http://schemas.microsoft.com/office/drawing/2014/main" id="{8BABAF63-ABF0-144F-6ABB-F3C4442790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7545" y="7565198"/>
            <a:ext cx="1984545" cy="1984545"/>
          </a:xfrm>
          <a:prstGeom prst="rect">
            <a:avLst/>
          </a:prstGeom>
        </p:spPr>
      </p:pic>
    </p:spTree>
    <p:extLst>
      <p:ext uri="{BB962C8B-B14F-4D97-AF65-F5344CB8AC3E}">
        <p14:creationId xmlns:p14="http://schemas.microsoft.com/office/powerpoint/2010/main" val="1232836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E81F900-C701-E499-6E29-DA4071611159}"/>
              </a:ext>
            </a:extLst>
          </p:cNvPr>
          <p:cNvPicPr>
            <a:picLocks noGrp="1" noChangeAspect="1"/>
          </p:cNvPicPr>
          <p:nvPr>
            <p:ph type="pic" sz="quarter" idx="49"/>
          </p:nvPr>
        </p:nvPicPr>
        <p:blipFill rotWithShape="1">
          <a:blip r:embed="rId2"/>
          <a:srcRect l="22924" r="53398"/>
          <a:stretch/>
        </p:blipFill>
        <p:spPr>
          <a:xfrm>
            <a:off x="1" y="0"/>
            <a:ext cx="3796748" cy="10691813"/>
          </a:xfrm>
        </p:spPr>
      </p:pic>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3. Implement Practical Assessments in Recruitment</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p:txBody>
          <a:bodyPr/>
          <a:lstStyle/>
          <a:p>
            <a:r>
              <a:rPr lang="en-GB" b="1" dirty="0"/>
              <a:t>3.1 Develop Practical Testing Criteria</a:t>
            </a:r>
          </a:p>
          <a:p>
            <a:endParaRPr lang="en-GB" dirty="0"/>
          </a:p>
          <a:p>
            <a:r>
              <a:rPr lang="en-GB" dirty="0"/>
              <a:t>• Design task-based assessments that mimic real construction work:</a:t>
            </a:r>
          </a:p>
          <a:p>
            <a:endParaRPr lang="en-GB" dirty="0"/>
          </a:p>
          <a:p>
            <a:pPr marL="171450" indent="-171450">
              <a:buFont typeface="Courier New" panose="02070309020205020404" pitchFamily="49" charset="0"/>
              <a:buChar char="o"/>
            </a:pPr>
            <a:r>
              <a:rPr lang="en-GB" dirty="0"/>
              <a:t>Bricklaying accuracy, carpentry precision, electrical wiring, and plumbing installation.</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Site management simulations for project managers.</a:t>
            </a:r>
          </a:p>
          <a:p>
            <a:endParaRPr lang="en-GB" b="1" dirty="0"/>
          </a:p>
          <a:p>
            <a:r>
              <a:rPr lang="en-GB" b="1" dirty="0"/>
              <a:t>3.2 Partner with Employers for On-Site Assessments</a:t>
            </a:r>
          </a:p>
          <a:p>
            <a:endParaRPr lang="en-GB" b="1" dirty="0"/>
          </a:p>
          <a:p>
            <a:r>
              <a:rPr lang="en-GB" dirty="0"/>
              <a:t>• Collaborate with construction companies to conduct trial workdays or skills demonstrations.</a:t>
            </a:r>
          </a:p>
          <a:p>
            <a:endParaRPr lang="en-GB" dirty="0"/>
          </a:p>
          <a:p>
            <a:r>
              <a:rPr lang="en-GB" dirty="0"/>
              <a:t>• Establish mentorship programs where skilled refugees can be paired with professionals for skills verification.</a:t>
            </a:r>
          </a:p>
          <a:p>
            <a:endParaRPr lang="en-GB" dirty="0"/>
          </a:p>
          <a:p>
            <a:r>
              <a:rPr lang="en-GB" b="1" dirty="0"/>
              <a:t>3.3 Use Results for Recruitment and Training</a:t>
            </a:r>
          </a:p>
          <a:p>
            <a:endParaRPr lang="en-GB" b="1" dirty="0"/>
          </a:p>
          <a:p>
            <a:r>
              <a:rPr lang="en-GB" dirty="0"/>
              <a:t>• Assign refugees to appropriate job roles or upskilling programs based on assessment outcomes.</a:t>
            </a:r>
          </a:p>
          <a:p>
            <a:endParaRPr lang="en-GB" dirty="0"/>
          </a:p>
          <a:p>
            <a:r>
              <a:rPr lang="en-GB" dirty="0"/>
              <a:t>• Offer refresher training for those needing additional support before full employment.</a:t>
            </a:r>
          </a:p>
          <a:p>
            <a:endParaRPr lang="en-GB" dirty="0"/>
          </a:p>
          <a:p>
            <a:r>
              <a:rPr lang="en-GB" dirty="0"/>
              <a:t>• Provide certificates of competency for those who demonstrate high technical ability.</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5</a:t>
            </a:fld>
            <a:endParaRPr lang="en-US" dirty="0"/>
          </a:p>
        </p:txBody>
      </p:sp>
      <p:sp>
        <p:nvSpPr>
          <p:cNvPr id="106" name="Rectangle 105">
            <a:extLst>
              <a:ext uri="{FF2B5EF4-FFF2-40B4-BE49-F238E27FC236}">
                <a16:creationId xmlns:a16="http://schemas.microsoft.com/office/drawing/2014/main" id="{41793CC3-06F0-AA8E-B4B8-071689A69183}"/>
              </a:ext>
            </a:extLst>
          </p:cNvPr>
          <p:cNvSpPr/>
          <p:nvPr/>
        </p:nvSpPr>
        <p:spPr>
          <a:xfrm>
            <a:off x="0" y="7883872"/>
            <a:ext cx="954426" cy="2338387"/>
          </a:xfrm>
          <a:prstGeom prst="rect">
            <a:avLst/>
          </a:prstGeom>
          <a:solidFill>
            <a:srgbClr val="3DBDAB">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FDDF02F-0BD8-17B3-C1CD-A7D48D5057B2}"/>
              </a:ext>
            </a:extLst>
          </p:cNvPr>
          <p:cNvGrpSpPr/>
          <p:nvPr/>
        </p:nvGrpSpPr>
        <p:grpSpPr>
          <a:xfrm>
            <a:off x="-116386" y="6320460"/>
            <a:ext cx="2403974" cy="3744394"/>
            <a:chOff x="4387351" y="4867570"/>
            <a:chExt cx="581843" cy="906270"/>
          </a:xfrm>
          <a:solidFill>
            <a:schemeClr val="bg1">
              <a:alpha val="44000"/>
            </a:schemeClr>
          </a:solidFill>
        </p:grpSpPr>
        <p:grpSp>
          <p:nvGrpSpPr>
            <p:cNvPr id="16" name="Graphic 7">
              <a:extLst>
                <a:ext uri="{FF2B5EF4-FFF2-40B4-BE49-F238E27FC236}">
                  <a16:creationId xmlns:a16="http://schemas.microsoft.com/office/drawing/2014/main" id="{B798536B-AFE1-9A86-B627-B1504AB0A8C0}"/>
                </a:ext>
              </a:extLst>
            </p:cNvPr>
            <p:cNvGrpSpPr/>
            <p:nvPr/>
          </p:nvGrpSpPr>
          <p:grpSpPr>
            <a:xfrm>
              <a:off x="4388301" y="4867570"/>
              <a:ext cx="580893" cy="324279"/>
              <a:chOff x="4388301" y="4867570"/>
              <a:chExt cx="580893" cy="324279"/>
            </a:xfrm>
            <a:grpFill/>
          </p:grpSpPr>
          <p:sp>
            <p:nvSpPr>
              <p:cNvPr id="21" name="Freeform 20">
                <a:extLst>
                  <a:ext uri="{FF2B5EF4-FFF2-40B4-BE49-F238E27FC236}">
                    <a16:creationId xmlns:a16="http://schemas.microsoft.com/office/drawing/2014/main" id="{5BAEF074-C0FA-7057-693A-A3E5D772101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C4B4E17-C7FA-43F4-95FA-74F20B8DC0F7}"/>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809C7091-FFCC-BB38-E4D0-FB0F52C2E5B0}"/>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18" name="Graphic 7">
              <a:extLst>
                <a:ext uri="{FF2B5EF4-FFF2-40B4-BE49-F238E27FC236}">
                  <a16:creationId xmlns:a16="http://schemas.microsoft.com/office/drawing/2014/main" id="{4827C8C7-443C-9033-558C-6D26847BC126}"/>
                </a:ext>
              </a:extLst>
            </p:cNvPr>
            <p:cNvGrpSpPr/>
            <p:nvPr/>
          </p:nvGrpSpPr>
          <p:grpSpPr>
            <a:xfrm>
              <a:off x="4387351" y="5189947"/>
              <a:ext cx="580893" cy="583893"/>
              <a:chOff x="4387351" y="5189947"/>
              <a:chExt cx="580893" cy="583893"/>
            </a:xfrm>
            <a:grpFill/>
          </p:grpSpPr>
          <p:sp>
            <p:nvSpPr>
              <p:cNvPr id="19" name="Freeform 18">
                <a:extLst>
                  <a:ext uri="{FF2B5EF4-FFF2-40B4-BE49-F238E27FC236}">
                    <a16:creationId xmlns:a16="http://schemas.microsoft.com/office/drawing/2014/main" id="{01ACB6E5-F2FA-31F1-9DC1-3E97310FFFC8}"/>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F69B3AB-D441-400E-9E8C-C9BD5598FCA4}"/>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2071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p:txBody>
          <a:bodyPr/>
          <a:lstStyle/>
          <a:p>
            <a:r>
              <a:rPr lang="en-GB" dirty="0"/>
              <a:t>4. Monitor, Support, and Expand</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66107" y="3562350"/>
            <a:ext cx="5854314" cy="1619250"/>
          </a:xfrm>
        </p:spPr>
        <p:txBody>
          <a:bodyPr/>
          <a:lstStyle/>
          <a:p>
            <a:r>
              <a:rPr lang="en-GB" dirty="0"/>
              <a:t>• Create a tracking system to follow refugees’ progress in job placements, training, and certifications.</a:t>
            </a:r>
          </a:p>
          <a:p>
            <a:endParaRPr lang="en-GB" dirty="0"/>
          </a:p>
          <a:p>
            <a:r>
              <a:rPr lang="en-GB" dirty="0"/>
              <a:t>• Gather feedback from both employers and participants to refine the skills mapping and assessment process.</a:t>
            </a:r>
          </a:p>
          <a:p>
            <a:endParaRPr lang="en-GB" dirty="0"/>
          </a:p>
          <a:p>
            <a:endParaRPr lang="en-GB" dirty="0"/>
          </a:p>
          <a:p>
            <a:r>
              <a:rPr lang="en-GB" dirty="0"/>
              <a:t>• Expand partnerships with additional employers, training centres, and industry bodies to scale the initiative.</a:t>
            </a:r>
          </a:p>
          <a:p>
            <a:endParaRPr lang="en-US"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6</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wearing hard hats and vests&#10;&#10;AI-generated content may be incorrect.">
            <a:extLst>
              <a:ext uri="{FF2B5EF4-FFF2-40B4-BE49-F238E27FC236}">
                <a16:creationId xmlns:a16="http://schemas.microsoft.com/office/drawing/2014/main" id="{605B8EC0-3023-A753-84D3-7A017C991801}"/>
              </a:ext>
            </a:extLst>
          </p:cNvPr>
          <p:cNvPicPr>
            <a:picLocks noChangeAspect="1"/>
          </p:cNvPicPr>
          <p:nvPr/>
        </p:nvPicPr>
        <p:blipFill>
          <a:blip r:embed="rId2"/>
          <a:stretch>
            <a:fillRect/>
          </a:stretch>
        </p:blipFill>
        <p:spPr>
          <a:xfrm>
            <a:off x="941220" y="5646097"/>
            <a:ext cx="6618455" cy="4412303"/>
          </a:xfrm>
          <a:prstGeom prst="rect">
            <a:avLst/>
          </a:prstGeom>
        </p:spPr>
      </p:pic>
    </p:spTree>
    <p:extLst>
      <p:ext uri="{BB962C8B-B14F-4D97-AF65-F5344CB8AC3E}">
        <p14:creationId xmlns:p14="http://schemas.microsoft.com/office/powerpoint/2010/main" val="3575480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B3F7243-E6FE-943D-57F1-D062AA86D389}"/>
              </a:ext>
            </a:extLst>
          </p:cNvPr>
          <p:cNvPicPr>
            <a:picLocks noGrp="1" noChangeAspect="1"/>
          </p:cNvPicPr>
          <p:nvPr>
            <p:ph type="pic" sz="quarter" idx="17"/>
          </p:nvPr>
        </p:nvPicPr>
        <p:blipFill rotWithShape="1">
          <a:blip r:embed="rId3"/>
          <a:srcRect l="11887" r="11887"/>
          <a:stretch/>
        </p:blipFill>
        <p:spPr>
          <a:xfrm>
            <a:off x="-1" y="2433669"/>
            <a:ext cx="7559675" cy="5558188"/>
          </a:xfrm>
        </p:spPr>
      </p:pic>
      <p:sp>
        <p:nvSpPr>
          <p:cNvPr id="26" name="Rectangle 25">
            <a:extLst>
              <a:ext uri="{FF2B5EF4-FFF2-40B4-BE49-F238E27FC236}">
                <a16:creationId xmlns:a16="http://schemas.microsoft.com/office/drawing/2014/main" id="{1822196A-7211-5E4C-ADD3-AEE2E90A2F3B}"/>
              </a:ext>
            </a:extLst>
          </p:cNvPr>
          <p:cNvSpPr/>
          <p:nvPr/>
        </p:nvSpPr>
        <p:spPr>
          <a:xfrm>
            <a:off x="2500313" y="7968342"/>
            <a:ext cx="5059362" cy="1670957"/>
          </a:xfrm>
          <a:prstGeom prst="rect">
            <a:avLst/>
          </a:prstGeom>
          <a:solidFill>
            <a:srgbClr val="EF3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9501160-9115-4571-4565-C87EF1F5D141}"/>
              </a:ext>
            </a:extLst>
          </p:cNvPr>
          <p:cNvSpPr/>
          <p:nvPr/>
        </p:nvSpPr>
        <p:spPr>
          <a:xfrm>
            <a:off x="2500313" y="7429500"/>
            <a:ext cx="5059362" cy="714375"/>
          </a:xfrm>
          <a:prstGeom prst="rect">
            <a:avLst/>
          </a:prstGeom>
          <a:solidFill>
            <a:srgbClr val="EF3E23">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8">
            <a:extLst>
              <a:ext uri="{FF2B5EF4-FFF2-40B4-BE49-F238E27FC236}">
                <a16:creationId xmlns:a16="http://schemas.microsoft.com/office/drawing/2014/main" id="{80C4E51A-1813-763E-2730-3FAD274DD298}"/>
              </a:ext>
            </a:extLst>
          </p:cNvPr>
          <p:cNvSpPr txBox="1">
            <a:spLocks/>
          </p:cNvSpPr>
          <p:nvPr/>
        </p:nvSpPr>
        <p:spPr>
          <a:xfrm>
            <a:off x="3048111" y="8417606"/>
            <a:ext cx="3870325" cy="698760"/>
          </a:xfrm>
          <a:prstGeom prst="rect">
            <a:avLst/>
          </a:prstGeom>
        </p:spPr>
        <p:txBody>
          <a:bodyPr vert="horz" lIns="91440" tIns="45720" rIns="91440" bIns="45720" rtlCol="0">
            <a:noAutofit/>
          </a:bodyPr>
          <a:lstStyle>
            <a:lvl1pPr marL="0" indent="0" algn="l" defTabSz="2072941" rtl="0" eaLnBrk="1" latinLnBrk="0" hangingPunct="1">
              <a:lnSpc>
                <a:spcPct val="100000"/>
              </a:lnSpc>
              <a:spcBef>
                <a:spcPts val="0"/>
              </a:spcBef>
              <a:buFont typeface="Arial" panose="020B0604020202020204" pitchFamily="34" charset="0"/>
              <a:buNone/>
              <a:defRPr sz="40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endParaRPr lang="en-US" sz="5000" dirty="0"/>
          </a:p>
        </p:txBody>
      </p:sp>
      <p:sp>
        <p:nvSpPr>
          <p:cNvPr id="23" name="Text Placeholder 10">
            <a:extLst>
              <a:ext uri="{FF2B5EF4-FFF2-40B4-BE49-F238E27FC236}">
                <a16:creationId xmlns:a16="http://schemas.microsoft.com/office/drawing/2014/main" id="{B0444FAF-08A0-68C7-7DF9-429BBAE6B3DB}"/>
              </a:ext>
            </a:extLst>
          </p:cNvPr>
          <p:cNvSpPr txBox="1">
            <a:spLocks/>
          </p:cNvSpPr>
          <p:nvPr/>
        </p:nvSpPr>
        <p:spPr>
          <a:xfrm>
            <a:off x="2500313" y="8381209"/>
            <a:ext cx="4326488" cy="751695"/>
          </a:xfrm>
          <a:prstGeom prst="rect">
            <a:avLst/>
          </a:prstGeom>
        </p:spPr>
        <p:txBody>
          <a:bodyPr vert="horz" lIns="91440" tIns="45720" rIns="91440" bIns="45720" rtlCol="0" anchor="t">
            <a:noAutofit/>
          </a:bodyPr>
          <a:lstStyle>
            <a:lvl1pPr marL="0" indent="0" algn="just" defTabSz="2072941" rtl="0" eaLnBrk="1" latinLnBrk="0" hangingPunct="1">
              <a:lnSpc>
                <a:spcPct val="100000"/>
              </a:lnSpc>
              <a:spcBef>
                <a:spcPts val="0"/>
              </a:spcBef>
              <a:buFont typeface="Arial" panose="020B0604020202020204" pitchFamily="34" charset="0"/>
              <a:buNone/>
              <a:defRPr sz="26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2pPr>
            <a:lvl3pPr marL="755934"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3pPr>
            <a:lvl4pPr marL="1133901"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4pPr>
            <a:lvl5pPr marL="1511869" indent="0" algn="l" defTabSz="2072941" rtl="0" eaLnBrk="1" latinLnBrk="0" hangingPunct="1">
              <a:lnSpc>
                <a:spcPct val="100000"/>
              </a:lnSpc>
              <a:spcBef>
                <a:spcPts val="1133"/>
              </a:spcBef>
              <a:buFont typeface="Arial" panose="020B0604020202020204" pitchFamily="34" charset="0"/>
              <a:buNone/>
              <a:defRPr sz="3200" kern="1200">
                <a:solidFill>
                  <a:srgbClr val="011E3B"/>
                </a:solidFill>
                <a:latin typeface="Montserrat" pitchFamily="2" charset="77"/>
                <a:ea typeface="+mn-ea"/>
                <a:cs typeface="Calibri" panose="020F0502020204030204" pitchFamily="34" charset="0"/>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en-US" sz="2700" b="1" dirty="0"/>
              <a:t>STEP2: </a:t>
            </a:r>
          </a:p>
          <a:p>
            <a:r>
              <a:rPr lang="en-US" sz="2700" b="1" dirty="0"/>
              <a:t>CREATING ACCESSIBLE </a:t>
            </a:r>
          </a:p>
          <a:p>
            <a:r>
              <a:rPr lang="en-US" sz="2700" b="1" dirty="0"/>
              <a:t>HIRING PROCESSES</a:t>
            </a:r>
          </a:p>
        </p:txBody>
      </p:sp>
      <p:sp>
        <p:nvSpPr>
          <p:cNvPr id="29" name="Rectangle 28">
            <a:extLst>
              <a:ext uri="{FF2B5EF4-FFF2-40B4-BE49-F238E27FC236}">
                <a16:creationId xmlns:a16="http://schemas.microsoft.com/office/drawing/2014/main" id="{25CB96A0-6FF6-ADD7-70E7-7C6A6980AAA7}"/>
              </a:ext>
            </a:extLst>
          </p:cNvPr>
          <p:cNvSpPr/>
          <p:nvPr/>
        </p:nvSpPr>
        <p:spPr>
          <a:xfrm>
            <a:off x="0" y="4990404"/>
            <a:ext cx="1030302" cy="3022975"/>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58">
            <a:extLst>
              <a:ext uri="{FF2B5EF4-FFF2-40B4-BE49-F238E27FC236}">
                <a16:creationId xmlns:a16="http://schemas.microsoft.com/office/drawing/2014/main" id="{3BD305B6-5E41-321E-7A58-1AFE40F073DE}"/>
              </a:ext>
            </a:extLst>
          </p:cNvPr>
          <p:cNvSpPr txBox="1">
            <a:spLocks/>
          </p:cNvSpPr>
          <p:nvPr/>
        </p:nvSpPr>
        <p:spPr>
          <a:xfrm>
            <a:off x="0" y="7192986"/>
            <a:ext cx="4163786" cy="501853"/>
          </a:xfrm>
          <a:prstGeom prst="rect">
            <a:avLst/>
          </a:prstGeom>
          <a:solidFill>
            <a:srgbClr val="5DC7D0">
              <a:alpha val="88329"/>
            </a:srgbClr>
          </a:solidFill>
        </p:spPr>
        <p:txBody>
          <a:bodyPr anchor="ct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dirty="0" err="1">
                <a:solidFill>
                  <a:schemeClr val="bg1"/>
                </a:solidFill>
                <a:latin typeface="Calibri" panose="020F0502020204030204" pitchFamily="34" charset="0"/>
                <a:cs typeface="Calibri" panose="020F0502020204030204" pitchFamily="34" charset="0"/>
              </a:rPr>
              <a:t>www.</a:t>
            </a:r>
            <a:r>
              <a:rPr lang="en-US" sz="2400" b="1" dirty="0" err="1">
                <a:solidFill>
                  <a:schemeClr val="bg1"/>
                </a:solidFill>
                <a:latin typeface="Calibri" panose="020F0502020204030204" pitchFamily="34" charset="0"/>
                <a:cs typeface="Calibri" panose="020F0502020204030204" pitchFamily="34" charset="0"/>
              </a:rPr>
              <a:t>welcomework</a:t>
            </a:r>
            <a:r>
              <a:rPr lang="en-US" sz="2400" dirty="0" err="1">
                <a:solidFill>
                  <a:schemeClr val="bg1"/>
                </a:solidFill>
                <a:latin typeface="Calibri" panose="020F0502020204030204" pitchFamily="34" charset="0"/>
                <a:cs typeface="Calibri" panose="020F0502020204030204" pitchFamily="34" charset="0"/>
              </a:rPr>
              <a:t>.eu</a:t>
            </a:r>
            <a:endParaRPr lang="en-US" sz="2400" dirty="0">
              <a:solidFill>
                <a:schemeClr val="bg1"/>
              </a:solidFill>
              <a:latin typeface="Calibri" panose="020F0502020204030204" pitchFamily="34" charset="0"/>
              <a:cs typeface="Calibri" panose="020F0502020204030204" pitchFamily="34" charset="0"/>
            </a:endParaRPr>
          </a:p>
        </p:txBody>
      </p:sp>
      <p:grpSp>
        <p:nvGrpSpPr>
          <p:cNvPr id="63" name="Group 62">
            <a:extLst>
              <a:ext uri="{FF2B5EF4-FFF2-40B4-BE49-F238E27FC236}">
                <a16:creationId xmlns:a16="http://schemas.microsoft.com/office/drawing/2014/main" id="{26EED339-BE84-2DBE-479F-DF6FF509B957}"/>
              </a:ext>
            </a:extLst>
          </p:cNvPr>
          <p:cNvGrpSpPr/>
          <p:nvPr/>
        </p:nvGrpSpPr>
        <p:grpSpPr>
          <a:xfrm>
            <a:off x="5468005" y="5052719"/>
            <a:ext cx="2419849" cy="3769121"/>
            <a:chOff x="4387351" y="4867570"/>
            <a:chExt cx="581843" cy="906270"/>
          </a:xfrm>
          <a:solidFill>
            <a:schemeClr val="bg1">
              <a:alpha val="44000"/>
            </a:schemeClr>
          </a:solidFill>
        </p:grpSpPr>
        <p:grpSp>
          <p:nvGrpSpPr>
            <p:cNvPr id="43" name="Graphic 7">
              <a:extLst>
                <a:ext uri="{FF2B5EF4-FFF2-40B4-BE49-F238E27FC236}">
                  <a16:creationId xmlns:a16="http://schemas.microsoft.com/office/drawing/2014/main" id="{50960E0E-7DFA-4C43-0E4D-5E326FA432EC}"/>
                </a:ext>
              </a:extLst>
            </p:cNvPr>
            <p:cNvGrpSpPr/>
            <p:nvPr/>
          </p:nvGrpSpPr>
          <p:grpSpPr>
            <a:xfrm>
              <a:off x="4388301" y="4867570"/>
              <a:ext cx="580893" cy="324279"/>
              <a:chOff x="4388301" y="4867570"/>
              <a:chExt cx="580893" cy="324279"/>
            </a:xfrm>
            <a:grpFill/>
          </p:grpSpPr>
          <p:sp>
            <p:nvSpPr>
              <p:cNvPr id="44" name="Freeform 43">
                <a:extLst>
                  <a:ext uri="{FF2B5EF4-FFF2-40B4-BE49-F238E27FC236}">
                    <a16:creationId xmlns:a16="http://schemas.microsoft.com/office/drawing/2014/main" id="{AE7D7253-D337-50B5-80B8-65075BE9FA07}"/>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892F39F-28AB-7ADC-EAE7-7E71365B10E6}"/>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6" name="Freeform 45">
              <a:extLst>
                <a:ext uri="{FF2B5EF4-FFF2-40B4-BE49-F238E27FC236}">
                  <a16:creationId xmlns:a16="http://schemas.microsoft.com/office/drawing/2014/main" id="{81D85454-ECBD-D89E-C5F8-CF236308B01F}"/>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7" name="Graphic 7">
              <a:extLst>
                <a:ext uri="{FF2B5EF4-FFF2-40B4-BE49-F238E27FC236}">
                  <a16:creationId xmlns:a16="http://schemas.microsoft.com/office/drawing/2014/main" id="{C82783C1-77E0-E89E-4842-8DD5AA708398}"/>
                </a:ext>
              </a:extLst>
            </p:cNvPr>
            <p:cNvGrpSpPr/>
            <p:nvPr/>
          </p:nvGrpSpPr>
          <p:grpSpPr>
            <a:xfrm>
              <a:off x="4387351" y="5189947"/>
              <a:ext cx="580893" cy="583893"/>
              <a:chOff x="4387351" y="5189947"/>
              <a:chExt cx="580893" cy="583893"/>
            </a:xfrm>
            <a:grpFill/>
          </p:grpSpPr>
          <p:sp>
            <p:nvSpPr>
              <p:cNvPr id="48" name="Freeform 47">
                <a:extLst>
                  <a:ext uri="{FF2B5EF4-FFF2-40B4-BE49-F238E27FC236}">
                    <a16:creationId xmlns:a16="http://schemas.microsoft.com/office/drawing/2014/main" id="{E97AF055-CD11-CBF8-1E32-9424E35CFDFC}"/>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62647AE-51BD-7FFF-AB6B-0567E47BBD4E}"/>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2" name="Rectangle 1">
            <a:extLst>
              <a:ext uri="{FF2B5EF4-FFF2-40B4-BE49-F238E27FC236}">
                <a16:creationId xmlns:a16="http://schemas.microsoft.com/office/drawing/2014/main" id="{9798B6F2-E111-BB36-7622-0F542D185BB8}"/>
              </a:ext>
            </a:extLst>
          </p:cNvPr>
          <p:cNvSpPr/>
          <p:nvPr/>
        </p:nvSpPr>
        <p:spPr>
          <a:xfrm>
            <a:off x="6526475" y="1916277"/>
            <a:ext cx="1033200" cy="1033200"/>
          </a:xfrm>
          <a:prstGeom prst="rect">
            <a:avLst/>
          </a:prstGeom>
          <a:solidFill>
            <a:srgbClr val="5DC7D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0359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a:extLst>
              <a:ext uri="{FF2B5EF4-FFF2-40B4-BE49-F238E27FC236}">
                <a16:creationId xmlns:a16="http://schemas.microsoft.com/office/drawing/2014/main" id="{B99B6B47-A834-0E18-07F6-60E18104768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25262" b="25262"/>
          <a:stretch>
            <a:fillRect/>
          </a:stretch>
        </p:blipFill>
        <p:spPr/>
      </p:pic>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943858" y="1258806"/>
            <a:ext cx="5854314" cy="3798638"/>
          </a:xfrm>
        </p:spPr>
        <p:txBody>
          <a:bodyPr/>
          <a:lstStyle/>
          <a:p>
            <a:r>
              <a:rPr lang="en-GB" dirty="0"/>
              <a:t>• Identify and utilize spaces commonly accessed by Ukrainian refugees, such as:</a:t>
            </a:r>
          </a:p>
          <a:p>
            <a:endParaRPr lang="en-GB" dirty="0"/>
          </a:p>
          <a:p>
            <a:pPr marL="171450" indent="-171450">
              <a:buFont typeface="Courier New" panose="02070309020205020404" pitchFamily="49" charset="0"/>
              <a:buChar char="o"/>
            </a:pPr>
            <a:r>
              <a:rPr lang="en-GB" dirty="0"/>
              <a:t>Ukrainian community centres.</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Refugee support networks.</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Social media platforms like Facebook and Telegram.</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Online job boards used widely in Europe (e.g., OLX or similar platforms).</a:t>
            </a:r>
          </a:p>
          <a:p>
            <a:pPr marL="171450" indent="-171450">
              <a:buFont typeface="Courier New" panose="02070309020205020404" pitchFamily="49" charset="0"/>
              <a:buChar char="o"/>
            </a:pPr>
            <a:endParaRPr lang="en-GB" dirty="0"/>
          </a:p>
          <a:p>
            <a:r>
              <a:rPr lang="en-GB" dirty="0"/>
              <a:t>• Use accessible and straightforward language in advertisements to ensure clarity and understanding.</a:t>
            </a:r>
          </a:p>
          <a:p>
            <a:endParaRPr lang="en-GB" dirty="0"/>
          </a:p>
          <a:p>
            <a:endParaRPr lang="en-GB" dirty="0"/>
          </a:p>
          <a:p>
            <a:endParaRPr lang="en-GB" dirty="0"/>
          </a:p>
          <a:p>
            <a:endParaRPr lang="en-GB" dirty="0"/>
          </a:p>
          <a:p>
            <a:endParaRPr lang="en-GB" dirty="0"/>
          </a:p>
          <a:p>
            <a:endParaRPr lang="en-GB" dirty="0"/>
          </a:p>
          <a:p>
            <a:r>
              <a:rPr lang="en-GB" dirty="0"/>
              <a:t>• Distribute advertisements through cultural organizations and local refugee groups to maximize visibility.</a:t>
            </a:r>
          </a:p>
          <a:p>
            <a:endParaRPr lang="en-GB" dirty="0"/>
          </a:p>
          <a:p>
            <a:r>
              <a:rPr lang="en-GB" dirty="0"/>
              <a:t>• Highlight the key benefits of the role, such as training opportunities or assistance with legal requirements, to attract more applicants</a:t>
            </a:r>
          </a:p>
          <a:p>
            <a:endParaRPr lang="en-GB" dirty="0"/>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8</a:t>
            </a:fld>
            <a:endParaRPr lang="en-US" dirty="0"/>
          </a:p>
        </p:txBody>
      </p:sp>
      <p:sp>
        <p:nvSpPr>
          <p:cNvPr id="5" name="Rectangle 4">
            <a:extLst>
              <a:ext uri="{FF2B5EF4-FFF2-40B4-BE49-F238E27FC236}">
                <a16:creationId xmlns:a16="http://schemas.microsoft.com/office/drawing/2014/main" id="{8E4733AB-F4B1-6753-58C5-AD293805112C}"/>
              </a:ext>
            </a:extLst>
          </p:cNvPr>
          <p:cNvSpPr/>
          <p:nvPr/>
        </p:nvSpPr>
        <p:spPr>
          <a:xfrm>
            <a:off x="-212" y="7720013"/>
            <a:ext cx="954426" cy="2338387"/>
          </a:xfrm>
          <a:prstGeom prst="rect">
            <a:avLst/>
          </a:prstGeom>
          <a:solidFill>
            <a:srgbClr val="FBAE1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64C343E-3488-428C-6885-B9829428149D}"/>
              </a:ext>
            </a:extLst>
          </p:cNvPr>
          <p:cNvSpPr/>
          <p:nvPr/>
        </p:nvSpPr>
        <p:spPr>
          <a:xfrm>
            <a:off x="6602564" y="5963056"/>
            <a:ext cx="957111" cy="957111"/>
          </a:xfrm>
          <a:prstGeom prst="rect">
            <a:avLst/>
          </a:prstGeom>
          <a:solidFill>
            <a:srgbClr val="5DC7D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A786E8F9-07F6-1984-D555-F08B277CA4ED}"/>
              </a:ext>
            </a:extLst>
          </p:cNvPr>
          <p:cNvGrpSpPr/>
          <p:nvPr/>
        </p:nvGrpSpPr>
        <p:grpSpPr>
          <a:xfrm>
            <a:off x="5155701" y="6577635"/>
            <a:ext cx="2403974" cy="3744394"/>
            <a:chOff x="4387351" y="4867570"/>
            <a:chExt cx="581843" cy="906270"/>
          </a:xfrm>
          <a:solidFill>
            <a:schemeClr val="bg1">
              <a:alpha val="44000"/>
            </a:schemeClr>
          </a:solidFill>
        </p:grpSpPr>
        <p:grpSp>
          <p:nvGrpSpPr>
            <p:cNvPr id="42" name="Graphic 7">
              <a:extLst>
                <a:ext uri="{FF2B5EF4-FFF2-40B4-BE49-F238E27FC236}">
                  <a16:creationId xmlns:a16="http://schemas.microsoft.com/office/drawing/2014/main" id="{3EEF7BA4-41E0-AF49-6BF8-CEEC011613DE}"/>
                </a:ext>
              </a:extLst>
            </p:cNvPr>
            <p:cNvGrpSpPr/>
            <p:nvPr/>
          </p:nvGrpSpPr>
          <p:grpSpPr>
            <a:xfrm>
              <a:off x="4388301" y="4867570"/>
              <a:ext cx="580893" cy="324279"/>
              <a:chOff x="4388301" y="4867570"/>
              <a:chExt cx="580893" cy="324279"/>
            </a:xfrm>
            <a:grpFill/>
          </p:grpSpPr>
          <p:sp>
            <p:nvSpPr>
              <p:cNvPr id="47" name="Freeform 46">
                <a:extLst>
                  <a:ext uri="{FF2B5EF4-FFF2-40B4-BE49-F238E27FC236}">
                    <a16:creationId xmlns:a16="http://schemas.microsoft.com/office/drawing/2014/main" id="{6A335EFD-7B7A-6CD0-E8E1-412C8E9A65C3}"/>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grpFill/>
              <a:ln w="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C9E0F7-9265-1C20-EF7D-50204313C291}"/>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grpFill/>
              <a:ln w="0"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57C0F24C-00E0-6BBC-AAE1-DCCDC5D81605}"/>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grpFill/>
            <a:ln w="0" cap="flat">
              <a:noFill/>
              <a:prstDash val="solid"/>
              <a:miter/>
            </a:ln>
          </p:spPr>
          <p:txBody>
            <a:bodyPr rtlCol="0" anchor="ctr"/>
            <a:lstStyle/>
            <a:p>
              <a:endParaRPr lang="en-US"/>
            </a:p>
          </p:txBody>
        </p:sp>
        <p:grpSp>
          <p:nvGrpSpPr>
            <p:cNvPr id="44" name="Graphic 7">
              <a:extLst>
                <a:ext uri="{FF2B5EF4-FFF2-40B4-BE49-F238E27FC236}">
                  <a16:creationId xmlns:a16="http://schemas.microsoft.com/office/drawing/2014/main" id="{D816A4E1-7BBB-A69C-EC55-53738BECA591}"/>
                </a:ext>
              </a:extLst>
            </p:cNvPr>
            <p:cNvGrpSpPr/>
            <p:nvPr/>
          </p:nvGrpSpPr>
          <p:grpSpPr>
            <a:xfrm>
              <a:off x="4387351" y="5189947"/>
              <a:ext cx="580893" cy="583893"/>
              <a:chOff x="4387351" y="5189947"/>
              <a:chExt cx="580893" cy="583893"/>
            </a:xfrm>
            <a:grpFill/>
          </p:grpSpPr>
          <p:sp>
            <p:nvSpPr>
              <p:cNvPr id="45" name="Freeform 44">
                <a:extLst>
                  <a:ext uri="{FF2B5EF4-FFF2-40B4-BE49-F238E27FC236}">
                    <a16:creationId xmlns:a16="http://schemas.microsoft.com/office/drawing/2014/main" id="{8E9A3703-5A62-894A-63F1-6B8EF46CC41A}"/>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grpFill/>
              <a:ln w="0"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FC6B5F0-26FD-C44C-8DCC-A48339DF6FDB}"/>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grpFill/>
              <a:ln w="0" cap="flat">
                <a:noFill/>
                <a:prstDash val="solid"/>
                <a:miter/>
              </a:ln>
            </p:spPr>
            <p:txBody>
              <a:bodyPr rtlCol="0" anchor="ctr"/>
              <a:lstStyle/>
              <a:p>
                <a:endParaRPr lang="en-US"/>
              </a:p>
            </p:txBody>
          </p:sp>
        </p:grpSp>
      </p:grpSp>
      <p:sp>
        <p:nvSpPr>
          <p:cNvPr id="8" name="Text Placeholder 7">
            <a:extLst>
              <a:ext uri="{FF2B5EF4-FFF2-40B4-BE49-F238E27FC236}">
                <a16:creationId xmlns:a16="http://schemas.microsoft.com/office/drawing/2014/main" id="{C40B1CCE-5C50-C10C-12E0-4B8FD2B2DC08}"/>
              </a:ext>
            </a:extLst>
          </p:cNvPr>
          <p:cNvSpPr>
            <a:spLocks noGrp="1"/>
          </p:cNvSpPr>
          <p:nvPr>
            <p:ph type="body" sz="quarter" idx="47"/>
          </p:nvPr>
        </p:nvSpPr>
        <p:spPr>
          <a:xfrm>
            <a:off x="898727" y="578374"/>
            <a:ext cx="5899445" cy="1134394"/>
          </a:xfrm>
        </p:spPr>
        <p:txBody>
          <a:bodyPr/>
          <a:lstStyle/>
          <a:p>
            <a:r>
              <a:rPr lang="en-GB" dirty="0"/>
              <a:t>1. Advertise Roles in Ukrainian Community Channels</a:t>
            </a:r>
          </a:p>
          <a:p>
            <a:endParaRPr lang="en-IE" dirty="0"/>
          </a:p>
        </p:txBody>
      </p:sp>
    </p:spTree>
    <p:extLst>
      <p:ext uri="{BB962C8B-B14F-4D97-AF65-F5344CB8AC3E}">
        <p14:creationId xmlns:p14="http://schemas.microsoft.com/office/powerpoint/2010/main" val="365088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4AEC00-B2F5-DB41-A9E2-40975DF8E2EE}"/>
              </a:ext>
            </a:extLst>
          </p:cNvPr>
          <p:cNvSpPr>
            <a:spLocks noGrp="1"/>
          </p:cNvSpPr>
          <p:nvPr>
            <p:ph type="body" sz="quarter" idx="47"/>
          </p:nvPr>
        </p:nvSpPr>
        <p:spPr>
          <a:xfrm>
            <a:off x="1087719" y="1608796"/>
            <a:ext cx="4264518" cy="1771327"/>
          </a:xfrm>
        </p:spPr>
        <p:txBody>
          <a:bodyPr/>
          <a:lstStyle/>
          <a:p>
            <a:r>
              <a:rPr lang="en-GB" dirty="0"/>
              <a:t>2. Simplify Application Processes</a:t>
            </a:r>
          </a:p>
          <a:p>
            <a:endParaRPr lang="en-US" dirty="0"/>
          </a:p>
        </p:txBody>
      </p:sp>
      <p:sp>
        <p:nvSpPr>
          <p:cNvPr id="4" name="Text Placeholder 3">
            <a:extLst>
              <a:ext uri="{FF2B5EF4-FFF2-40B4-BE49-F238E27FC236}">
                <a16:creationId xmlns:a16="http://schemas.microsoft.com/office/drawing/2014/main" id="{7102CD2D-FB9C-034B-AD25-A6D80B4406B5}"/>
              </a:ext>
            </a:extLst>
          </p:cNvPr>
          <p:cNvSpPr>
            <a:spLocks noGrp="1"/>
          </p:cNvSpPr>
          <p:nvPr>
            <p:ph type="body" sz="quarter" idx="48"/>
          </p:nvPr>
        </p:nvSpPr>
        <p:spPr>
          <a:xfrm>
            <a:off x="1087719" y="2412949"/>
            <a:ext cx="5854314" cy="5865914"/>
          </a:xfrm>
        </p:spPr>
        <p:txBody>
          <a:bodyPr/>
          <a:lstStyle/>
          <a:p>
            <a:r>
              <a:rPr lang="en-GB" dirty="0"/>
              <a:t>• Eliminate complex or overly bureaucratic application forms. Instead, create simple, focused forms requiring only:</a:t>
            </a:r>
          </a:p>
          <a:p>
            <a:endParaRPr lang="en-GB" dirty="0"/>
          </a:p>
          <a:p>
            <a:pPr marL="171450" indent="-171450">
              <a:buFont typeface="Courier New" panose="02070309020205020404" pitchFamily="49" charset="0"/>
              <a:buChar char="o"/>
            </a:pPr>
            <a:r>
              <a:rPr lang="en-GB" dirty="0"/>
              <a:t>Basic personal details.</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Skills and qualifications relevant to the job.</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Contact information for follow-up.</a:t>
            </a:r>
          </a:p>
          <a:p>
            <a:endParaRPr lang="en-GB" dirty="0"/>
          </a:p>
          <a:p>
            <a:r>
              <a:rPr lang="en-GB" dirty="0"/>
              <a:t>• Provide job descriptions, application forms, and instructions in Ukrainian to ensure inclusivity.</a:t>
            </a:r>
          </a:p>
          <a:p>
            <a:endParaRPr lang="en-GB" dirty="0"/>
          </a:p>
          <a:p>
            <a:r>
              <a:rPr lang="en-GB" dirty="0"/>
              <a:t>• Develop step-by-step application guides for candidates who may be unfamiliar with the process.</a:t>
            </a:r>
          </a:p>
          <a:p>
            <a:endParaRPr lang="en-GB" dirty="0"/>
          </a:p>
          <a:p>
            <a:r>
              <a:rPr lang="en-GB" dirty="0"/>
              <a:t>• Offer support for filling out applications by:</a:t>
            </a:r>
          </a:p>
          <a:p>
            <a:endParaRPr lang="en-GB" dirty="0"/>
          </a:p>
          <a:p>
            <a:pPr marL="171450" indent="-171450">
              <a:buFont typeface="Courier New" panose="02070309020205020404" pitchFamily="49" charset="0"/>
              <a:buChar char="o"/>
            </a:pPr>
            <a:r>
              <a:rPr lang="en-GB" dirty="0"/>
              <a:t>Providing in-person or online assistance.</a:t>
            </a:r>
          </a:p>
          <a:p>
            <a:pPr marL="171450" indent="-171450">
              <a:buFont typeface="Courier New" panose="02070309020205020404" pitchFamily="49" charset="0"/>
              <a:buChar char="o"/>
            </a:pPr>
            <a:endParaRPr lang="en-GB" dirty="0"/>
          </a:p>
          <a:p>
            <a:pPr marL="171450" indent="-171450">
              <a:buFont typeface="Courier New" panose="02070309020205020404" pitchFamily="49" charset="0"/>
              <a:buChar char="o"/>
            </a:pPr>
            <a:r>
              <a:rPr lang="en-GB" dirty="0"/>
              <a:t>Allowing candidates to submit verbal applications during initial screenings.</a:t>
            </a:r>
          </a:p>
          <a:p>
            <a:endParaRPr lang="en-GB" dirty="0"/>
          </a:p>
          <a:p>
            <a:r>
              <a:rPr lang="en-GB" dirty="0"/>
              <a:t>• Avoid requesting unnecessary documentation in the early stages of recruitment, such as full CVs or certifications. Focus on essential qualifications first</a:t>
            </a:r>
          </a:p>
          <a:p>
            <a:r>
              <a:rPr lang="en-GB" dirty="0"/>
              <a:t>.</a:t>
            </a:r>
          </a:p>
        </p:txBody>
      </p:sp>
      <p:sp>
        <p:nvSpPr>
          <p:cNvPr id="10" name="Slide Number Placeholder 22">
            <a:extLst>
              <a:ext uri="{FF2B5EF4-FFF2-40B4-BE49-F238E27FC236}">
                <a16:creationId xmlns:a16="http://schemas.microsoft.com/office/drawing/2014/main" id="{B8787D6B-4A80-C14D-A7BD-F953677175B5}"/>
              </a:ext>
            </a:extLst>
          </p:cNvPr>
          <p:cNvSpPr>
            <a:spLocks noGrp="1"/>
          </p:cNvSpPr>
          <p:nvPr>
            <p:ph type="sldNum" sz="quarter" idx="4"/>
          </p:nvPr>
        </p:nvSpPr>
        <p:spPr/>
        <p:txBody>
          <a:bodyPr/>
          <a:lstStyle/>
          <a:p>
            <a:fld id="{CB2079F2-58AF-ED44-82D7-E04B2F6FD686}" type="slidenum">
              <a:rPr lang="en-US" smtClean="0"/>
              <a:pPr/>
              <a:t>9</a:t>
            </a:fld>
            <a:endParaRPr lang="en-US" dirty="0"/>
          </a:p>
        </p:txBody>
      </p:sp>
      <p:grpSp>
        <p:nvGrpSpPr>
          <p:cNvPr id="8" name="Group 7">
            <a:extLst>
              <a:ext uri="{FF2B5EF4-FFF2-40B4-BE49-F238E27FC236}">
                <a16:creationId xmlns:a16="http://schemas.microsoft.com/office/drawing/2014/main" id="{5D78F28C-F830-574A-F814-E4410D982D73}"/>
              </a:ext>
            </a:extLst>
          </p:cNvPr>
          <p:cNvGrpSpPr/>
          <p:nvPr/>
        </p:nvGrpSpPr>
        <p:grpSpPr>
          <a:xfrm>
            <a:off x="6029325" y="-461010"/>
            <a:ext cx="1530350" cy="2383651"/>
            <a:chOff x="4387351" y="4867570"/>
            <a:chExt cx="581843" cy="906270"/>
          </a:xfrm>
        </p:grpSpPr>
        <p:grpSp>
          <p:nvGrpSpPr>
            <p:cNvPr id="9" name="Graphic 10">
              <a:extLst>
                <a:ext uri="{FF2B5EF4-FFF2-40B4-BE49-F238E27FC236}">
                  <a16:creationId xmlns:a16="http://schemas.microsoft.com/office/drawing/2014/main" id="{DBBAAB9E-25F6-0870-A0B4-EC6EB84926BC}"/>
                </a:ext>
              </a:extLst>
            </p:cNvPr>
            <p:cNvGrpSpPr/>
            <p:nvPr/>
          </p:nvGrpSpPr>
          <p:grpSpPr>
            <a:xfrm>
              <a:off x="4388301" y="4867570"/>
              <a:ext cx="580893" cy="324279"/>
              <a:chOff x="4388301" y="4867570"/>
              <a:chExt cx="580893" cy="324279"/>
            </a:xfrm>
            <a:solidFill>
              <a:srgbClr val="FBAE1C"/>
            </a:solidFill>
          </p:grpSpPr>
          <p:sp>
            <p:nvSpPr>
              <p:cNvPr id="15" name="Freeform 14">
                <a:extLst>
                  <a:ext uri="{FF2B5EF4-FFF2-40B4-BE49-F238E27FC236}">
                    <a16:creationId xmlns:a16="http://schemas.microsoft.com/office/drawing/2014/main" id="{F60D6F9D-D669-1634-4C7D-5F63AE0836A0}"/>
                  </a:ext>
                </a:extLst>
              </p:cNvPr>
              <p:cNvSpPr/>
              <p:nvPr/>
            </p:nvSpPr>
            <p:spPr>
              <a:xfrm>
                <a:off x="4837044" y="4872324"/>
                <a:ext cx="66550" cy="105557"/>
              </a:xfrm>
              <a:custGeom>
                <a:avLst/>
                <a:gdLst>
                  <a:gd name="connsiteX0" fmla="*/ 0 w 66550"/>
                  <a:gd name="connsiteY0" fmla="*/ 0 h 105557"/>
                  <a:gd name="connsiteX1" fmla="*/ 66551 w 66550"/>
                  <a:gd name="connsiteY1" fmla="*/ 0 h 105557"/>
                  <a:gd name="connsiteX2" fmla="*/ 66551 w 66550"/>
                  <a:gd name="connsiteY2" fmla="*/ 105557 h 105557"/>
                  <a:gd name="connsiteX3" fmla="*/ 0 w 66550"/>
                  <a:gd name="connsiteY3" fmla="*/ 62764 h 105557"/>
                  <a:gd name="connsiteX4" fmla="*/ 0 w 66550"/>
                  <a:gd name="connsiteY4" fmla="*/ 0 h 10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50" h="105557">
                    <a:moveTo>
                      <a:pt x="0" y="0"/>
                    </a:moveTo>
                    <a:lnTo>
                      <a:pt x="66551" y="0"/>
                    </a:lnTo>
                    <a:lnTo>
                      <a:pt x="66551" y="105557"/>
                    </a:lnTo>
                    <a:lnTo>
                      <a:pt x="0" y="62764"/>
                    </a:lnTo>
                    <a:lnTo>
                      <a:pt x="0" y="0"/>
                    </a:lnTo>
                    <a:close/>
                  </a:path>
                </a:pathLst>
              </a:custGeom>
              <a:solidFill>
                <a:srgbClr val="FBAE1C"/>
              </a:solidFill>
              <a:ln w="0"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2439CAAD-536D-69D1-E5B2-3F5D2F78920A}"/>
                  </a:ext>
                </a:extLst>
              </p:cNvPr>
              <p:cNvSpPr/>
              <p:nvPr/>
            </p:nvSpPr>
            <p:spPr>
              <a:xfrm>
                <a:off x="4388301" y="4867570"/>
                <a:ext cx="580893" cy="324279"/>
              </a:xfrm>
              <a:custGeom>
                <a:avLst/>
                <a:gdLst>
                  <a:gd name="connsiteX0" fmla="*/ 289972 w 580893"/>
                  <a:gd name="connsiteY0" fmla="*/ 0 h 324279"/>
                  <a:gd name="connsiteX1" fmla="*/ 580894 w 580893"/>
                  <a:gd name="connsiteY1" fmla="*/ 189242 h 324279"/>
                  <a:gd name="connsiteX2" fmla="*/ 580894 w 580893"/>
                  <a:gd name="connsiteY2" fmla="*/ 273878 h 324279"/>
                  <a:gd name="connsiteX3" fmla="*/ 402157 w 580893"/>
                  <a:gd name="connsiteY3" fmla="*/ 159762 h 324279"/>
                  <a:gd name="connsiteX4" fmla="*/ 241484 w 580893"/>
                  <a:gd name="connsiteY4" fmla="*/ 263418 h 324279"/>
                  <a:gd name="connsiteX5" fmla="*/ 231977 w 580893"/>
                  <a:gd name="connsiteY5" fmla="*/ 269123 h 324279"/>
                  <a:gd name="connsiteX6" fmla="*/ 231977 w 580893"/>
                  <a:gd name="connsiteY6" fmla="*/ 208262 h 324279"/>
                  <a:gd name="connsiteX7" fmla="*/ 165426 w 580893"/>
                  <a:gd name="connsiteY7" fmla="*/ 208262 h 324279"/>
                  <a:gd name="connsiteX8" fmla="*/ 165426 w 580893"/>
                  <a:gd name="connsiteY8" fmla="*/ 312868 h 324279"/>
                  <a:gd name="connsiteX9" fmla="*/ 155919 w 580893"/>
                  <a:gd name="connsiteY9" fmla="*/ 318574 h 324279"/>
                  <a:gd name="connsiteX10" fmla="*/ 146412 w 580893"/>
                  <a:gd name="connsiteY10" fmla="*/ 324280 h 324279"/>
                  <a:gd name="connsiteX11" fmla="*/ 58945 w 580893"/>
                  <a:gd name="connsiteY11" fmla="*/ 268172 h 324279"/>
                  <a:gd name="connsiteX12" fmla="*/ 0 w 580893"/>
                  <a:gd name="connsiteY12" fmla="*/ 306211 h 324279"/>
                  <a:gd name="connsiteX13" fmla="*/ 0 w 580893"/>
                  <a:gd name="connsiteY13" fmla="*/ 188291 h 324279"/>
                  <a:gd name="connsiteX14" fmla="*/ 289972 w 580893"/>
                  <a:gd name="connsiteY14" fmla="*/ 0 h 32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893" h="324279">
                    <a:moveTo>
                      <a:pt x="289972" y="0"/>
                    </a:moveTo>
                    <a:lnTo>
                      <a:pt x="580894" y="189242"/>
                    </a:lnTo>
                    <a:lnTo>
                      <a:pt x="580894" y="273878"/>
                    </a:lnTo>
                    <a:lnTo>
                      <a:pt x="402157" y="159762"/>
                    </a:lnTo>
                    <a:lnTo>
                      <a:pt x="241484" y="263418"/>
                    </a:lnTo>
                    <a:lnTo>
                      <a:pt x="231977" y="269123"/>
                    </a:lnTo>
                    <a:lnTo>
                      <a:pt x="231977" y="208262"/>
                    </a:lnTo>
                    <a:lnTo>
                      <a:pt x="165426" y="208262"/>
                    </a:lnTo>
                    <a:lnTo>
                      <a:pt x="165426" y="312868"/>
                    </a:lnTo>
                    <a:lnTo>
                      <a:pt x="155919" y="318574"/>
                    </a:lnTo>
                    <a:lnTo>
                      <a:pt x="146412" y="324280"/>
                    </a:lnTo>
                    <a:lnTo>
                      <a:pt x="58945" y="268172"/>
                    </a:lnTo>
                    <a:lnTo>
                      <a:pt x="0" y="306211"/>
                    </a:lnTo>
                    <a:lnTo>
                      <a:pt x="0" y="188291"/>
                    </a:lnTo>
                    <a:lnTo>
                      <a:pt x="289972" y="0"/>
                    </a:lnTo>
                    <a:close/>
                  </a:path>
                </a:pathLst>
              </a:custGeom>
              <a:solidFill>
                <a:srgbClr val="FBAE1C"/>
              </a:solidFill>
              <a:ln w="0"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5616F26C-7333-A917-7F4A-71A20AECD09C}"/>
                </a:ext>
              </a:extLst>
            </p:cNvPr>
            <p:cNvSpPr/>
            <p:nvPr/>
          </p:nvSpPr>
          <p:spPr>
            <a:xfrm>
              <a:off x="4499536" y="5081537"/>
              <a:ext cx="469658" cy="334740"/>
            </a:xfrm>
            <a:custGeom>
              <a:avLst/>
              <a:gdLst>
                <a:gd name="connsiteX0" fmla="*/ 178737 w 469658"/>
                <a:gd name="connsiteY0" fmla="*/ 148351 h 334740"/>
                <a:gd name="connsiteX1" fmla="*/ 0 w 469658"/>
                <a:gd name="connsiteY1" fmla="*/ 262467 h 334740"/>
                <a:gd name="connsiteX2" fmla="*/ 0 w 469658"/>
                <a:gd name="connsiteY2" fmla="*/ 188291 h 334740"/>
                <a:gd name="connsiteX3" fmla="*/ 36128 w 469658"/>
                <a:gd name="connsiteY3" fmla="*/ 165468 h 334740"/>
                <a:gd name="connsiteX4" fmla="*/ 77960 w 469658"/>
                <a:gd name="connsiteY4" fmla="*/ 137890 h 334740"/>
                <a:gd name="connsiteX5" fmla="*/ 290922 w 469658"/>
                <a:gd name="connsiteY5" fmla="*/ 0 h 334740"/>
                <a:gd name="connsiteX6" fmla="*/ 469659 w 469658"/>
                <a:gd name="connsiteY6" fmla="*/ 115067 h 334740"/>
                <a:gd name="connsiteX7" fmla="*/ 469659 w 469658"/>
                <a:gd name="connsiteY7" fmla="*/ 334740 h 334740"/>
                <a:gd name="connsiteX8" fmla="*/ 411665 w 469658"/>
                <a:gd name="connsiteY8" fmla="*/ 296702 h 334740"/>
                <a:gd name="connsiteX9" fmla="*/ 411665 w 469658"/>
                <a:gd name="connsiteY9" fmla="*/ 193046 h 334740"/>
                <a:gd name="connsiteX10" fmla="*/ 344163 w 469658"/>
                <a:gd name="connsiteY10" fmla="*/ 193046 h 334740"/>
                <a:gd name="connsiteX11" fmla="*/ 344163 w 469658"/>
                <a:gd name="connsiteY11" fmla="*/ 253908 h 334740"/>
                <a:gd name="connsiteX12" fmla="*/ 178737 w 469658"/>
                <a:gd name="connsiteY12" fmla="*/ 148351 h 33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58" h="334740">
                  <a:moveTo>
                    <a:pt x="178737" y="148351"/>
                  </a:moveTo>
                  <a:lnTo>
                    <a:pt x="0" y="262467"/>
                  </a:lnTo>
                  <a:lnTo>
                    <a:pt x="0" y="188291"/>
                  </a:lnTo>
                  <a:lnTo>
                    <a:pt x="36128" y="165468"/>
                  </a:lnTo>
                  <a:lnTo>
                    <a:pt x="77960" y="137890"/>
                  </a:lnTo>
                  <a:lnTo>
                    <a:pt x="290922" y="0"/>
                  </a:lnTo>
                  <a:lnTo>
                    <a:pt x="469659" y="115067"/>
                  </a:lnTo>
                  <a:lnTo>
                    <a:pt x="469659" y="334740"/>
                  </a:lnTo>
                  <a:lnTo>
                    <a:pt x="411665" y="296702"/>
                  </a:lnTo>
                  <a:lnTo>
                    <a:pt x="411665" y="193046"/>
                  </a:lnTo>
                  <a:lnTo>
                    <a:pt x="344163" y="193046"/>
                  </a:lnTo>
                  <a:lnTo>
                    <a:pt x="344163" y="253908"/>
                  </a:lnTo>
                  <a:lnTo>
                    <a:pt x="178737" y="148351"/>
                  </a:lnTo>
                  <a:close/>
                </a:path>
              </a:pathLst>
            </a:custGeom>
            <a:solidFill>
              <a:srgbClr val="5DC7D0"/>
            </a:solidFill>
            <a:ln w="0" cap="flat">
              <a:noFill/>
              <a:prstDash val="solid"/>
              <a:miter/>
            </a:ln>
          </p:spPr>
          <p:txBody>
            <a:bodyPr rtlCol="0" anchor="ctr"/>
            <a:lstStyle/>
            <a:p>
              <a:endParaRPr lang="en-US"/>
            </a:p>
          </p:txBody>
        </p:sp>
        <p:grpSp>
          <p:nvGrpSpPr>
            <p:cNvPr id="12" name="Graphic 10">
              <a:extLst>
                <a:ext uri="{FF2B5EF4-FFF2-40B4-BE49-F238E27FC236}">
                  <a16:creationId xmlns:a16="http://schemas.microsoft.com/office/drawing/2014/main" id="{313D7D54-50C1-BE93-1763-804AA7B73591}"/>
                </a:ext>
              </a:extLst>
            </p:cNvPr>
            <p:cNvGrpSpPr/>
            <p:nvPr/>
          </p:nvGrpSpPr>
          <p:grpSpPr>
            <a:xfrm>
              <a:off x="4387351" y="5189947"/>
              <a:ext cx="580893" cy="583893"/>
              <a:chOff x="4387351" y="5189947"/>
              <a:chExt cx="580893" cy="583893"/>
            </a:xfrm>
            <a:solidFill>
              <a:srgbClr val="EF3E23"/>
            </a:solidFill>
          </p:grpSpPr>
          <p:sp>
            <p:nvSpPr>
              <p:cNvPr id="13" name="Freeform 12">
                <a:extLst>
                  <a:ext uri="{FF2B5EF4-FFF2-40B4-BE49-F238E27FC236}">
                    <a16:creationId xmlns:a16="http://schemas.microsoft.com/office/drawing/2014/main" id="{FD862257-964D-1AE5-77D8-0D4E16EF0F8E}"/>
                  </a:ext>
                </a:extLst>
              </p:cNvPr>
              <p:cNvSpPr/>
              <p:nvPr/>
            </p:nvSpPr>
            <p:spPr>
              <a:xfrm>
                <a:off x="4388301" y="5189947"/>
                <a:ext cx="103629" cy="226329"/>
              </a:xfrm>
              <a:custGeom>
                <a:avLst/>
                <a:gdLst>
                  <a:gd name="connsiteX0" fmla="*/ 48487 w 103629"/>
                  <a:gd name="connsiteY0" fmla="*/ 194948 h 226329"/>
                  <a:gd name="connsiteX1" fmla="*/ 0 w 103629"/>
                  <a:gd name="connsiteY1" fmla="*/ 226330 h 226329"/>
                  <a:gd name="connsiteX2" fmla="*/ 0 w 103629"/>
                  <a:gd name="connsiteY2" fmla="*/ 38990 h 226329"/>
                  <a:gd name="connsiteX3" fmla="*/ 58945 w 103629"/>
                  <a:gd name="connsiteY3" fmla="*/ 0 h 226329"/>
                  <a:gd name="connsiteX4" fmla="*/ 103629 w 103629"/>
                  <a:gd name="connsiteY4" fmla="*/ 29480 h 226329"/>
                  <a:gd name="connsiteX5" fmla="*/ 65600 w 103629"/>
                  <a:gd name="connsiteY5" fmla="*/ 54205 h 226329"/>
                  <a:gd name="connsiteX6" fmla="*/ 65600 w 103629"/>
                  <a:gd name="connsiteY6" fmla="*/ 183537 h 226329"/>
                  <a:gd name="connsiteX7" fmla="*/ 48487 w 103629"/>
                  <a:gd name="connsiteY7" fmla="*/ 194948 h 2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29" h="226329">
                    <a:moveTo>
                      <a:pt x="48487" y="194948"/>
                    </a:moveTo>
                    <a:lnTo>
                      <a:pt x="0" y="226330"/>
                    </a:lnTo>
                    <a:lnTo>
                      <a:pt x="0" y="38990"/>
                    </a:lnTo>
                    <a:lnTo>
                      <a:pt x="58945" y="0"/>
                    </a:lnTo>
                    <a:lnTo>
                      <a:pt x="103629" y="29480"/>
                    </a:lnTo>
                    <a:lnTo>
                      <a:pt x="65600" y="54205"/>
                    </a:lnTo>
                    <a:lnTo>
                      <a:pt x="65600" y="183537"/>
                    </a:lnTo>
                    <a:lnTo>
                      <a:pt x="48487" y="194948"/>
                    </a:lnTo>
                    <a:close/>
                  </a:path>
                </a:pathLst>
              </a:custGeom>
              <a:solidFill>
                <a:srgbClr val="EF3E23"/>
              </a:solidFill>
              <a:ln w="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7ACAB88-BAA6-9F8D-DA9E-3D3109D1CFE8}"/>
                  </a:ext>
                </a:extLst>
              </p:cNvPr>
              <p:cNvSpPr/>
              <p:nvPr/>
            </p:nvSpPr>
            <p:spPr>
              <a:xfrm>
                <a:off x="4387351" y="5282191"/>
                <a:ext cx="580893" cy="491649"/>
              </a:xfrm>
              <a:custGeom>
                <a:avLst/>
                <a:gdLst>
                  <a:gd name="connsiteX0" fmla="*/ 951 w 580893"/>
                  <a:gd name="connsiteY0" fmla="*/ 189242 h 491649"/>
                  <a:gd name="connsiteX1" fmla="*/ 951 w 580893"/>
                  <a:gd name="connsiteY1" fmla="*/ 286241 h 491649"/>
                  <a:gd name="connsiteX2" fmla="*/ 290922 w 580893"/>
                  <a:gd name="connsiteY2" fmla="*/ 286241 h 491649"/>
                  <a:gd name="connsiteX3" fmla="*/ 290922 w 580893"/>
                  <a:gd name="connsiteY3" fmla="*/ 491650 h 491649"/>
                  <a:gd name="connsiteX4" fmla="*/ 580894 w 580893"/>
                  <a:gd name="connsiteY4" fmla="*/ 286241 h 491649"/>
                  <a:gd name="connsiteX5" fmla="*/ 580894 w 580893"/>
                  <a:gd name="connsiteY5" fmla="*/ 189242 h 491649"/>
                  <a:gd name="connsiteX6" fmla="*/ 289972 w 580893"/>
                  <a:gd name="connsiteY6" fmla="*/ 0 h 491649"/>
                  <a:gd name="connsiteX7" fmla="*/ 112186 w 580893"/>
                  <a:gd name="connsiteY7" fmla="*/ 116018 h 491649"/>
                  <a:gd name="connsiteX8" fmla="*/ 95073 w 580893"/>
                  <a:gd name="connsiteY8" fmla="*/ 127429 h 491649"/>
                  <a:gd name="connsiteX9" fmla="*/ 65600 w 580893"/>
                  <a:gd name="connsiteY9" fmla="*/ 146449 h 491649"/>
                  <a:gd name="connsiteX10" fmla="*/ 48487 w 580893"/>
                  <a:gd name="connsiteY10" fmla="*/ 157860 h 491649"/>
                  <a:gd name="connsiteX11" fmla="*/ 0 w 580893"/>
                  <a:gd name="connsiteY11" fmla="*/ 189242 h 491649"/>
                  <a:gd name="connsiteX12" fmla="*/ 354621 w 580893"/>
                  <a:gd name="connsiteY12" fmla="*/ 153106 h 491649"/>
                  <a:gd name="connsiteX13" fmla="*/ 419270 w 580893"/>
                  <a:gd name="connsiteY13" fmla="*/ 153106 h 491649"/>
                  <a:gd name="connsiteX14" fmla="*/ 419270 w 580893"/>
                  <a:gd name="connsiteY14" fmla="*/ 217771 h 491649"/>
                  <a:gd name="connsiteX15" fmla="*/ 354621 w 580893"/>
                  <a:gd name="connsiteY15" fmla="*/ 217771 h 491649"/>
                  <a:gd name="connsiteX16" fmla="*/ 354621 w 580893"/>
                  <a:gd name="connsiteY16" fmla="*/ 153106 h 491649"/>
                  <a:gd name="connsiteX17" fmla="*/ 258598 w 580893"/>
                  <a:gd name="connsiteY17" fmla="*/ 153106 h 491649"/>
                  <a:gd name="connsiteX18" fmla="*/ 323247 w 580893"/>
                  <a:gd name="connsiteY18" fmla="*/ 153106 h 491649"/>
                  <a:gd name="connsiteX19" fmla="*/ 323247 w 580893"/>
                  <a:gd name="connsiteY19" fmla="*/ 217771 h 491649"/>
                  <a:gd name="connsiteX20" fmla="*/ 258598 w 580893"/>
                  <a:gd name="connsiteY20" fmla="*/ 217771 h 491649"/>
                  <a:gd name="connsiteX21" fmla="*/ 258598 w 580893"/>
                  <a:gd name="connsiteY21" fmla="*/ 153106 h 491649"/>
                  <a:gd name="connsiteX22" fmla="*/ 162574 w 580893"/>
                  <a:gd name="connsiteY22" fmla="*/ 153106 h 491649"/>
                  <a:gd name="connsiteX23" fmla="*/ 227224 w 580893"/>
                  <a:gd name="connsiteY23" fmla="*/ 153106 h 491649"/>
                  <a:gd name="connsiteX24" fmla="*/ 227224 w 580893"/>
                  <a:gd name="connsiteY24" fmla="*/ 217771 h 491649"/>
                  <a:gd name="connsiteX25" fmla="*/ 162574 w 580893"/>
                  <a:gd name="connsiteY25" fmla="*/ 217771 h 491649"/>
                  <a:gd name="connsiteX26" fmla="*/ 162574 w 580893"/>
                  <a:gd name="connsiteY26" fmla="*/ 153106 h 49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0893" h="491649">
                    <a:moveTo>
                      <a:pt x="951" y="189242"/>
                    </a:moveTo>
                    <a:lnTo>
                      <a:pt x="951" y="286241"/>
                    </a:lnTo>
                    <a:cubicBezTo>
                      <a:pt x="951" y="286241"/>
                      <a:pt x="290922" y="286241"/>
                      <a:pt x="290922" y="286241"/>
                    </a:cubicBezTo>
                    <a:lnTo>
                      <a:pt x="290922" y="491650"/>
                    </a:lnTo>
                    <a:cubicBezTo>
                      <a:pt x="290922" y="491650"/>
                      <a:pt x="580894" y="286241"/>
                      <a:pt x="580894" y="286241"/>
                    </a:cubicBezTo>
                    <a:lnTo>
                      <a:pt x="580894" y="189242"/>
                    </a:lnTo>
                    <a:cubicBezTo>
                      <a:pt x="580894" y="189242"/>
                      <a:pt x="289972" y="0"/>
                      <a:pt x="289972" y="0"/>
                    </a:cubicBezTo>
                    <a:lnTo>
                      <a:pt x="112186" y="116018"/>
                    </a:lnTo>
                    <a:lnTo>
                      <a:pt x="95073" y="127429"/>
                    </a:lnTo>
                    <a:lnTo>
                      <a:pt x="65600" y="146449"/>
                    </a:lnTo>
                    <a:lnTo>
                      <a:pt x="48487" y="157860"/>
                    </a:lnTo>
                    <a:lnTo>
                      <a:pt x="0" y="189242"/>
                    </a:lnTo>
                    <a:close/>
                    <a:moveTo>
                      <a:pt x="354621" y="153106"/>
                    </a:moveTo>
                    <a:lnTo>
                      <a:pt x="419270" y="153106"/>
                    </a:lnTo>
                    <a:lnTo>
                      <a:pt x="419270" y="217771"/>
                    </a:lnTo>
                    <a:lnTo>
                      <a:pt x="354621" y="217771"/>
                    </a:lnTo>
                    <a:lnTo>
                      <a:pt x="354621" y="153106"/>
                    </a:lnTo>
                    <a:close/>
                    <a:moveTo>
                      <a:pt x="258598" y="153106"/>
                    </a:moveTo>
                    <a:lnTo>
                      <a:pt x="323247" y="153106"/>
                    </a:lnTo>
                    <a:lnTo>
                      <a:pt x="323247" y="217771"/>
                    </a:lnTo>
                    <a:lnTo>
                      <a:pt x="258598" y="217771"/>
                    </a:lnTo>
                    <a:lnTo>
                      <a:pt x="258598" y="153106"/>
                    </a:lnTo>
                    <a:close/>
                    <a:moveTo>
                      <a:pt x="162574" y="153106"/>
                    </a:moveTo>
                    <a:lnTo>
                      <a:pt x="227224" y="153106"/>
                    </a:lnTo>
                    <a:lnTo>
                      <a:pt x="227224" y="217771"/>
                    </a:lnTo>
                    <a:lnTo>
                      <a:pt x="162574" y="217771"/>
                    </a:lnTo>
                    <a:lnTo>
                      <a:pt x="162574" y="153106"/>
                    </a:lnTo>
                    <a:close/>
                  </a:path>
                </a:pathLst>
              </a:custGeom>
              <a:solidFill>
                <a:srgbClr val="EF3E23"/>
              </a:solidFill>
              <a:ln w="0" cap="flat">
                <a:noFill/>
                <a:prstDash val="solid"/>
                <a:miter/>
              </a:ln>
            </p:spPr>
            <p:txBody>
              <a:bodyPr rtlCol="0" anchor="ctr"/>
              <a:lstStyle/>
              <a:p>
                <a:endParaRPr lang="en-US"/>
              </a:p>
            </p:txBody>
          </p:sp>
        </p:grpSp>
      </p:grpSp>
      <p:pic>
        <p:nvPicPr>
          <p:cNvPr id="5" name="Graphic 4" descr="Construction worker male with solid fill">
            <a:extLst>
              <a:ext uri="{FF2B5EF4-FFF2-40B4-BE49-F238E27FC236}">
                <a16:creationId xmlns:a16="http://schemas.microsoft.com/office/drawing/2014/main" id="{E22CD82F-DFAC-9F76-0EA0-A3D886C769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0515" y="8060361"/>
            <a:ext cx="1417620" cy="1417620"/>
          </a:xfrm>
          <a:prstGeom prst="rect">
            <a:avLst/>
          </a:prstGeom>
        </p:spPr>
      </p:pic>
      <p:pic>
        <p:nvPicPr>
          <p:cNvPr id="7" name="Graphic 6" descr="Construction worker female with solid fill">
            <a:extLst>
              <a:ext uri="{FF2B5EF4-FFF2-40B4-BE49-F238E27FC236}">
                <a16:creationId xmlns:a16="http://schemas.microsoft.com/office/drawing/2014/main" id="{16C0C1D1-C7A2-E16B-9C89-046B9B5EBD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81164" y="7879404"/>
            <a:ext cx="1417620" cy="1417620"/>
          </a:xfrm>
          <a:prstGeom prst="rect">
            <a:avLst/>
          </a:prstGeom>
        </p:spPr>
      </p:pic>
    </p:spTree>
    <p:extLst>
      <p:ext uri="{BB962C8B-B14F-4D97-AF65-F5344CB8AC3E}">
        <p14:creationId xmlns:p14="http://schemas.microsoft.com/office/powerpoint/2010/main" val="4279009278"/>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2.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194</TotalTime>
  <Words>3061</Words>
  <Application>Microsoft Office PowerPoint</Application>
  <PresentationFormat>Custom</PresentationFormat>
  <Paragraphs>452</Paragraphs>
  <Slides>33</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Courier New</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Lola Gonzalez</cp:lastModifiedBy>
  <cp:revision>447</cp:revision>
  <dcterms:created xsi:type="dcterms:W3CDTF">2021-06-15T11:45:52Z</dcterms:created>
  <dcterms:modified xsi:type="dcterms:W3CDTF">2025-02-18T16:03:08Z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