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60" r:id="rId3"/>
    <p:sldId id="261"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E1C"/>
    <a:srgbClr val="EF3E23"/>
    <a:srgbClr val="5DC7D0"/>
    <a:srgbClr val="595959"/>
    <a:srgbClr val="47B5C8"/>
    <a:srgbClr val="EE4338"/>
    <a:srgbClr val="FDBD22"/>
    <a:srgbClr val="9CAEE2"/>
    <a:srgbClr val="B01E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69"/>
  </p:normalViewPr>
  <p:slideViewPr>
    <p:cSldViewPr snapToGrid="0">
      <p:cViewPr>
        <p:scale>
          <a:sx n="77" d="100"/>
          <a:sy n="77" d="100"/>
        </p:scale>
        <p:origin x="1781" y="-6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object 13">
            <a:extLst>
              <a:ext uri="{FF2B5EF4-FFF2-40B4-BE49-F238E27FC236}">
                <a16:creationId xmlns:a16="http://schemas.microsoft.com/office/drawing/2014/main" id="{C0FA9E14-759D-C653-BDD9-9E36C574CD02}"/>
              </a:ext>
            </a:extLst>
          </p:cNvPr>
          <p:cNvSpPr/>
          <p:nvPr userDrawn="1"/>
        </p:nvSpPr>
        <p:spPr>
          <a:xfrm>
            <a:off x="753036" y="4698144"/>
            <a:ext cx="3112909" cy="5743027"/>
          </a:xfrm>
          <a:custGeom>
            <a:avLst/>
            <a:gdLst/>
            <a:ahLst/>
            <a:cxnLst/>
            <a:rect l="l" t="t" r="r" b="b"/>
            <a:pathLst>
              <a:path w="1277620" h="1277620">
                <a:moveTo>
                  <a:pt x="1277480" y="0"/>
                </a:moveTo>
                <a:lnTo>
                  <a:pt x="0" y="0"/>
                </a:lnTo>
                <a:lnTo>
                  <a:pt x="0" y="1277480"/>
                </a:lnTo>
                <a:lnTo>
                  <a:pt x="1277480" y="1277480"/>
                </a:lnTo>
                <a:lnTo>
                  <a:pt x="1277480" y="0"/>
                </a:lnTo>
                <a:close/>
              </a:path>
            </a:pathLst>
          </a:custGeom>
          <a:solidFill>
            <a:srgbClr val="5DC7D0"/>
          </a:solidFill>
        </p:spPr>
        <p:txBody>
          <a:bodyPr wrap="square" lIns="0" tIns="0" rIns="0" bIns="0" rtlCol="0"/>
          <a:lstStyle/>
          <a:p>
            <a:endParaRPr dirty="0">
              <a:solidFill>
                <a:srgbClr val="F05A28"/>
              </a:solidFill>
            </a:endParaRPr>
          </a:p>
        </p:txBody>
      </p:sp>
      <p:sp>
        <p:nvSpPr>
          <p:cNvPr id="116" name="object 13">
            <a:extLst>
              <a:ext uri="{FF2B5EF4-FFF2-40B4-BE49-F238E27FC236}">
                <a16:creationId xmlns:a16="http://schemas.microsoft.com/office/drawing/2014/main" id="{88D6A57A-FAAB-0686-C88C-A2C63D412F59}"/>
              </a:ext>
            </a:extLst>
          </p:cNvPr>
          <p:cNvSpPr/>
          <p:nvPr userDrawn="1"/>
        </p:nvSpPr>
        <p:spPr>
          <a:xfrm>
            <a:off x="1" y="3974760"/>
            <a:ext cx="3685101" cy="2741804"/>
          </a:xfrm>
          <a:custGeom>
            <a:avLst/>
            <a:gdLst/>
            <a:ahLst/>
            <a:cxnLst/>
            <a:rect l="l" t="t" r="r" b="b"/>
            <a:pathLst>
              <a:path w="1277620" h="1277620">
                <a:moveTo>
                  <a:pt x="1277480" y="0"/>
                </a:moveTo>
                <a:lnTo>
                  <a:pt x="0" y="0"/>
                </a:lnTo>
                <a:lnTo>
                  <a:pt x="0" y="1277480"/>
                </a:lnTo>
                <a:lnTo>
                  <a:pt x="1277480" y="1277480"/>
                </a:lnTo>
                <a:lnTo>
                  <a:pt x="1277480" y="0"/>
                </a:lnTo>
                <a:close/>
              </a:path>
            </a:pathLst>
          </a:custGeom>
          <a:solidFill>
            <a:srgbClr val="EF3E23"/>
          </a:solidFill>
        </p:spPr>
        <p:txBody>
          <a:bodyPr wrap="square" lIns="0" tIns="0" rIns="0" bIns="0" rtlCol="0"/>
          <a:lstStyle/>
          <a:p>
            <a:endParaRPr dirty="0">
              <a:solidFill>
                <a:srgbClr val="F05A28"/>
              </a:solidFill>
            </a:endParaRPr>
          </a:p>
        </p:txBody>
      </p:sp>
      <p:sp>
        <p:nvSpPr>
          <p:cNvPr id="117" name="Freeform 116">
            <a:extLst>
              <a:ext uri="{FF2B5EF4-FFF2-40B4-BE49-F238E27FC236}">
                <a16:creationId xmlns:a16="http://schemas.microsoft.com/office/drawing/2014/main" id="{3BC9D52A-FF55-0BE6-B723-52F686322A96}"/>
              </a:ext>
            </a:extLst>
          </p:cNvPr>
          <p:cNvSpPr/>
          <p:nvPr userDrawn="1"/>
        </p:nvSpPr>
        <p:spPr>
          <a:xfrm rot="16200000" flipH="1">
            <a:off x="4819675" y="1012118"/>
            <a:ext cx="2703754" cy="2307023"/>
          </a:xfrm>
          <a:custGeom>
            <a:avLst/>
            <a:gdLst>
              <a:gd name="connsiteX0" fmla="*/ 0 w 2947400"/>
              <a:gd name="connsiteY0" fmla="*/ 0 h 2307023"/>
              <a:gd name="connsiteX1" fmla="*/ 0 w 2947400"/>
              <a:gd name="connsiteY1" fmla="*/ 2307023 h 2307023"/>
              <a:gd name="connsiteX2" fmla="*/ 506505 w 2947400"/>
              <a:gd name="connsiteY2" fmla="*/ 2307023 h 2307023"/>
              <a:gd name="connsiteX3" fmla="*/ 1880000 w 2947400"/>
              <a:gd name="connsiteY3" fmla="*/ 2307023 h 2307023"/>
              <a:gd name="connsiteX4" fmla="*/ 1907632 w 2947400"/>
              <a:gd name="connsiteY4" fmla="*/ 2307023 h 2307023"/>
              <a:gd name="connsiteX5" fmla="*/ 2386505 w 2947400"/>
              <a:gd name="connsiteY5" fmla="*/ 2307023 h 2307023"/>
              <a:gd name="connsiteX6" fmla="*/ 2414137 w 2947400"/>
              <a:gd name="connsiteY6" fmla="*/ 2307023 h 2307023"/>
              <a:gd name="connsiteX7" fmla="*/ 2440895 w 2947400"/>
              <a:gd name="connsiteY7" fmla="*/ 2307023 h 2307023"/>
              <a:gd name="connsiteX8" fmla="*/ 2947400 w 2947400"/>
              <a:gd name="connsiteY8" fmla="*/ 2307023 h 2307023"/>
              <a:gd name="connsiteX9" fmla="*/ 2414137 w 2947400"/>
              <a:gd name="connsiteY9" fmla="*/ 1818572 h 2307023"/>
              <a:gd name="connsiteX10" fmla="*/ 2414137 w 2947400"/>
              <a:gd name="connsiteY10" fmla="*/ 0 h 2307023"/>
              <a:gd name="connsiteX11" fmla="*/ 1907632 w 2947400"/>
              <a:gd name="connsiteY11" fmla="*/ 0 h 2307023"/>
              <a:gd name="connsiteX12" fmla="*/ 506505 w 2947400"/>
              <a:gd name="connsiteY12" fmla="*/ 0 h 230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400" h="2307023">
                <a:moveTo>
                  <a:pt x="0" y="0"/>
                </a:moveTo>
                <a:lnTo>
                  <a:pt x="0" y="2307023"/>
                </a:lnTo>
                <a:lnTo>
                  <a:pt x="506505" y="2307023"/>
                </a:lnTo>
                <a:lnTo>
                  <a:pt x="1880000" y="2307023"/>
                </a:lnTo>
                <a:lnTo>
                  <a:pt x="1907632" y="2307023"/>
                </a:lnTo>
                <a:lnTo>
                  <a:pt x="2386505" y="2307023"/>
                </a:lnTo>
                <a:lnTo>
                  <a:pt x="2414137" y="2307023"/>
                </a:lnTo>
                <a:lnTo>
                  <a:pt x="2440895" y="2307023"/>
                </a:lnTo>
                <a:lnTo>
                  <a:pt x="2947400" y="2307023"/>
                </a:lnTo>
                <a:lnTo>
                  <a:pt x="2414137" y="1818572"/>
                </a:lnTo>
                <a:lnTo>
                  <a:pt x="2414137" y="0"/>
                </a:lnTo>
                <a:lnTo>
                  <a:pt x="1907632" y="0"/>
                </a:lnTo>
                <a:lnTo>
                  <a:pt x="506505" y="0"/>
                </a:lnTo>
                <a:close/>
              </a:path>
            </a:pathLst>
          </a:custGeom>
          <a:solidFill>
            <a:srgbClr val="EF3E2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 name="Picture Placeholder 114">
            <a:extLst>
              <a:ext uri="{FF2B5EF4-FFF2-40B4-BE49-F238E27FC236}">
                <a16:creationId xmlns:a16="http://schemas.microsoft.com/office/drawing/2014/main" id="{52A847AF-DDBA-B792-A420-19B334D3FA5C}"/>
              </a:ext>
            </a:extLst>
          </p:cNvPr>
          <p:cNvSpPr>
            <a:spLocks noGrp="1"/>
          </p:cNvSpPr>
          <p:nvPr>
            <p:ph type="pic" sz="quarter" idx="10"/>
          </p:nvPr>
        </p:nvSpPr>
        <p:spPr>
          <a:xfrm>
            <a:off x="0" y="1634120"/>
            <a:ext cx="7558847" cy="3056812"/>
          </a:xfrm>
          <a:custGeom>
            <a:avLst/>
            <a:gdLst>
              <a:gd name="connsiteX0" fmla="*/ 0 w 7558847"/>
              <a:gd name="connsiteY0" fmla="*/ 0 h 3056812"/>
              <a:gd name="connsiteX1" fmla="*/ 5018041 w 7558847"/>
              <a:gd name="connsiteY1" fmla="*/ 0 h 3056812"/>
              <a:gd name="connsiteX2" fmla="*/ 5018041 w 7558847"/>
              <a:gd name="connsiteY2" fmla="*/ 929570 h 3056812"/>
              <a:gd name="connsiteX3" fmla="*/ 5018041 w 7558847"/>
              <a:gd name="connsiteY3" fmla="*/ 1394205 h 3056812"/>
              <a:gd name="connsiteX4" fmla="*/ 6836613 w 7558847"/>
              <a:gd name="connsiteY4" fmla="*/ 1394205 h 3056812"/>
              <a:gd name="connsiteX5" fmla="*/ 7325064 w 7558847"/>
              <a:gd name="connsiteY5" fmla="*/ 1883386 h 3056812"/>
              <a:gd name="connsiteX6" fmla="*/ 7325064 w 7558847"/>
              <a:gd name="connsiteY6" fmla="*/ 1418751 h 3056812"/>
              <a:gd name="connsiteX7" fmla="*/ 7325064 w 7558847"/>
              <a:gd name="connsiteY7" fmla="*/ 1394205 h 3056812"/>
              <a:gd name="connsiteX8" fmla="*/ 7325064 w 7558847"/>
              <a:gd name="connsiteY8" fmla="*/ 1368858 h 3056812"/>
              <a:gd name="connsiteX9" fmla="*/ 7325064 w 7558847"/>
              <a:gd name="connsiteY9" fmla="*/ 929570 h 3056812"/>
              <a:gd name="connsiteX10" fmla="*/ 7325064 w 7558847"/>
              <a:gd name="connsiteY10" fmla="*/ 904223 h 3056812"/>
              <a:gd name="connsiteX11" fmla="*/ 7325064 w 7558847"/>
              <a:gd name="connsiteY11" fmla="*/ 0 h 3056812"/>
              <a:gd name="connsiteX12" fmla="*/ 7558847 w 7558847"/>
              <a:gd name="connsiteY12" fmla="*/ 0 h 3056812"/>
              <a:gd name="connsiteX13" fmla="*/ 7558847 w 7558847"/>
              <a:gd name="connsiteY13" fmla="*/ 3056812 h 3056812"/>
              <a:gd name="connsiteX14" fmla="*/ 3684698 w 7558847"/>
              <a:gd name="connsiteY14" fmla="*/ 3056812 h 3056812"/>
              <a:gd name="connsiteX15" fmla="*/ 3684698 w 7558847"/>
              <a:gd name="connsiteY15" fmla="*/ 2340641 h 3056812"/>
              <a:gd name="connsiteX16" fmla="*/ 1 w 7558847"/>
              <a:gd name="connsiteY16" fmla="*/ 2340641 h 3056812"/>
              <a:gd name="connsiteX17" fmla="*/ 1 w 7558847"/>
              <a:gd name="connsiteY17" fmla="*/ 3056812 h 3056812"/>
              <a:gd name="connsiteX18" fmla="*/ 0 w 7558847"/>
              <a:gd name="connsiteY18" fmla="*/ 3056812 h 30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58847" h="3056812">
                <a:moveTo>
                  <a:pt x="0" y="0"/>
                </a:moveTo>
                <a:lnTo>
                  <a:pt x="5018041" y="0"/>
                </a:lnTo>
                <a:lnTo>
                  <a:pt x="5018041" y="929570"/>
                </a:lnTo>
                <a:lnTo>
                  <a:pt x="5018041" y="1394205"/>
                </a:lnTo>
                <a:lnTo>
                  <a:pt x="6836613" y="1394205"/>
                </a:lnTo>
                <a:lnTo>
                  <a:pt x="7325064" y="1883386"/>
                </a:lnTo>
                <a:lnTo>
                  <a:pt x="7325064" y="1418751"/>
                </a:lnTo>
                <a:lnTo>
                  <a:pt x="7325064" y="1394205"/>
                </a:lnTo>
                <a:lnTo>
                  <a:pt x="7325064" y="1368858"/>
                </a:lnTo>
                <a:lnTo>
                  <a:pt x="7325064" y="929570"/>
                </a:lnTo>
                <a:lnTo>
                  <a:pt x="7325064" y="904223"/>
                </a:lnTo>
                <a:lnTo>
                  <a:pt x="7325064" y="0"/>
                </a:lnTo>
                <a:lnTo>
                  <a:pt x="7558847" y="0"/>
                </a:lnTo>
                <a:lnTo>
                  <a:pt x="7558847" y="3056812"/>
                </a:lnTo>
                <a:lnTo>
                  <a:pt x="3684698" y="3056812"/>
                </a:lnTo>
                <a:lnTo>
                  <a:pt x="3684698" y="2340641"/>
                </a:lnTo>
                <a:lnTo>
                  <a:pt x="1" y="2340641"/>
                </a:lnTo>
                <a:lnTo>
                  <a:pt x="1" y="3056812"/>
                </a:lnTo>
                <a:lnTo>
                  <a:pt x="0" y="3056812"/>
                </a:lnTo>
                <a:close/>
              </a:path>
            </a:pathLst>
          </a:custGeom>
          <a:solidFill>
            <a:schemeClr val="bg1">
              <a:lumMod val="95000"/>
            </a:schemeClr>
          </a:solidFill>
        </p:spPr>
        <p:txBody>
          <a:bodyPr wrap="square" anchor="ctr">
            <a:noAutofit/>
          </a:bodyPr>
          <a:lstStyle>
            <a:lvl1pPr algn="ctr">
              <a:defRPr>
                <a:solidFill>
                  <a:schemeClr val="bg1">
                    <a:lumMod val="95000"/>
                  </a:schemeClr>
                </a:solidFill>
                <a:latin typeface="Calibri" panose="020F0502020204030204" pitchFamily="34" charset="0"/>
                <a:cs typeface="Calibri" panose="020F0502020204030204" pitchFamily="34" charset="0"/>
              </a:defRPr>
            </a:lvl1pPr>
          </a:lstStyle>
          <a:p>
            <a:endParaRPr lang="en-US"/>
          </a:p>
        </p:txBody>
      </p:sp>
      <p:cxnSp>
        <p:nvCxnSpPr>
          <p:cNvPr id="24" name="Straight Connector 23">
            <a:extLst>
              <a:ext uri="{FF2B5EF4-FFF2-40B4-BE49-F238E27FC236}">
                <a16:creationId xmlns:a16="http://schemas.microsoft.com/office/drawing/2014/main" id="{469F9E71-8C92-BB50-4431-BE3F7CC5FA0E}"/>
              </a:ext>
            </a:extLst>
          </p:cNvPr>
          <p:cNvCxnSpPr>
            <a:cxnSpLocks/>
          </p:cNvCxnSpPr>
          <p:nvPr userDrawn="1"/>
        </p:nvCxnSpPr>
        <p:spPr>
          <a:xfrm>
            <a:off x="161577" y="4638573"/>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grpSp>
        <p:nvGrpSpPr>
          <p:cNvPr id="51" name="Graphic 2">
            <a:extLst>
              <a:ext uri="{FF2B5EF4-FFF2-40B4-BE49-F238E27FC236}">
                <a16:creationId xmlns:a16="http://schemas.microsoft.com/office/drawing/2014/main" id="{3A864A53-10D5-E545-F140-98840ED3AFC4}"/>
              </a:ext>
            </a:extLst>
          </p:cNvPr>
          <p:cNvGrpSpPr/>
          <p:nvPr userDrawn="1"/>
        </p:nvGrpSpPr>
        <p:grpSpPr>
          <a:xfrm>
            <a:off x="330777" y="648030"/>
            <a:ext cx="414291" cy="413839"/>
            <a:chOff x="7257599" y="768348"/>
            <a:chExt cx="868457" cy="867509"/>
          </a:xfrm>
          <a:solidFill>
            <a:schemeClr val="bg1"/>
          </a:solidFill>
        </p:grpSpPr>
        <p:sp>
          <p:nvSpPr>
            <p:cNvPr id="52" name="Freeform 51">
              <a:extLst>
                <a:ext uri="{FF2B5EF4-FFF2-40B4-BE49-F238E27FC236}">
                  <a16:creationId xmlns:a16="http://schemas.microsoft.com/office/drawing/2014/main" id="{7C4EDA79-C7C6-5CC5-ECF3-99CC4724C3A3}"/>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6519A7D7-190F-E06E-9968-395D206E2593}"/>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FA3E3BF9-0BAC-AA69-9AEA-54A8A82E1D7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C301F933-889F-42BC-88A1-4619317C1E11}"/>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D1F6BA09-6260-AE3F-3645-1BE4EBAB0DCB}"/>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pic>
        <p:nvPicPr>
          <p:cNvPr id="79" name="Picture 78">
            <a:extLst>
              <a:ext uri="{FF2B5EF4-FFF2-40B4-BE49-F238E27FC236}">
                <a16:creationId xmlns:a16="http://schemas.microsoft.com/office/drawing/2014/main" id="{1F0735EB-C593-2D0A-F420-A4049CC485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6731" y="363019"/>
            <a:ext cx="2912270" cy="1106662"/>
          </a:xfrm>
          <a:prstGeom prst="rect">
            <a:avLst/>
          </a:prstGeom>
        </p:spPr>
      </p:pic>
      <p:sp>
        <p:nvSpPr>
          <p:cNvPr id="95" name="Text Placeholder 32">
            <a:extLst>
              <a:ext uri="{FF2B5EF4-FFF2-40B4-BE49-F238E27FC236}">
                <a16:creationId xmlns:a16="http://schemas.microsoft.com/office/drawing/2014/main" id="{BBA68F5D-B2AF-3BB8-9C7D-5ACEFC5E44BF}"/>
              </a:ext>
            </a:extLst>
          </p:cNvPr>
          <p:cNvSpPr>
            <a:spLocks noGrp="1"/>
          </p:cNvSpPr>
          <p:nvPr>
            <p:ph type="body" sz="quarter" idx="58" hasCustomPrompt="1"/>
          </p:nvPr>
        </p:nvSpPr>
        <p:spPr>
          <a:xfrm>
            <a:off x="713666" y="4144237"/>
            <a:ext cx="2757211" cy="254850"/>
          </a:xfrm>
          <a:prstGeom prst="rect">
            <a:avLst/>
          </a:prstGeom>
        </p:spPr>
        <p:txBody>
          <a:bodyPr anchor="t">
            <a:noAutofit/>
          </a:bodyPr>
          <a:lstStyle>
            <a:lvl1pPr marL="0" indent="0" algn="l">
              <a:lnSpc>
                <a:spcPts val="1420"/>
              </a:lnSpc>
              <a:spcBef>
                <a:spcPts val="0"/>
              </a:spcBef>
              <a:buNone/>
              <a:defRPr sz="14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Country</a:t>
            </a:r>
            <a:endParaRPr lang="en-US" dirty="0"/>
          </a:p>
        </p:txBody>
      </p:sp>
      <p:sp>
        <p:nvSpPr>
          <p:cNvPr id="96" name="Text Placeholder 32">
            <a:extLst>
              <a:ext uri="{FF2B5EF4-FFF2-40B4-BE49-F238E27FC236}">
                <a16:creationId xmlns:a16="http://schemas.microsoft.com/office/drawing/2014/main" id="{4FD28941-B2D0-1058-AFA0-8A6E3830E750}"/>
              </a:ext>
            </a:extLst>
          </p:cNvPr>
          <p:cNvSpPr>
            <a:spLocks noGrp="1"/>
          </p:cNvSpPr>
          <p:nvPr>
            <p:ph type="body" sz="quarter" idx="59" hasCustomPrompt="1"/>
          </p:nvPr>
        </p:nvSpPr>
        <p:spPr>
          <a:xfrm>
            <a:off x="713666" y="4385944"/>
            <a:ext cx="2757210" cy="235564"/>
          </a:xfrm>
          <a:prstGeom prst="rect">
            <a:avLst/>
          </a:prstGeom>
        </p:spPr>
        <p:txBody>
          <a:bodyPr anchor="t">
            <a:noAutofit/>
          </a:bodyPr>
          <a:lstStyle>
            <a:lvl1pPr marL="0" indent="0" algn="l">
              <a:lnSpc>
                <a:spcPts val="1120"/>
              </a:lnSpc>
              <a:spcBef>
                <a:spcPts val="0"/>
              </a:spcBef>
              <a:buNone/>
              <a:defRPr sz="16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Country Name</a:t>
            </a:r>
            <a:endParaRPr lang="en-US" dirty="0"/>
          </a:p>
        </p:txBody>
      </p:sp>
      <p:sp>
        <p:nvSpPr>
          <p:cNvPr id="100" name="Text Placeholder 32">
            <a:extLst>
              <a:ext uri="{FF2B5EF4-FFF2-40B4-BE49-F238E27FC236}">
                <a16:creationId xmlns:a16="http://schemas.microsoft.com/office/drawing/2014/main" id="{B4A4AE39-6089-5B3D-E274-70D4F8992976}"/>
              </a:ext>
            </a:extLst>
          </p:cNvPr>
          <p:cNvSpPr>
            <a:spLocks noGrp="1"/>
          </p:cNvSpPr>
          <p:nvPr>
            <p:ph type="body" sz="quarter" idx="60" hasCustomPrompt="1"/>
          </p:nvPr>
        </p:nvSpPr>
        <p:spPr>
          <a:xfrm>
            <a:off x="821771" y="6900529"/>
            <a:ext cx="3003430" cy="866693"/>
          </a:xfrm>
          <a:prstGeom prst="rect">
            <a:avLst/>
          </a:prstGeom>
        </p:spPr>
        <p:txBody>
          <a:bodyPr anchor="t">
            <a:noAutofit/>
          </a:bodyPr>
          <a:lstStyle>
            <a:lvl1pPr marL="0" indent="0" algn="l">
              <a:lnSpc>
                <a:spcPts val="2220"/>
              </a:lnSpc>
              <a:spcBef>
                <a:spcPts val="0"/>
              </a:spcBef>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103" name="Text Placeholder 32">
            <a:extLst>
              <a:ext uri="{FF2B5EF4-FFF2-40B4-BE49-F238E27FC236}">
                <a16:creationId xmlns:a16="http://schemas.microsoft.com/office/drawing/2014/main" id="{7AC45B11-58AA-8329-24B2-E126EC0014BA}"/>
              </a:ext>
            </a:extLst>
          </p:cNvPr>
          <p:cNvSpPr>
            <a:spLocks noGrp="1"/>
          </p:cNvSpPr>
          <p:nvPr>
            <p:ph type="body" sz="quarter" idx="61" hasCustomPrompt="1"/>
          </p:nvPr>
        </p:nvSpPr>
        <p:spPr>
          <a:xfrm>
            <a:off x="713666" y="4658002"/>
            <a:ext cx="2757211" cy="236237"/>
          </a:xfrm>
          <a:prstGeom prst="rect">
            <a:avLst/>
          </a:prstGeom>
        </p:spPr>
        <p:txBody>
          <a:bodyPr anchor="t">
            <a:noAutofit/>
          </a:bodyPr>
          <a:lstStyle>
            <a:lvl1pPr marL="0" indent="0" algn="l">
              <a:lnSpc>
                <a:spcPts val="1420"/>
              </a:lnSpc>
              <a:spcBef>
                <a:spcPts val="0"/>
              </a:spcBef>
              <a:buNone/>
              <a:defRPr sz="14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Website</a:t>
            </a:r>
            <a:endParaRPr lang="en-US" dirty="0"/>
          </a:p>
        </p:txBody>
      </p:sp>
      <p:sp>
        <p:nvSpPr>
          <p:cNvPr id="104" name="Text Placeholder 32">
            <a:extLst>
              <a:ext uri="{FF2B5EF4-FFF2-40B4-BE49-F238E27FC236}">
                <a16:creationId xmlns:a16="http://schemas.microsoft.com/office/drawing/2014/main" id="{60675631-84B8-D1BA-4BF4-C19346CE83A3}"/>
              </a:ext>
            </a:extLst>
          </p:cNvPr>
          <p:cNvSpPr>
            <a:spLocks noGrp="1"/>
          </p:cNvSpPr>
          <p:nvPr>
            <p:ph type="body" sz="quarter" idx="62" hasCustomPrompt="1"/>
          </p:nvPr>
        </p:nvSpPr>
        <p:spPr>
          <a:xfrm>
            <a:off x="713666" y="4899709"/>
            <a:ext cx="2757210" cy="230432"/>
          </a:xfrm>
          <a:prstGeom prst="rect">
            <a:avLst/>
          </a:prstGeom>
        </p:spPr>
        <p:txBody>
          <a:bodyPr anchor="t">
            <a:noAutofit/>
          </a:bodyPr>
          <a:lstStyle>
            <a:lvl1pPr marL="0" indent="0" algn="l">
              <a:lnSpc>
                <a:spcPts val="1120"/>
              </a:lnSpc>
              <a:spcBef>
                <a:spcPts val="0"/>
              </a:spcBef>
              <a:buNone/>
              <a:defRPr sz="16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err="1"/>
              <a:t>www.website.ie</a:t>
            </a:r>
            <a:endParaRPr lang="en-US" dirty="0"/>
          </a:p>
        </p:txBody>
      </p:sp>
      <p:sp>
        <p:nvSpPr>
          <p:cNvPr id="105" name="Text Placeholder 32">
            <a:extLst>
              <a:ext uri="{FF2B5EF4-FFF2-40B4-BE49-F238E27FC236}">
                <a16:creationId xmlns:a16="http://schemas.microsoft.com/office/drawing/2014/main" id="{5997A3C5-DD7C-2B04-2688-2A453FCE81BE}"/>
              </a:ext>
            </a:extLst>
          </p:cNvPr>
          <p:cNvSpPr>
            <a:spLocks noGrp="1"/>
          </p:cNvSpPr>
          <p:nvPr>
            <p:ph type="body" sz="quarter" idx="63" hasCustomPrompt="1"/>
          </p:nvPr>
        </p:nvSpPr>
        <p:spPr>
          <a:xfrm>
            <a:off x="1074426" y="2740549"/>
            <a:ext cx="2086352" cy="868680"/>
          </a:xfrm>
          <a:prstGeom prst="rect">
            <a:avLst/>
          </a:prstGeom>
        </p:spPr>
        <p:txBody>
          <a:bodyPr anchor="t">
            <a:noAutofit/>
          </a:bodyPr>
          <a:lstStyle>
            <a:lvl1pPr marL="0" indent="0" algn="l">
              <a:lnSpc>
                <a:spcPts val="232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Case Study Name here</a:t>
            </a:r>
            <a:endParaRPr lang="en-US" dirty="0"/>
          </a:p>
        </p:txBody>
      </p:sp>
      <p:sp>
        <p:nvSpPr>
          <p:cNvPr id="106" name="Text Placeholder 32">
            <a:extLst>
              <a:ext uri="{FF2B5EF4-FFF2-40B4-BE49-F238E27FC236}">
                <a16:creationId xmlns:a16="http://schemas.microsoft.com/office/drawing/2014/main" id="{ABC9518B-9C3C-8036-C861-DC535AC01FC7}"/>
              </a:ext>
            </a:extLst>
          </p:cNvPr>
          <p:cNvSpPr>
            <a:spLocks noGrp="1"/>
          </p:cNvSpPr>
          <p:nvPr>
            <p:ph type="body" sz="quarter" idx="64" hasCustomPrompt="1"/>
          </p:nvPr>
        </p:nvSpPr>
        <p:spPr>
          <a:xfrm>
            <a:off x="829791" y="7764129"/>
            <a:ext cx="3043812" cy="3346225"/>
          </a:xfrm>
          <a:prstGeom prst="rect">
            <a:avLst/>
          </a:prstGeom>
        </p:spPr>
        <p:txBody>
          <a:bodyPr anchor="t">
            <a:noAutofit/>
          </a:bodyPr>
          <a:lstStyle>
            <a:lvl1pPr marL="0" indent="0" algn="l">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07" name="Text Placeholder 32">
            <a:extLst>
              <a:ext uri="{FF2B5EF4-FFF2-40B4-BE49-F238E27FC236}">
                <a16:creationId xmlns:a16="http://schemas.microsoft.com/office/drawing/2014/main" id="{3AB208D9-D367-C9BE-C03B-401D45B0B6B2}"/>
              </a:ext>
            </a:extLst>
          </p:cNvPr>
          <p:cNvSpPr>
            <a:spLocks noGrp="1"/>
          </p:cNvSpPr>
          <p:nvPr>
            <p:ph type="body" sz="quarter" idx="65" hasCustomPrompt="1"/>
          </p:nvPr>
        </p:nvSpPr>
        <p:spPr>
          <a:xfrm>
            <a:off x="4611758" y="6347740"/>
            <a:ext cx="2510390" cy="4041964"/>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08" name="Text Placeholder 32">
            <a:extLst>
              <a:ext uri="{FF2B5EF4-FFF2-40B4-BE49-F238E27FC236}">
                <a16:creationId xmlns:a16="http://schemas.microsoft.com/office/drawing/2014/main" id="{F90E713D-3987-4777-55F0-AAED35E2EB3B}"/>
              </a:ext>
            </a:extLst>
          </p:cNvPr>
          <p:cNvSpPr>
            <a:spLocks noGrp="1"/>
          </p:cNvSpPr>
          <p:nvPr>
            <p:ph type="body" sz="quarter" idx="66" hasCustomPrompt="1"/>
          </p:nvPr>
        </p:nvSpPr>
        <p:spPr>
          <a:xfrm>
            <a:off x="4587151" y="5274366"/>
            <a:ext cx="252926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120" name="Text Placeholder 118">
            <a:extLst>
              <a:ext uri="{FF2B5EF4-FFF2-40B4-BE49-F238E27FC236}">
                <a16:creationId xmlns:a16="http://schemas.microsoft.com/office/drawing/2014/main" id="{8054DCDF-5ABA-1976-AA89-AB1E2F93994A}"/>
              </a:ext>
            </a:extLst>
          </p:cNvPr>
          <p:cNvSpPr>
            <a:spLocks noGrp="1"/>
          </p:cNvSpPr>
          <p:nvPr>
            <p:ph type="body" sz="quarter" idx="67" hasCustomPrompt="1"/>
          </p:nvPr>
        </p:nvSpPr>
        <p:spPr>
          <a:xfrm>
            <a:off x="5035825" y="1166124"/>
            <a:ext cx="2252869" cy="1643338"/>
          </a:xfrm>
          <a:ln>
            <a:noFill/>
          </a:ln>
        </p:spPr>
        <p:txBody>
          <a:bodyPr>
            <a:normAutofit/>
          </a:bodyPr>
          <a:lstStyle>
            <a:lvl1pPr marL="0" indent="0" algn="ctr">
              <a:lnSpc>
                <a:spcPts val="1600"/>
              </a:lnSpc>
              <a:spcBef>
                <a:spcPts val="0"/>
              </a:spcBef>
              <a:buNone/>
              <a:defRPr sz="1500" i="1">
                <a:solidFill>
                  <a:schemeClr val="bg1"/>
                </a:solidFill>
                <a:latin typeface="Calibri" panose="020F0502020204030204" pitchFamily="34" charset="0"/>
                <a:cs typeface="Calibri" panose="020F0502020204030204" pitchFamily="34" charset="0"/>
              </a:defRPr>
            </a:lvl1pPr>
            <a:lvl2pPr marL="377967" indent="0" algn="ctr">
              <a:buNone/>
              <a:defRPr/>
            </a:lvl2pPr>
            <a:lvl3pPr marL="755934" indent="0" algn="ctr">
              <a:buNone/>
              <a:defRPr/>
            </a:lvl3pPr>
            <a:lvl4pPr marL="1133901" indent="0" algn="ctr">
              <a:buNone/>
              <a:defRPr/>
            </a:lvl4pPr>
            <a:lvl5pPr marL="1511869" indent="0" algn="ctr">
              <a:buNone/>
              <a:defRPr/>
            </a:lvl5pPr>
          </a:lstStyle>
          <a:p>
            <a:pPr lvl="0"/>
            <a:r>
              <a:rPr lang="en-GB" dirty="0"/>
              <a:t>Quote here</a:t>
            </a:r>
            <a:endParaRPr lang="en-US" dirty="0"/>
          </a:p>
        </p:txBody>
      </p:sp>
      <p:pic>
        <p:nvPicPr>
          <p:cNvPr id="122" name="Picture 121">
            <a:extLst>
              <a:ext uri="{FF2B5EF4-FFF2-40B4-BE49-F238E27FC236}">
                <a16:creationId xmlns:a16="http://schemas.microsoft.com/office/drawing/2014/main" id="{B74D5771-9F8C-0A4D-0F84-F515BA1C74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74671" r="20550"/>
          <a:stretch/>
        </p:blipFill>
        <p:spPr>
          <a:xfrm rot="16200000">
            <a:off x="-634293" y="9845695"/>
            <a:ext cx="1835621" cy="222376"/>
          </a:xfrm>
          <a:prstGeom prst="rect">
            <a:avLst/>
          </a:prstGeom>
        </p:spPr>
      </p:pic>
      <p:cxnSp>
        <p:nvCxnSpPr>
          <p:cNvPr id="127" name="Straight Connector 126">
            <a:extLst>
              <a:ext uri="{FF2B5EF4-FFF2-40B4-BE49-F238E27FC236}">
                <a16:creationId xmlns:a16="http://schemas.microsoft.com/office/drawing/2014/main" id="{2DB800B5-FE11-BF1E-5BCA-8DE8539BFBF9}"/>
              </a:ext>
            </a:extLst>
          </p:cNvPr>
          <p:cNvCxnSpPr>
            <a:cxnSpLocks/>
          </p:cNvCxnSpPr>
          <p:nvPr userDrawn="1"/>
        </p:nvCxnSpPr>
        <p:spPr>
          <a:xfrm>
            <a:off x="161577" y="5488445"/>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28" name="Text Placeholder 32">
            <a:extLst>
              <a:ext uri="{FF2B5EF4-FFF2-40B4-BE49-F238E27FC236}">
                <a16:creationId xmlns:a16="http://schemas.microsoft.com/office/drawing/2014/main" id="{8E1A8FAF-181E-3B5F-2A8A-6087342B8AC1}"/>
              </a:ext>
            </a:extLst>
          </p:cNvPr>
          <p:cNvSpPr>
            <a:spLocks noGrp="1"/>
          </p:cNvSpPr>
          <p:nvPr>
            <p:ph type="body" sz="quarter" idx="69" hasCustomPrompt="1"/>
          </p:nvPr>
        </p:nvSpPr>
        <p:spPr>
          <a:xfrm>
            <a:off x="713666" y="5187186"/>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Community Initiative</a:t>
            </a:r>
          </a:p>
        </p:txBody>
      </p:sp>
      <p:sp>
        <p:nvSpPr>
          <p:cNvPr id="129" name="Rectangle 128">
            <a:extLst>
              <a:ext uri="{FF2B5EF4-FFF2-40B4-BE49-F238E27FC236}">
                <a16:creationId xmlns:a16="http://schemas.microsoft.com/office/drawing/2014/main" id="{FA584526-4D0B-97CD-4688-E44368BE9ADB}"/>
              </a:ext>
            </a:extLst>
          </p:cNvPr>
          <p:cNvSpPr/>
          <p:nvPr userDrawn="1"/>
        </p:nvSpPr>
        <p:spPr>
          <a:xfrm>
            <a:off x="3028207" y="5221722"/>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a:extLst>
              <a:ext uri="{FF2B5EF4-FFF2-40B4-BE49-F238E27FC236}">
                <a16:creationId xmlns:a16="http://schemas.microsoft.com/office/drawing/2014/main" id="{22FC5EE8-1137-BCD4-7AEF-592C3852B0EF}"/>
              </a:ext>
            </a:extLst>
          </p:cNvPr>
          <p:cNvCxnSpPr>
            <a:cxnSpLocks/>
          </p:cNvCxnSpPr>
          <p:nvPr userDrawn="1"/>
        </p:nvCxnSpPr>
        <p:spPr>
          <a:xfrm>
            <a:off x="161577" y="5141467"/>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770B1D03-54F3-436E-D8AA-680B020EED56}"/>
              </a:ext>
            </a:extLst>
          </p:cNvPr>
          <p:cNvCxnSpPr>
            <a:cxnSpLocks/>
          </p:cNvCxnSpPr>
          <p:nvPr userDrawn="1"/>
        </p:nvCxnSpPr>
        <p:spPr>
          <a:xfrm>
            <a:off x="161577" y="5835423"/>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35" name="Text Placeholder 32">
            <a:extLst>
              <a:ext uri="{FF2B5EF4-FFF2-40B4-BE49-F238E27FC236}">
                <a16:creationId xmlns:a16="http://schemas.microsoft.com/office/drawing/2014/main" id="{0B06834A-39EA-D6FF-7E48-89584D6B893D}"/>
              </a:ext>
            </a:extLst>
          </p:cNvPr>
          <p:cNvSpPr>
            <a:spLocks noGrp="1"/>
          </p:cNvSpPr>
          <p:nvPr>
            <p:ph type="body" sz="quarter" idx="70" hasCustomPrompt="1"/>
          </p:nvPr>
        </p:nvSpPr>
        <p:spPr>
          <a:xfrm>
            <a:off x="713666" y="5514515"/>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err="1"/>
              <a:t>Empolyer</a:t>
            </a:r>
            <a:endParaRPr lang="en-GB" dirty="0"/>
          </a:p>
        </p:txBody>
      </p:sp>
      <p:sp>
        <p:nvSpPr>
          <p:cNvPr id="136" name="Rectangle 135">
            <a:extLst>
              <a:ext uri="{FF2B5EF4-FFF2-40B4-BE49-F238E27FC236}">
                <a16:creationId xmlns:a16="http://schemas.microsoft.com/office/drawing/2014/main" id="{0B6C9542-8952-89AC-622A-7B0BE45066F2}"/>
              </a:ext>
            </a:extLst>
          </p:cNvPr>
          <p:cNvSpPr/>
          <p:nvPr userDrawn="1"/>
        </p:nvSpPr>
        <p:spPr>
          <a:xfrm>
            <a:off x="3028207" y="5566165"/>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 Placeholder 32">
            <a:extLst>
              <a:ext uri="{FF2B5EF4-FFF2-40B4-BE49-F238E27FC236}">
                <a16:creationId xmlns:a16="http://schemas.microsoft.com/office/drawing/2014/main" id="{0FE71126-4F5A-94B1-8BF9-E0058E3B97E5}"/>
              </a:ext>
            </a:extLst>
          </p:cNvPr>
          <p:cNvSpPr>
            <a:spLocks noGrp="1"/>
          </p:cNvSpPr>
          <p:nvPr>
            <p:ph type="body" sz="quarter" idx="71" hasCustomPrompt="1"/>
          </p:nvPr>
        </p:nvSpPr>
        <p:spPr>
          <a:xfrm>
            <a:off x="713666" y="5882649"/>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Refugee</a:t>
            </a:r>
          </a:p>
        </p:txBody>
      </p:sp>
      <p:sp>
        <p:nvSpPr>
          <p:cNvPr id="140" name="Rectangle 139">
            <a:extLst>
              <a:ext uri="{FF2B5EF4-FFF2-40B4-BE49-F238E27FC236}">
                <a16:creationId xmlns:a16="http://schemas.microsoft.com/office/drawing/2014/main" id="{778848D7-FA6E-A29A-04B5-36ED0954B4F6}"/>
              </a:ext>
            </a:extLst>
          </p:cNvPr>
          <p:cNvSpPr/>
          <p:nvPr userDrawn="1"/>
        </p:nvSpPr>
        <p:spPr>
          <a:xfrm>
            <a:off x="3028207" y="5930341"/>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B996E5F4-4966-E926-EB49-93DDF8B4F31B}"/>
              </a:ext>
            </a:extLst>
          </p:cNvPr>
          <p:cNvCxnSpPr>
            <a:cxnSpLocks/>
          </p:cNvCxnSpPr>
          <p:nvPr userDrawn="1"/>
        </p:nvCxnSpPr>
        <p:spPr>
          <a:xfrm>
            <a:off x="161577" y="6182402"/>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6" name="Text Placeholder 32">
            <a:extLst>
              <a:ext uri="{FF2B5EF4-FFF2-40B4-BE49-F238E27FC236}">
                <a16:creationId xmlns:a16="http://schemas.microsoft.com/office/drawing/2014/main" id="{388F49F2-9701-6D94-C60F-6BA5A3450A1A}"/>
              </a:ext>
            </a:extLst>
          </p:cNvPr>
          <p:cNvSpPr>
            <a:spLocks noGrp="1"/>
          </p:cNvSpPr>
          <p:nvPr>
            <p:ph type="body" sz="quarter" idx="73" hasCustomPrompt="1"/>
          </p:nvPr>
        </p:nvSpPr>
        <p:spPr>
          <a:xfrm>
            <a:off x="709312" y="6224321"/>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Public Policy or </a:t>
            </a:r>
          </a:p>
          <a:p>
            <a:pPr lvl="0"/>
            <a:r>
              <a:rPr lang="en-GB" dirty="0"/>
              <a:t>National Scheme</a:t>
            </a:r>
          </a:p>
        </p:txBody>
      </p:sp>
      <p:sp>
        <p:nvSpPr>
          <p:cNvPr id="7" name="Rectangle 6">
            <a:extLst>
              <a:ext uri="{FF2B5EF4-FFF2-40B4-BE49-F238E27FC236}">
                <a16:creationId xmlns:a16="http://schemas.microsoft.com/office/drawing/2014/main" id="{DE4AA953-4516-BA46-CC49-0929E4095A39}"/>
              </a:ext>
            </a:extLst>
          </p:cNvPr>
          <p:cNvSpPr/>
          <p:nvPr userDrawn="1"/>
        </p:nvSpPr>
        <p:spPr>
          <a:xfrm>
            <a:off x="3023853" y="6291747"/>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95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65AA8B83-364A-4746-BC9C-056B6662ECC1}"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22667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65AA8B83-364A-4746-BC9C-056B6662ECC1}"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793866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AA8B83-364A-4746-BC9C-056B6662ECC1}"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7922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AA8B83-364A-4746-BC9C-056B6662ECC1}"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76158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 name="Text Placeholder 32">
            <a:extLst>
              <a:ext uri="{FF2B5EF4-FFF2-40B4-BE49-F238E27FC236}">
                <a16:creationId xmlns:a16="http://schemas.microsoft.com/office/drawing/2014/main" id="{E00AA8B2-3951-1460-F255-B72CC543C7CF}"/>
              </a:ext>
            </a:extLst>
          </p:cNvPr>
          <p:cNvSpPr>
            <a:spLocks noGrp="1"/>
          </p:cNvSpPr>
          <p:nvPr>
            <p:ph type="body" sz="quarter" idx="65" hasCustomPrompt="1"/>
          </p:nvPr>
        </p:nvSpPr>
        <p:spPr>
          <a:xfrm>
            <a:off x="743846" y="1775740"/>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3" name="Text Placeholder 32">
            <a:extLst>
              <a:ext uri="{FF2B5EF4-FFF2-40B4-BE49-F238E27FC236}">
                <a16:creationId xmlns:a16="http://schemas.microsoft.com/office/drawing/2014/main" id="{325E3CA1-7E12-4056-FFFA-30D913379993}"/>
              </a:ext>
            </a:extLst>
          </p:cNvPr>
          <p:cNvSpPr>
            <a:spLocks noGrp="1"/>
          </p:cNvSpPr>
          <p:nvPr>
            <p:ph type="body" sz="quarter" idx="66" hasCustomPrompt="1"/>
          </p:nvPr>
        </p:nvSpPr>
        <p:spPr>
          <a:xfrm>
            <a:off x="719239" y="702366"/>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4" name="Text Placeholder 32">
            <a:extLst>
              <a:ext uri="{FF2B5EF4-FFF2-40B4-BE49-F238E27FC236}">
                <a16:creationId xmlns:a16="http://schemas.microsoft.com/office/drawing/2014/main" id="{98BF2B72-8439-0C87-4A25-3F15574426EA}"/>
              </a:ext>
            </a:extLst>
          </p:cNvPr>
          <p:cNvSpPr>
            <a:spLocks noGrp="1"/>
          </p:cNvSpPr>
          <p:nvPr>
            <p:ph type="body" sz="quarter" idx="67" hasCustomPrompt="1"/>
          </p:nvPr>
        </p:nvSpPr>
        <p:spPr>
          <a:xfrm>
            <a:off x="4133222" y="1754404"/>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5" name="Text Placeholder 32">
            <a:extLst>
              <a:ext uri="{FF2B5EF4-FFF2-40B4-BE49-F238E27FC236}">
                <a16:creationId xmlns:a16="http://schemas.microsoft.com/office/drawing/2014/main" id="{06A8ECCA-A6B0-5B8A-9E57-0C4AD10F9FE1}"/>
              </a:ext>
            </a:extLst>
          </p:cNvPr>
          <p:cNvSpPr>
            <a:spLocks noGrp="1"/>
          </p:cNvSpPr>
          <p:nvPr>
            <p:ph type="body" sz="quarter" idx="68" hasCustomPrompt="1"/>
          </p:nvPr>
        </p:nvSpPr>
        <p:spPr>
          <a:xfrm>
            <a:off x="4108615" y="681030"/>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6" name="Text Placeholder 32">
            <a:extLst>
              <a:ext uri="{FF2B5EF4-FFF2-40B4-BE49-F238E27FC236}">
                <a16:creationId xmlns:a16="http://schemas.microsoft.com/office/drawing/2014/main" id="{7AC45021-342F-6DDE-E13E-99B556D06E5B}"/>
              </a:ext>
            </a:extLst>
          </p:cNvPr>
          <p:cNvSpPr>
            <a:spLocks noGrp="1"/>
          </p:cNvSpPr>
          <p:nvPr>
            <p:ph type="body" sz="quarter" idx="69" hasCustomPrompt="1"/>
          </p:nvPr>
        </p:nvSpPr>
        <p:spPr>
          <a:xfrm>
            <a:off x="749942" y="6198388"/>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7" name="Text Placeholder 32">
            <a:extLst>
              <a:ext uri="{FF2B5EF4-FFF2-40B4-BE49-F238E27FC236}">
                <a16:creationId xmlns:a16="http://schemas.microsoft.com/office/drawing/2014/main" id="{DCB176EF-8E2E-15FB-F98A-DE50DAA70D10}"/>
              </a:ext>
            </a:extLst>
          </p:cNvPr>
          <p:cNvSpPr>
            <a:spLocks noGrp="1"/>
          </p:cNvSpPr>
          <p:nvPr>
            <p:ph type="body" sz="quarter" idx="70" hasCustomPrompt="1"/>
          </p:nvPr>
        </p:nvSpPr>
        <p:spPr>
          <a:xfrm>
            <a:off x="725335" y="5125014"/>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9" name="Text Placeholder 32">
            <a:extLst>
              <a:ext uri="{FF2B5EF4-FFF2-40B4-BE49-F238E27FC236}">
                <a16:creationId xmlns:a16="http://schemas.microsoft.com/office/drawing/2014/main" id="{B9E98F09-E372-AC87-5547-8776C20679A3}"/>
              </a:ext>
            </a:extLst>
          </p:cNvPr>
          <p:cNvSpPr>
            <a:spLocks noGrp="1"/>
          </p:cNvSpPr>
          <p:nvPr>
            <p:ph type="body" sz="quarter" idx="71" hasCustomPrompt="1"/>
          </p:nvPr>
        </p:nvSpPr>
        <p:spPr>
          <a:xfrm>
            <a:off x="4139318" y="6177052"/>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0" name="Text Placeholder 32">
            <a:extLst>
              <a:ext uri="{FF2B5EF4-FFF2-40B4-BE49-F238E27FC236}">
                <a16:creationId xmlns:a16="http://schemas.microsoft.com/office/drawing/2014/main" id="{B194C10D-E0C3-F0C8-AD12-D33E212B3C3B}"/>
              </a:ext>
            </a:extLst>
          </p:cNvPr>
          <p:cNvSpPr>
            <a:spLocks noGrp="1"/>
          </p:cNvSpPr>
          <p:nvPr>
            <p:ph type="body" sz="quarter" idx="72" hasCustomPrompt="1"/>
          </p:nvPr>
        </p:nvSpPr>
        <p:spPr>
          <a:xfrm>
            <a:off x="4114711" y="5103678"/>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pic>
        <p:nvPicPr>
          <p:cNvPr id="12" name="Picture 11">
            <a:extLst>
              <a:ext uri="{FF2B5EF4-FFF2-40B4-BE49-F238E27FC236}">
                <a16:creationId xmlns:a16="http://schemas.microsoft.com/office/drawing/2014/main" id="{91330F2A-2B81-2226-C0CD-FE0716CC03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671" r="20550"/>
          <a:stretch/>
        </p:blipFill>
        <p:spPr>
          <a:xfrm rot="16200000">
            <a:off x="-634293" y="9845695"/>
            <a:ext cx="1835621" cy="222376"/>
          </a:xfrm>
          <a:prstGeom prst="rect">
            <a:avLst/>
          </a:prstGeom>
        </p:spPr>
      </p:pic>
    </p:spTree>
    <p:extLst>
      <p:ext uri="{BB962C8B-B14F-4D97-AF65-F5344CB8AC3E}">
        <p14:creationId xmlns:p14="http://schemas.microsoft.com/office/powerpoint/2010/main" val="266331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Graphic 4">
            <a:extLst>
              <a:ext uri="{FF2B5EF4-FFF2-40B4-BE49-F238E27FC236}">
                <a16:creationId xmlns:a16="http://schemas.microsoft.com/office/drawing/2014/main" id="{DD5794D4-56FD-22FE-01EF-4C9C5B9E9778}"/>
              </a:ext>
            </a:extLst>
          </p:cNvPr>
          <p:cNvSpPr/>
          <p:nvPr userDrawn="1"/>
        </p:nvSpPr>
        <p:spPr>
          <a:xfrm rot="10800000">
            <a:off x="-136" y="665246"/>
            <a:ext cx="2696400" cy="3914008"/>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EF3E23"/>
          </a:solidFill>
          <a:ln w="2370" cap="flat">
            <a:noFill/>
            <a:prstDash val="solid"/>
            <a:miter/>
          </a:ln>
        </p:spPr>
        <p:txBody>
          <a:bodyPr rtlCol="0" anchor="ctr"/>
          <a:lstStyle/>
          <a:p>
            <a:endParaRPr lang="en-US"/>
          </a:p>
        </p:txBody>
      </p:sp>
      <p:sp>
        <p:nvSpPr>
          <p:cNvPr id="15" name="Picture Placeholder 14">
            <a:extLst>
              <a:ext uri="{FF2B5EF4-FFF2-40B4-BE49-F238E27FC236}">
                <a16:creationId xmlns:a16="http://schemas.microsoft.com/office/drawing/2014/main" id="{35D693B9-AD48-5938-8E27-74E4C7FCC940}"/>
              </a:ext>
            </a:extLst>
          </p:cNvPr>
          <p:cNvSpPr>
            <a:spLocks noGrp="1"/>
          </p:cNvSpPr>
          <p:nvPr>
            <p:ph type="pic" sz="quarter" idx="10"/>
          </p:nvPr>
        </p:nvSpPr>
        <p:spPr>
          <a:xfrm>
            <a:off x="0" y="4584966"/>
            <a:ext cx="2696400" cy="3914016"/>
          </a:xfrm>
          <a:custGeom>
            <a:avLst/>
            <a:gdLst>
              <a:gd name="connsiteX0" fmla="*/ 0 w 2696400"/>
              <a:gd name="connsiteY0" fmla="*/ 0 h 3914016"/>
              <a:gd name="connsiteX1" fmla="*/ 2696400 w 2696400"/>
              <a:gd name="connsiteY1" fmla="*/ 0 h 3914016"/>
              <a:gd name="connsiteX2" fmla="*/ 2696400 w 2696400"/>
              <a:gd name="connsiteY2" fmla="*/ 3914016 h 3914016"/>
              <a:gd name="connsiteX3" fmla="*/ 0 w 2696400"/>
              <a:gd name="connsiteY3" fmla="*/ 3914016 h 3914016"/>
            </a:gdLst>
            <a:ahLst/>
            <a:cxnLst>
              <a:cxn ang="0">
                <a:pos x="connsiteX0" y="connsiteY0"/>
              </a:cxn>
              <a:cxn ang="0">
                <a:pos x="connsiteX1" y="connsiteY1"/>
              </a:cxn>
              <a:cxn ang="0">
                <a:pos x="connsiteX2" y="connsiteY2"/>
              </a:cxn>
              <a:cxn ang="0">
                <a:pos x="connsiteX3" y="connsiteY3"/>
              </a:cxn>
            </a:cxnLst>
            <a:rect l="l" t="t" r="r" b="b"/>
            <a:pathLst>
              <a:path w="2696400" h="3914016">
                <a:moveTo>
                  <a:pt x="0" y="0"/>
                </a:moveTo>
                <a:lnTo>
                  <a:pt x="2696400" y="0"/>
                </a:lnTo>
                <a:lnTo>
                  <a:pt x="2696400" y="3914016"/>
                </a:lnTo>
                <a:lnTo>
                  <a:pt x="0" y="3914016"/>
                </a:lnTo>
                <a:close/>
              </a:path>
            </a:pathLst>
          </a:custGeom>
          <a:solidFill>
            <a:schemeClr val="bg1">
              <a:lumMod val="95000"/>
            </a:schemeClr>
          </a:solidFill>
        </p:spPr>
        <p:txBody>
          <a:bodyPr wrap="square" anchor="ctr">
            <a:noAutofit/>
          </a:bodyPr>
          <a:lstStyle>
            <a:lvl1pPr algn="ctr">
              <a:defRPr>
                <a:solidFill>
                  <a:schemeClr val="bg1">
                    <a:lumMod val="95000"/>
                  </a:schemeClr>
                </a:solidFill>
                <a:latin typeface="Calibri" panose="020F0502020204030204" pitchFamily="34" charset="0"/>
                <a:cs typeface="Calibri" panose="020F0502020204030204" pitchFamily="34" charset="0"/>
              </a:defRPr>
            </a:lvl1pPr>
          </a:lstStyle>
          <a:p>
            <a:endParaRPr lang="en-US"/>
          </a:p>
        </p:txBody>
      </p:sp>
      <p:pic>
        <p:nvPicPr>
          <p:cNvPr id="16" name="Picture 15">
            <a:extLst>
              <a:ext uri="{FF2B5EF4-FFF2-40B4-BE49-F238E27FC236}">
                <a16:creationId xmlns:a16="http://schemas.microsoft.com/office/drawing/2014/main" id="{9392DA88-F9D3-6AE1-4FEA-ECE9475CC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7293" y="9969036"/>
            <a:ext cx="1604815" cy="357347"/>
          </a:xfrm>
          <a:prstGeom prst="rect">
            <a:avLst/>
          </a:prstGeom>
        </p:spPr>
      </p:pic>
      <p:sp>
        <p:nvSpPr>
          <p:cNvPr id="17" name="Text Placeholder 32">
            <a:extLst>
              <a:ext uri="{FF2B5EF4-FFF2-40B4-BE49-F238E27FC236}">
                <a16:creationId xmlns:a16="http://schemas.microsoft.com/office/drawing/2014/main" id="{29C486ED-4E62-C1C1-C68B-AC75FB208081}"/>
              </a:ext>
            </a:extLst>
          </p:cNvPr>
          <p:cNvSpPr>
            <a:spLocks noGrp="1"/>
          </p:cNvSpPr>
          <p:nvPr>
            <p:ph type="body" sz="quarter" idx="65" hasCustomPrompt="1"/>
          </p:nvPr>
        </p:nvSpPr>
        <p:spPr>
          <a:xfrm>
            <a:off x="3547872" y="1912900"/>
            <a:ext cx="3689142" cy="1900148"/>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8" name="Text Placeholder 32">
            <a:extLst>
              <a:ext uri="{FF2B5EF4-FFF2-40B4-BE49-F238E27FC236}">
                <a16:creationId xmlns:a16="http://schemas.microsoft.com/office/drawing/2014/main" id="{B435C6C0-A022-0DE0-D07D-4FF13D7D2034}"/>
              </a:ext>
            </a:extLst>
          </p:cNvPr>
          <p:cNvSpPr>
            <a:spLocks noGrp="1"/>
          </p:cNvSpPr>
          <p:nvPr>
            <p:ph type="body" sz="quarter" idx="66" hasCustomPrompt="1"/>
          </p:nvPr>
        </p:nvSpPr>
        <p:spPr>
          <a:xfrm>
            <a:off x="3516021" y="839526"/>
            <a:ext cx="3716883"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19" name="Text Placeholder 118">
            <a:extLst>
              <a:ext uri="{FF2B5EF4-FFF2-40B4-BE49-F238E27FC236}">
                <a16:creationId xmlns:a16="http://schemas.microsoft.com/office/drawing/2014/main" id="{381DFB01-0F5E-23A8-13A3-A871EBEA6724}"/>
              </a:ext>
            </a:extLst>
          </p:cNvPr>
          <p:cNvSpPr>
            <a:spLocks noGrp="1"/>
          </p:cNvSpPr>
          <p:nvPr>
            <p:ph type="body" sz="quarter" idx="67" hasCustomPrompt="1"/>
          </p:nvPr>
        </p:nvSpPr>
        <p:spPr>
          <a:xfrm>
            <a:off x="171217" y="1586748"/>
            <a:ext cx="2252869" cy="2710932"/>
          </a:xfrm>
          <a:ln>
            <a:noFill/>
          </a:ln>
        </p:spPr>
        <p:txBody>
          <a:bodyPr>
            <a:normAutofit/>
          </a:bodyPr>
          <a:lstStyle>
            <a:lvl1pPr marL="0" indent="0" algn="ctr">
              <a:lnSpc>
                <a:spcPts val="1600"/>
              </a:lnSpc>
              <a:spcBef>
                <a:spcPts val="0"/>
              </a:spcBef>
              <a:buNone/>
              <a:defRPr sz="1500" i="1">
                <a:solidFill>
                  <a:schemeClr val="bg1"/>
                </a:solidFill>
                <a:latin typeface="Calibri" panose="020F0502020204030204" pitchFamily="34" charset="0"/>
                <a:cs typeface="Calibri" panose="020F0502020204030204" pitchFamily="34" charset="0"/>
              </a:defRPr>
            </a:lvl1pPr>
            <a:lvl2pPr marL="377967" indent="0" algn="ctr">
              <a:buNone/>
              <a:defRPr/>
            </a:lvl2pPr>
            <a:lvl3pPr marL="755934" indent="0" algn="ctr">
              <a:buNone/>
              <a:defRPr/>
            </a:lvl3pPr>
            <a:lvl4pPr marL="1133901" indent="0" algn="ctr">
              <a:buNone/>
              <a:defRPr/>
            </a:lvl4pPr>
            <a:lvl5pPr marL="1511869" indent="0" algn="ctr">
              <a:buNone/>
              <a:defRPr/>
            </a:lvl5pPr>
          </a:lstStyle>
          <a:p>
            <a:pPr lvl="0"/>
            <a:r>
              <a:rPr lang="en-GB" dirty="0"/>
              <a:t>Quote here</a:t>
            </a:r>
            <a:endParaRPr lang="en-US" dirty="0"/>
          </a:p>
        </p:txBody>
      </p:sp>
      <p:sp>
        <p:nvSpPr>
          <p:cNvPr id="20" name="Text Placeholder 32">
            <a:extLst>
              <a:ext uri="{FF2B5EF4-FFF2-40B4-BE49-F238E27FC236}">
                <a16:creationId xmlns:a16="http://schemas.microsoft.com/office/drawing/2014/main" id="{B5780C27-4DD3-1E6D-540E-45B216E8F26C}"/>
              </a:ext>
            </a:extLst>
          </p:cNvPr>
          <p:cNvSpPr>
            <a:spLocks noGrp="1"/>
          </p:cNvSpPr>
          <p:nvPr>
            <p:ph type="body" sz="quarter" idx="68" hasCustomPrompt="1"/>
          </p:nvPr>
        </p:nvSpPr>
        <p:spPr>
          <a:xfrm>
            <a:off x="3590544" y="5192548"/>
            <a:ext cx="3689142" cy="1900148"/>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21" name="Text Placeholder 32">
            <a:extLst>
              <a:ext uri="{FF2B5EF4-FFF2-40B4-BE49-F238E27FC236}">
                <a16:creationId xmlns:a16="http://schemas.microsoft.com/office/drawing/2014/main" id="{FD838FB9-1F62-2D1E-B26E-08FFE5CBB83C}"/>
              </a:ext>
            </a:extLst>
          </p:cNvPr>
          <p:cNvSpPr>
            <a:spLocks noGrp="1"/>
          </p:cNvSpPr>
          <p:nvPr>
            <p:ph type="body" sz="quarter" idx="69" hasCustomPrompt="1"/>
          </p:nvPr>
        </p:nvSpPr>
        <p:spPr>
          <a:xfrm>
            <a:off x="3558693" y="4119174"/>
            <a:ext cx="3716883"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22" name="Text Placeholder 32">
            <a:extLst>
              <a:ext uri="{FF2B5EF4-FFF2-40B4-BE49-F238E27FC236}">
                <a16:creationId xmlns:a16="http://schemas.microsoft.com/office/drawing/2014/main" id="{59E89841-A314-FF32-9962-9FB623123237}"/>
              </a:ext>
            </a:extLst>
          </p:cNvPr>
          <p:cNvSpPr>
            <a:spLocks noGrp="1"/>
          </p:cNvSpPr>
          <p:nvPr>
            <p:ph type="body" sz="quarter" idx="70" hasCustomPrompt="1"/>
          </p:nvPr>
        </p:nvSpPr>
        <p:spPr>
          <a:xfrm>
            <a:off x="3578352" y="8463052"/>
            <a:ext cx="3689142" cy="1900148"/>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23" name="Text Placeholder 32">
            <a:extLst>
              <a:ext uri="{FF2B5EF4-FFF2-40B4-BE49-F238E27FC236}">
                <a16:creationId xmlns:a16="http://schemas.microsoft.com/office/drawing/2014/main" id="{383082D2-15A2-2C0D-5641-48FD5B13556A}"/>
              </a:ext>
            </a:extLst>
          </p:cNvPr>
          <p:cNvSpPr>
            <a:spLocks noGrp="1"/>
          </p:cNvSpPr>
          <p:nvPr>
            <p:ph type="body" sz="quarter" idx="71" hasCustomPrompt="1"/>
          </p:nvPr>
        </p:nvSpPr>
        <p:spPr>
          <a:xfrm>
            <a:off x="3546501" y="7389678"/>
            <a:ext cx="3716883"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Tree>
    <p:extLst>
      <p:ext uri="{BB962C8B-B14F-4D97-AF65-F5344CB8AC3E}">
        <p14:creationId xmlns:p14="http://schemas.microsoft.com/office/powerpoint/2010/main" val="70714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AA8B83-364A-4746-BC9C-056B6662ECC1}"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4138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5AA8B83-364A-4746-BC9C-056B6662ECC1}"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16506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5AA8B83-364A-4746-BC9C-056B6662ECC1}"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56726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5AA8B83-364A-4746-BC9C-056B6662ECC1}"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338342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5AA8B83-364A-4746-BC9C-056B6662ECC1}"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47325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A8B83-364A-4746-BC9C-056B6662ECC1}"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164938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65AA8B83-364A-4746-BC9C-056B6662ECC1}" type="datetimeFigureOut">
              <a:rPr lang="en-US" smtClean="0"/>
              <a:t>2/11/2025</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518EDCDD-12AB-0446-A91C-A7146B3B4D4A}" type="slidenum">
              <a:rPr lang="en-US" smtClean="0"/>
              <a:t>‹#›</a:t>
            </a:fld>
            <a:endParaRPr lang="en-US"/>
          </a:p>
        </p:txBody>
      </p:sp>
    </p:spTree>
    <p:extLst>
      <p:ext uri="{BB962C8B-B14F-4D97-AF65-F5344CB8AC3E}">
        <p14:creationId xmlns:p14="http://schemas.microsoft.com/office/powerpoint/2010/main" val="303378663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ochiminhcity.eregulations.org/procedure/83/91/step/866?l=en" TargetMode="External"/><Relationship Id="rId7" Type="http://schemas.openxmlformats.org/officeDocument/2006/relationships/image" Target="../media/image8.sv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28AD186D-BE40-796A-BF3D-D5F277F65AA9}"/>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t="19851" b="19851"/>
          <a:stretch>
            <a:fillRect/>
          </a:stretch>
        </p:blipFill>
        <p:spPr/>
      </p:pic>
      <p:sp>
        <p:nvSpPr>
          <p:cNvPr id="47" name="Freeform 46">
            <a:extLst>
              <a:ext uri="{FF2B5EF4-FFF2-40B4-BE49-F238E27FC236}">
                <a16:creationId xmlns:a16="http://schemas.microsoft.com/office/drawing/2014/main" id="{614AC9CB-495B-78AC-61A6-136340B2CF0A}"/>
              </a:ext>
            </a:extLst>
          </p:cNvPr>
          <p:cNvSpPr/>
          <p:nvPr/>
        </p:nvSpPr>
        <p:spPr>
          <a:xfrm>
            <a:off x="740843" y="2128934"/>
            <a:ext cx="3116441" cy="2575305"/>
          </a:xfrm>
          <a:custGeom>
            <a:avLst/>
            <a:gdLst>
              <a:gd name="connsiteX0" fmla="*/ 0 w 3116441"/>
              <a:gd name="connsiteY0" fmla="*/ 0 h 2575305"/>
              <a:gd name="connsiteX1" fmla="*/ 3116441 w 3116441"/>
              <a:gd name="connsiteY1" fmla="*/ 0 h 2575305"/>
              <a:gd name="connsiteX2" fmla="*/ 3116441 w 3116441"/>
              <a:gd name="connsiteY2" fmla="*/ 2575305 h 2575305"/>
              <a:gd name="connsiteX3" fmla="*/ 2943855 w 3116441"/>
              <a:gd name="connsiteY3" fmla="*/ 2575305 h 2575305"/>
              <a:gd name="connsiteX4" fmla="*/ 2943855 w 3116441"/>
              <a:gd name="connsiteY4" fmla="*/ 1845827 h 2575305"/>
              <a:gd name="connsiteX5" fmla="*/ 0 w 3116441"/>
              <a:gd name="connsiteY5" fmla="*/ 1845827 h 2575305"/>
              <a:gd name="connsiteX6" fmla="*/ 0 w 3116441"/>
              <a:gd name="connsiteY6" fmla="*/ 0 h 257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441" h="2575305">
                <a:moveTo>
                  <a:pt x="0" y="0"/>
                </a:moveTo>
                <a:lnTo>
                  <a:pt x="3116441" y="0"/>
                </a:lnTo>
                <a:lnTo>
                  <a:pt x="3116441" y="2575305"/>
                </a:lnTo>
                <a:lnTo>
                  <a:pt x="2943855" y="2575305"/>
                </a:lnTo>
                <a:lnTo>
                  <a:pt x="2943855" y="1845827"/>
                </a:lnTo>
                <a:lnTo>
                  <a:pt x="0" y="1845827"/>
                </a:lnTo>
                <a:lnTo>
                  <a:pt x="0" y="0"/>
                </a:lnTo>
                <a:close/>
              </a:path>
            </a:pathLst>
          </a:custGeom>
          <a:solidFill>
            <a:srgbClr val="5DC7D0">
              <a:alpha val="76000"/>
            </a:srgbClr>
          </a:solidFill>
        </p:spPr>
        <p:txBody>
          <a:bodyPr wrap="square" lIns="0" tIns="0" rIns="0" bIns="0" rtlCol="0">
            <a:noAutofit/>
          </a:bodyPr>
          <a:lstStyle/>
          <a:p>
            <a:endParaRPr dirty="0">
              <a:solidFill>
                <a:srgbClr val="F05A28"/>
              </a:solidFill>
            </a:endParaRPr>
          </a:p>
        </p:txBody>
      </p:sp>
      <p:sp>
        <p:nvSpPr>
          <p:cNvPr id="10" name="Text Placeholder 9">
            <a:extLst>
              <a:ext uri="{FF2B5EF4-FFF2-40B4-BE49-F238E27FC236}">
                <a16:creationId xmlns:a16="http://schemas.microsoft.com/office/drawing/2014/main" id="{9ECEC649-5D22-07F6-D60F-9AE5118F6360}"/>
              </a:ext>
            </a:extLst>
          </p:cNvPr>
          <p:cNvSpPr>
            <a:spLocks noGrp="1"/>
          </p:cNvSpPr>
          <p:nvPr>
            <p:ph type="body" sz="quarter" idx="58"/>
          </p:nvPr>
        </p:nvSpPr>
        <p:spPr>
          <a:xfrm>
            <a:off x="713666" y="4068679"/>
            <a:ext cx="2757211" cy="254850"/>
          </a:xfrm>
        </p:spPr>
        <p:txBody>
          <a:bodyPr/>
          <a:lstStyle/>
          <a:p>
            <a:r>
              <a:rPr lang="en-US" dirty="0"/>
              <a:t>Country</a:t>
            </a:r>
          </a:p>
        </p:txBody>
      </p:sp>
      <p:sp>
        <p:nvSpPr>
          <p:cNvPr id="24" name="Text Placeholder 23">
            <a:extLst>
              <a:ext uri="{FF2B5EF4-FFF2-40B4-BE49-F238E27FC236}">
                <a16:creationId xmlns:a16="http://schemas.microsoft.com/office/drawing/2014/main" id="{DB00A9CE-E407-F2EB-E0A3-CCD3D354EC60}"/>
              </a:ext>
            </a:extLst>
          </p:cNvPr>
          <p:cNvSpPr>
            <a:spLocks noGrp="1"/>
          </p:cNvSpPr>
          <p:nvPr>
            <p:ph type="body" sz="quarter" idx="59"/>
          </p:nvPr>
        </p:nvSpPr>
        <p:spPr>
          <a:xfrm>
            <a:off x="713666" y="4310386"/>
            <a:ext cx="2757210" cy="235564"/>
          </a:xfrm>
        </p:spPr>
        <p:txBody>
          <a:bodyPr/>
          <a:lstStyle/>
          <a:p>
            <a:r>
              <a:rPr lang="en-US" dirty="0"/>
              <a:t>Germany </a:t>
            </a:r>
          </a:p>
        </p:txBody>
      </p:sp>
      <p:sp>
        <p:nvSpPr>
          <p:cNvPr id="28" name="Text Placeholder 27">
            <a:extLst>
              <a:ext uri="{FF2B5EF4-FFF2-40B4-BE49-F238E27FC236}">
                <a16:creationId xmlns:a16="http://schemas.microsoft.com/office/drawing/2014/main" id="{240F904D-3A3B-A0C7-3D3C-8C8F7B8F020B}"/>
              </a:ext>
            </a:extLst>
          </p:cNvPr>
          <p:cNvSpPr>
            <a:spLocks noGrp="1"/>
          </p:cNvSpPr>
          <p:nvPr>
            <p:ph type="body" sz="quarter" idx="61"/>
          </p:nvPr>
        </p:nvSpPr>
        <p:spPr>
          <a:xfrm>
            <a:off x="713666" y="4640188"/>
            <a:ext cx="2757211" cy="236237"/>
          </a:xfrm>
        </p:spPr>
        <p:txBody>
          <a:bodyPr/>
          <a:lstStyle/>
          <a:p>
            <a:r>
              <a:rPr lang="en-US" dirty="0"/>
              <a:t>Website</a:t>
            </a:r>
          </a:p>
        </p:txBody>
      </p:sp>
      <p:sp>
        <p:nvSpPr>
          <p:cNvPr id="29" name="Text Placeholder 28">
            <a:extLst>
              <a:ext uri="{FF2B5EF4-FFF2-40B4-BE49-F238E27FC236}">
                <a16:creationId xmlns:a16="http://schemas.microsoft.com/office/drawing/2014/main" id="{5C936FEB-5C2A-A371-C092-E2A535D708CC}"/>
              </a:ext>
            </a:extLst>
          </p:cNvPr>
          <p:cNvSpPr>
            <a:spLocks noGrp="1"/>
          </p:cNvSpPr>
          <p:nvPr>
            <p:ph type="body" sz="quarter" idx="62"/>
          </p:nvPr>
        </p:nvSpPr>
        <p:spPr>
          <a:xfrm>
            <a:off x="729814" y="4843023"/>
            <a:ext cx="2894303" cy="192527"/>
          </a:xfrm>
        </p:spPr>
        <p:txBody>
          <a:bodyPr/>
          <a:lstStyle/>
          <a:p>
            <a:r>
              <a:rPr lang="en-US" dirty="0"/>
              <a:t>https://globalcompactrefugees.org</a:t>
            </a:r>
          </a:p>
        </p:txBody>
      </p:sp>
      <p:sp>
        <p:nvSpPr>
          <p:cNvPr id="30" name="Text Placeholder 29">
            <a:extLst>
              <a:ext uri="{FF2B5EF4-FFF2-40B4-BE49-F238E27FC236}">
                <a16:creationId xmlns:a16="http://schemas.microsoft.com/office/drawing/2014/main" id="{214CE4FB-E42C-3186-E5D0-3DC0FE087A37}"/>
              </a:ext>
            </a:extLst>
          </p:cNvPr>
          <p:cNvSpPr>
            <a:spLocks noGrp="1"/>
          </p:cNvSpPr>
          <p:nvPr>
            <p:ph type="body" sz="quarter" idx="63"/>
          </p:nvPr>
        </p:nvSpPr>
        <p:spPr>
          <a:xfrm>
            <a:off x="834920" y="2494433"/>
            <a:ext cx="2928286" cy="868680"/>
          </a:xfrm>
        </p:spPr>
        <p:txBody>
          <a:bodyPr/>
          <a:lstStyle/>
          <a:p>
            <a:r>
              <a:rPr lang="en-US" dirty="0">
                <a:solidFill>
                  <a:schemeClr val="bg1"/>
                </a:solidFill>
              </a:rPr>
              <a:t>Social and Labour Inclusion of Refugees in the Construction Sector</a:t>
            </a:r>
            <a:endParaRPr lang="en-US" dirty="0"/>
          </a:p>
        </p:txBody>
      </p:sp>
      <p:sp>
        <p:nvSpPr>
          <p:cNvPr id="32" name="Text Placeholder 31">
            <a:extLst>
              <a:ext uri="{FF2B5EF4-FFF2-40B4-BE49-F238E27FC236}">
                <a16:creationId xmlns:a16="http://schemas.microsoft.com/office/drawing/2014/main" id="{B42CA04B-AE72-C531-8D58-AFDD5A6C4B8B}"/>
              </a:ext>
            </a:extLst>
          </p:cNvPr>
          <p:cNvSpPr>
            <a:spLocks noGrp="1"/>
          </p:cNvSpPr>
          <p:nvPr>
            <p:ph type="body" sz="quarter" idx="65"/>
          </p:nvPr>
        </p:nvSpPr>
        <p:spPr>
          <a:xfrm>
            <a:off x="4708075" y="6055269"/>
            <a:ext cx="2696793" cy="3835731"/>
          </a:xfrm>
        </p:spPr>
        <p:txBody>
          <a:bodyPr/>
          <a:lstStyle/>
          <a:p>
            <a:pPr algn="just"/>
            <a:r>
              <a:rPr lang="en-US" dirty="0"/>
              <a:t>The programme integrates refugees into the workforce through </a:t>
            </a:r>
            <a:r>
              <a:rPr lang="en-US" b="1" dirty="0"/>
              <a:t>a two-step process</a:t>
            </a:r>
            <a:r>
              <a:rPr lang="en-US" dirty="0"/>
              <a:t>: training and employment. Participants first complete </a:t>
            </a:r>
            <a:r>
              <a:rPr lang="en-US" b="1" dirty="0"/>
              <a:t>100 to 200 hours of vocational training</a:t>
            </a:r>
            <a:r>
              <a:rPr lang="en-US" dirty="0"/>
              <a:t>, including </a:t>
            </a:r>
            <a:r>
              <a:rPr lang="en-US" b="1" dirty="0"/>
              <a:t>occupational safety courses, technical construction skills (bricklaying, carpentry, plastering, and electrical work), and Italian labour law education</a:t>
            </a:r>
            <a:r>
              <a:rPr lang="en-US" dirty="0"/>
              <a:t>. The courses are tailored to the </a:t>
            </a:r>
            <a:r>
              <a:rPr lang="en-US" b="1" dirty="0"/>
              <a:t>specific needs of construction companies</a:t>
            </a:r>
            <a:r>
              <a:rPr lang="en-US" dirty="0"/>
              <a:t> in cities like </a:t>
            </a:r>
            <a:r>
              <a:rPr lang="en-US" b="1" dirty="0"/>
              <a:t>Milan, Bologna, and Rome</a:t>
            </a:r>
            <a:r>
              <a:rPr lang="en-US" dirty="0"/>
              <a:t>, where demand for skilled workers is high.</a:t>
            </a:r>
          </a:p>
          <a:p>
            <a:pPr algn="just"/>
            <a:endParaRPr lang="en-US" dirty="0"/>
          </a:p>
          <a:p>
            <a:pPr algn="just"/>
            <a:r>
              <a:rPr lang="en-US" dirty="0"/>
              <a:t>After completing training, refugees transition into </a:t>
            </a:r>
            <a:r>
              <a:rPr lang="en-US" b="1" dirty="0"/>
              <a:t>paid internships or direct employment contracts</a:t>
            </a:r>
            <a:r>
              <a:rPr lang="en-US" dirty="0"/>
              <a:t> with </a:t>
            </a:r>
            <a:r>
              <a:rPr lang="en-US" b="1" dirty="0"/>
              <a:t>registered construction firms</a:t>
            </a:r>
            <a:r>
              <a:rPr lang="en-US" dirty="0"/>
              <a:t>, many of which are facing acute labour shortages. The programme also includes </a:t>
            </a:r>
            <a:r>
              <a:rPr lang="en-US" b="1" dirty="0"/>
              <a:t>mentorships with experienced industry professionals</a:t>
            </a:r>
            <a:r>
              <a:rPr lang="en-US" dirty="0"/>
              <a:t>, allowing refugees to </a:t>
            </a:r>
            <a:r>
              <a:rPr lang="en-US" b="1" dirty="0"/>
              <a:t>adapt to Italian workplace culture and gain job-specific guidance</a:t>
            </a:r>
            <a:r>
              <a:rPr lang="en-US" dirty="0"/>
              <a:t>. Trade unions, such as </a:t>
            </a:r>
            <a:r>
              <a:rPr lang="en-US" b="1" dirty="0"/>
              <a:t>FILLEA CGIL (Italy’s construction workers' union)</a:t>
            </a:r>
            <a:r>
              <a:rPr lang="en-US" dirty="0"/>
              <a:t>, play a key role in </a:t>
            </a:r>
            <a:r>
              <a:rPr lang="en-US" b="1" dirty="0"/>
              <a:t>monitoring employment conditions, ensuring fair wages, and preventing exploitation</a:t>
            </a:r>
            <a:r>
              <a:rPr lang="en-US" dirty="0"/>
              <a:t>.</a:t>
            </a:r>
          </a:p>
        </p:txBody>
      </p:sp>
      <p:sp>
        <p:nvSpPr>
          <p:cNvPr id="33" name="Text Placeholder 32">
            <a:extLst>
              <a:ext uri="{FF2B5EF4-FFF2-40B4-BE49-F238E27FC236}">
                <a16:creationId xmlns:a16="http://schemas.microsoft.com/office/drawing/2014/main" id="{4DDAD41C-10EA-D278-DC39-35D65254106A}"/>
              </a:ext>
            </a:extLst>
          </p:cNvPr>
          <p:cNvSpPr>
            <a:spLocks noGrp="1"/>
          </p:cNvSpPr>
          <p:nvPr>
            <p:ph type="body" sz="quarter" idx="66"/>
          </p:nvPr>
        </p:nvSpPr>
        <p:spPr>
          <a:xfrm>
            <a:off x="4593089" y="4912169"/>
            <a:ext cx="2894304" cy="1460782"/>
          </a:xfrm>
        </p:spPr>
        <p:txBody>
          <a:bodyPr/>
          <a:lstStyle/>
          <a:p>
            <a:r>
              <a:rPr lang="en-US" dirty="0"/>
              <a:t>How is integration achieved through the public policy?</a:t>
            </a:r>
          </a:p>
          <a:p>
            <a:endParaRPr lang="en-US" dirty="0"/>
          </a:p>
        </p:txBody>
      </p:sp>
      <p:sp>
        <p:nvSpPr>
          <p:cNvPr id="34" name="Text Placeholder 33">
            <a:extLst>
              <a:ext uri="{FF2B5EF4-FFF2-40B4-BE49-F238E27FC236}">
                <a16:creationId xmlns:a16="http://schemas.microsoft.com/office/drawing/2014/main" id="{0B6C7BD9-A1A4-1295-DF0A-65E4387C7A84}"/>
              </a:ext>
            </a:extLst>
          </p:cNvPr>
          <p:cNvSpPr>
            <a:spLocks noGrp="1"/>
          </p:cNvSpPr>
          <p:nvPr>
            <p:ph type="body" sz="quarter" idx="67"/>
          </p:nvPr>
        </p:nvSpPr>
        <p:spPr/>
        <p:txBody>
          <a:bodyPr/>
          <a:lstStyle/>
          <a:p>
            <a:r>
              <a:rPr lang="en-US" dirty="0"/>
              <a:t>Quote Here</a:t>
            </a:r>
          </a:p>
        </p:txBody>
      </p:sp>
      <p:sp>
        <p:nvSpPr>
          <p:cNvPr id="73" name="Text Placeholder 72">
            <a:extLst>
              <a:ext uri="{FF2B5EF4-FFF2-40B4-BE49-F238E27FC236}">
                <a16:creationId xmlns:a16="http://schemas.microsoft.com/office/drawing/2014/main" id="{527AF446-9232-521F-ABE6-926D6A7989FC}"/>
              </a:ext>
            </a:extLst>
          </p:cNvPr>
          <p:cNvSpPr>
            <a:spLocks noGrp="1"/>
          </p:cNvSpPr>
          <p:nvPr>
            <p:ph type="body" sz="quarter" idx="69"/>
          </p:nvPr>
        </p:nvSpPr>
        <p:spPr/>
        <p:txBody>
          <a:bodyPr/>
          <a:lstStyle/>
          <a:p>
            <a:r>
              <a:rPr lang="en-US" dirty="0"/>
              <a:t>Community Initiative</a:t>
            </a:r>
          </a:p>
          <a:p>
            <a:endParaRPr lang="en-US" dirty="0"/>
          </a:p>
        </p:txBody>
      </p:sp>
      <p:sp>
        <p:nvSpPr>
          <p:cNvPr id="74" name="Text Placeholder 73">
            <a:extLst>
              <a:ext uri="{FF2B5EF4-FFF2-40B4-BE49-F238E27FC236}">
                <a16:creationId xmlns:a16="http://schemas.microsoft.com/office/drawing/2014/main" id="{BB16BB6F-11D1-7F9C-6E54-8E68D5AAC3D4}"/>
              </a:ext>
            </a:extLst>
          </p:cNvPr>
          <p:cNvSpPr>
            <a:spLocks noGrp="1"/>
          </p:cNvSpPr>
          <p:nvPr>
            <p:ph type="body" sz="quarter" idx="70"/>
          </p:nvPr>
        </p:nvSpPr>
        <p:spPr/>
        <p:txBody>
          <a:bodyPr/>
          <a:lstStyle/>
          <a:p>
            <a:r>
              <a:rPr lang="en-US" dirty="0"/>
              <a:t>Employer</a:t>
            </a:r>
          </a:p>
          <a:p>
            <a:endParaRPr lang="en-US" dirty="0"/>
          </a:p>
        </p:txBody>
      </p:sp>
      <p:sp>
        <p:nvSpPr>
          <p:cNvPr id="75" name="Text Placeholder 74">
            <a:extLst>
              <a:ext uri="{FF2B5EF4-FFF2-40B4-BE49-F238E27FC236}">
                <a16:creationId xmlns:a16="http://schemas.microsoft.com/office/drawing/2014/main" id="{3325F32A-4D56-053C-710D-AE6CEB1D5D29}"/>
              </a:ext>
            </a:extLst>
          </p:cNvPr>
          <p:cNvSpPr>
            <a:spLocks noGrp="1"/>
          </p:cNvSpPr>
          <p:nvPr>
            <p:ph type="body" sz="quarter" idx="71"/>
          </p:nvPr>
        </p:nvSpPr>
        <p:spPr/>
        <p:txBody>
          <a:bodyPr/>
          <a:lstStyle/>
          <a:p>
            <a:r>
              <a:rPr lang="en-US" dirty="0"/>
              <a:t>Refugee</a:t>
            </a:r>
          </a:p>
          <a:p>
            <a:endParaRPr lang="en-US" dirty="0"/>
          </a:p>
        </p:txBody>
      </p:sp>
      <p:cxnSp>
        <p:nvCxnSpPr>
          <p:cNvPr id="36" name="Straight Connector 35">
            <a:extLst>
              <a:ext uri="{FF2B5EF4-FFF2-40B4-BE49-F238E27FC236}">
                <a16:creationId xmlns:a16="http://schemas.microsoft.com/office/drawing/2014/main" id="{FFF32921-E322-8506-F120-0EE63512262D}"/>
              </a:ext>
            </a:extLst>
          </p:cNvPr>
          <p:cNvCxnSpPr/>
          <p:nvPr/>
        </p:nvCxnSpPr>
        <p:spPr>
          <a:xfrm>
            <a:off x="239168" y="3724060"/>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D2784059-9AAD-5B92-0238-794E5AA76B7A}"/>
              </a:ext>
            </a:extLst>
          </p:cNvPr>
          <p:cNvGrpSpPr/>
          <p:nvPr/>
        </p:nvGrpSpPr>
        <p:grpSpPr>
          <a:xfrm>
            <a:off x="5807687" y="2673426"/>
            <a:ext cx="858937" cy="625320"/>
            <a:chOff x="3400450" y="986392"/>
            <a:chExt cx="1487826" cy="1083162"/>
          </a:xfrm>
        </p:grpSpPr>
        <p:sp>
          <p:nvSpPr>
            <p:cNvPr id="39" name="Freeform 38">
              <a:extLst>
                <a:ext uri="{FF2B5EF4-FFF2-40B4-BE49-F238E27FC236}">
                  <a16:creationId xmlns:a16="http://schemas.microsoft.com/office/drawing/2014/main" id="{864DD9AB-23EE-A8AD-77B1-6CF637687D8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BAE1C"/>
            </a:solidFill>
            <a:ln w="8971" cap="flat">
              <a:noFill/>
              <a:prstDash val="solid"/>
              <a:miter/>
            </a:ln>
          </p:spPr>
          <p:txBody>
            <a:bodyPr rtlCol="0" anchor="ctr"/>
            <a:lstStyle/>
            <a:p>
              <a:endParaRPr lang="en-US" sz="1440" dirty="0"/>
            </a:p>
          </p:txBody>
        </p:sp>
        <p:sp>
          <p:nvSpPr>
            <p:cNvPr id="40" name="Freeform 39">
              <a:extLst>
                <a:ext uri="{FF2B5EF4-FFF2-40B4-BE49-F238E27FC236}">
                  <a16:creationId xmlns:a16="http://schemas.microsoft.com/office/drawing/2014/main" id="{14E4AC92-A866-CC77-6BB8-49B71775187B}"/>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595959"/>
            </a:solidFill>
            <a:ln w="8971" cap="flat">
              <a:noFill/>
              <a:prstDash val="solid"/>
              <a:miter/>
            </a:ln>
          </p:spPr>
          <p:txBody>
            <a:bodyPr rtlCol="0" anchor="ctr"/>
            <a:lstStyle/>
            <a:p>
              <a:endParaRPr lang="en-US" sz="1440" dirty="0"/>
            </a:p>
          </p:txBody>
        </p:sp>
      </p:grpSp>
      <p:cxnSp>
        <p:nvCxnSpPr>
          <p:cNvPr id="41" name="Straight Connector 40">
            <a:extLst>
              <a:ext uri="{FF2B5EF4-FFF2-40B4-BE49-F238E27FC236}">
                <a16:creationId xmlns:a16="http://schemas.microsoft.com/office/drawing/2014/main" id="{3989EA3F-0810-77B8-86C5-21299AE2572C}"/>
              </a:ext>
            </a:extLst>
          </p:cNvPr>
          <p:cNvCxnSpPr>
            <a:cxnSpLocks/>
          </p:cNvCxnSpPr>
          <p:nvPr/>
        </p:nvCxnSpPr>
        <p:spPr>
          <a:xfrm>
            <a:off x="4670995" y="5882649"/>
            <a:ext cx="288675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7E6B3F28-18E7-5704-4917-B89D322387F1}"/>
              </a:ext>
            </a:extLst>
          </p:cNvPr>
          <p:cNvCxnSpPr/>
          <p:nvPr/>
        </p:nvCxnSpPr>
        <p:spPr>
          <a:xfrm>
            <a:off x="745964" y="7694355"/>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pic>
        <p:nvPicPr>
          <p:cNvPr id="60" name="Graphic 59">
            <a:extLst>
              <a:ext uri="{FF2B5EF4-FFF2-40B4-BE49-F238E27FC236}">
                <a16:creationId xmlns:a16="http://schemas.microsoft.com/office/drawing/2014/main" id="{511EA06A-4802-8303-9B23-35BF78C773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83009" y="5530952"/>
            <a:ext cx="487799" cy="487799"/>
          </a:xfrm>
          <a:prstGeom prst="rect">
            <a:avLst/>
          </a:prstGeom>
        </p:spPr>
      </p:pic>
      <p:grpSp>
        <p:nvGrpSpPr>
          <p:cNvPr id="61" name="Graphic 2">
            <a:extLst>
              <a:ext uri="{FF2B5EF4-FFF2-40B4-BE49-F238E27FC236}">
                <a16:creationId xmlns:a16="http://schemas.microsoft.com/office/drawing/2014/main" id="{5B020ACD-DBFE-878F-0BF7-B41F154B2951}"/>
              </a:ext>
            </a:extLst>
          </p:cNvPr>
          <p:cNvGrpSpPr/>
          <p:nvPr/>
        </p:nvGrpSpPr>
        <p:grpSpPr>
          <a:xfrm>
            <a:off x="158407" y="7419263"/>
            <a:ext cx="486563" cy="492275"/>
            <a:chOff x="7190753" y="5365577"/>
            <a:chExt cx="745522" cy="754273"/>
          </a:xfrm>
          <a:solidFill>
            <a:srgbClr val="EF3E23"/>
          </a:solidFill>
        </p:grpSpPr>
        <p:sp>
          <p:nvSpPr>
            <p:cNvPr id="62" name="Freeform 61">
              <a:extLst>
                <a:ext uri="{FF2B5EF4-FFF2-40B4-BE49-F238E27FC236}">
                  <a16:creationId xmlns:a16="http://schemas.microsoft.com/office/drawing/2014/main" id="{59F45156-E28C-B8F5-6310-936DEC45267B}"/>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2FE5BCE-4F1B-0C90-C73D-0A6002C25A9E}"/>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B6C49D4-B2AD-1C02-3124-7B214E60A3DF}"/>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B186F3DA-492E-B05D-CC5C-30B58B87B6B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E938EE6-7172-4958-FFD8-39B542D28AF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13A4646-1C8E-FB77-45F7-8F6ADF8DE611}"/>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D334E81-B206-7984-74A3-27DFA51D9FC4}"/>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ED24735-3370-541B-718F-D73497FFA22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C65E931-7034-547A-9E64-EC91028E3506}"/>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pic>
        <p:nvPicPr>
          <p:cNvPr id="83" name="Graphic 82" descr="Tick with solid fill">
            <a:extLst>
              <a:ext uri="{FF2B5EF4-FFF2-40B4-BE49-F238E27FC236}">
                <a16:creationId xmlns:a16="http://schemas.microsoft.com/office/drawing/2014/main" id="{CCC21FEA-A733-F695-3C6E-41D7AEB4E1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0435" y="5173368"/>
            <a:ext cx="275142" cy="275142"/>
          </a:xfrm>
          <a:prstGeom prst="rect">
            <a:avLst/>
          </a:prstGeom>
        </p:spPr>
      </p:pic>
      <p:sp>
        <p:nvSpPr>
          <p:cNvPr id="2" name="Text Placeholder 74">
            <a:extLst>
              <a:ext uri="{FF2B5EF4-FFF2-40B4-BE49-F238E27FC236}">
                <a16:creationId xmlns:a16="http://schemas.microsoft.com/office/drawing/2014/main" id="{9732ABA6-AF5F-8909-83EA-AC78A4A6A9AD}"/>
              </a:ext>
            </a:extLst>
          </p:cNvPr>
          <p:cNvSpPr txBox="1">
            <a:spLocks/>
          </p:cNvSpPr>
          <p:nvPr/>
        </p:nvSpPr>
        <p:spPr>
          <a:xfrm>
            <a:off x="701605" y="6206088"/>
            <a:ext cx="1620576" cy="231232"/>
          </a:xfrm>
          <a:prstGeom prst="rect">
            <a:avLst/>
          </a:prstGeom>
        </p:spPr>
        <p:txBody>
          <a:bodyPr vert="horz" lIns="91440" tIns="45720" rIns="91440" bIns="45720" rtlCol="0" anchor="t">
            <a:noAutofit/>
          </a:bodyPr>
          <a:lstStyle>
            <a:lvl1pPr marL="0" indent="0" algn="l" defTabSz="755934" rtl="0" eaLnBrk="1" latinLnBrk="0" hangingPunct="1">
              <a:lnSpc>
                <a:spcPts val="1420"/>
              </a:lnSpc>
              <a:spcBef>
                <a:spcPts val="0"/>
              </a:spcBef>
              <a:buFont typeface="Arial" panose="020B0604020202020204" pitchFamily="34" charset="0"/>
              <a:buNone/>
              <a:defRPr sz="1400" b="0" i="0" kern="1200">
                <a:solidFill>
                  <a:schemeClr val="bg1"/>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Public Policy or National Scheme</a:t>
            </a:r>
          </a:p>
          <a:p>
            <a:endParaRPr lang="en-US" dirty="0"/>
          </a:p>
        </p:txBody>
      </p:sp>
      <p:sp>
        <p:nvSpPr>
          <p:cNvPr id="7" name="Text Placeholder 32">
            <a:extLst>
              <a:ext uri="{FF2B5EF4-FFF2-40B4-BE49-F238E27FC236}">
                <a16:creationId xmlns:a16="http://schemas.microsoft.com/office/drawing/2014/main" id="{01B07F28-79D7-8734-9C4B-CA41CBFBF0A6}"/>
              </a:ext>
            </a:extLst>
          </p:cNvPr>
          <p:cNvSpPr txBox="1">
            <a:spLocks/>
          </p:cNvSpPr>
          <p:nvPr/>
        </p:nvSpPr>
        <p:spPr>
          <a:xfrm>
            <a:off x="812375" y="6752195"/>
            <a:ext cx="2894304" cy="989094"/>
          </a:xfrm>
          <a:prstGeom prst="rect">
            <a:avLst/>
          </a:prstGeom>
        </p:spPr>
        <p:txBody>
          <a:bodyPr vert="horz" lIns="91440" tIns="45720" rIns="91440" bIns="45720" rtlCol="0" anchor="t">
            <a:noAutofit/>
          </a:bodyPr>
          <a:lstStyle>
            <a:lvl1pPr marL="0" indent="0" algn="l" defTabSz="755934" rtl="0" eaLnBrk="1" latinLnBrk="0" hangingPunct="1">
              <a:lnSpc>
                <a:spcPts val="2220"/>
              </a:lnSpc>
              <a:spcBef>
                <a:spcPts val="0"/>
              </a:spcBef>
              <a:buFont typeface="Arial" panose="020B0604020202020204" pitchFamily="34" charset="0"/>
              <a:buNone/>
              <a:defRPr sz="2200" b="1" i="0" kern="1200">
                <a:solidFill>
                  <a:srgbClr val="5DC7D0"/>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solidFill>
                  <a:schemeClr val="bg1"/>
                </a:solidFill>
              </a:rPr>
              <a:t>What are the main objectives of the Public Policy?</a:t>
            </a:r>
          </a:p>
        </p:txBody>
      </p:sp>
      <p:sp>
        <p:nvSpPr>
          <p:cNvPr id="8" name="Text Placeholder 31">
            <a:extLst>
              <a:ext uri="{FF2B5EF4-FFF2-40B4-BE49-F238E27FC236}">
                <a16:creationId xmlns:a16="http://schemas.microsoft.com/office/drawing/2014/main" id="{EB01727C-CECE-C200-98C1-B9BCD881F0A7}"/>
              </a:ext>
            </a:extLst>
          </p:cNvPr>
          <p:cNvSpPr txBox="1">
            <a:spLocks/>
          </p:cNvSpPr>
          <p:nvPr/>
        </p:nvSpPr>
        <p:spPr>
          <a:xfrm>
            <a:off x="887354" y="7747744"/>
            <a:ext cx="2847366" cy="3835731"/>
          </a:xfrm>
          <a:prstGeom prst="rect">
            <a:avLst/>
          </a:prstGeom>
        </p:spPr>
        <p:txBody>
          <a:bodyPr vert="horz" lIns="91440" tIns="45720" rIns="91440" bIns="45720" rtlCol="0" anchor="t">
            <a:noAutofit/>
          </a:bodyPr>
          <a:lstStyle>
            <a:lvl1pPr marL="0" indent="0" algn="l" defTabSz="755934" rtl="0" eaLnBrk="1" latinLnBrk="0" hangingPunct="1">
              <a:lnSpc>
                <a:spcPts val="1220"/>
              </a:lnSpc>
              <a:spcBef>
                <a:spcPts val="0"/>
              </a:spcBef>
              <a:buFont typeface="Arial" panose="020B0604020202020204" pitchFamily="34" charset="0"/>
              <a:buNone/>
              <a:defRPr sz="1100" b="0" i="0" kern="1200">
                <a:solidFill>
                  <a:srgbClr val="595959"/>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US" dirty="0">
                <a:solidFill>
                  <a:schemeClr val="bg1"/>
                </a:solidFill>
              </a:rPr>
              <a:t>The Social and Labour Inclusion of Refugees in the Construction Sector initiative was launched in 2022 by the Directorate-General for Immigration and Integration Policies under the Italian Ministry of Labour and Social Policies. It aims to integrate 3,000 refugees and vulnerable migrants into Italy’s construction sector through structured training </a:t>
            </a:r>
            <a:r>
              <a:rPr lang="en-US" dirty="0" err="1">
                <a:solidFill>
                  <a:schemeClr val="bg1"/>
                </a:solidFill>
              </a:rPr>
              <a:t>programmes</a:t>
            </a:r>
            <a:r>
              <a:rPr lang="en-US" dirty="0">
                <a:solidFill>
                  <a:schemeClr val="bg1"/>
                </a:solidFill>
              </a:rPr>
              <a:t> and direct employment opportunities. The programme was designed to fill labour shortages in the construction industry, particularly in northern and central Italy, while ensuring refugees gain stable employment. Key objectives include certifying refugee workers in construction skills, ensuring long-term job placement, and preventing labour exploitation.</a:t>
            </a:r>
          </a:p>
        </p:txBody>
      </p:sp>
    </p:spTree>
    <p:extLst>
      <p:ext uri="{BB962C8B-B14F-4D97-AF65-F5344CB8AC3E}">
        <p14:creationId xmlns:p14="http://schemas.microsoft.com/office/powerpoint/2010/main" val="324452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B41631-6811-5E8F-B0C3-BCA4368A17D2}"/>
              </a:ext>
            </a:extLst>
          </p:cNvPr>
          <p:cNvSpPr>
            <a:spLocks noGrp="1"/>
          </p:cNvSpPr>
          <p:nvPr>
            <p:ph type="body" sz="quarter" idx="65"/>
          </p:nvPr>
        </p:nvSpPr>
        <p:spPr>
          <a:xfrm>
            <a:off x="824908" y="1849660"/>
            <a:ext cx="2725840" cy="2320772"/>
          </a:xfrm>
        </p:spPr>
        <p:txBody>
          <a:bodyPr/>
          <a:lstStyle/>
          <a:p>
            <a:pPr algn="just"/>
            <a:r>
              <a:rPr lang="en-US" dirty="0"/>
              <a:t>The programme operates in </a:t>
            </a:r>
            <a:r>
              <a:rPr lang="en-US" b="1" dirty="0"/>
              <a:t>partnership with regional governments, trade unions, vocational training institutes, and private construction firms</a:t>
            </a:r>
            <a:r>
              <a:rPr lang="en-US" dirty="0"/>
              <a:t>. It is primarily implemented in </a:t>
            </a:r>
            <a:r>
              <a:rPr lang="en-US" b="1" dirty="0"/>
              <a:t>industrial and urban regions like Lombardy, Emilia-Romagna, and Tuscany</a:t>
            </a:r>
            <a:r>
              <a:rPr lang="en-US" dirty="0"/>
              <a:t>, where there is both </a:t>
            </a:r>
            <a:r>
              <a:rPr lang="en-US" b="1" dirty="0"/>
              <a:t>a large refugee population and a strong demand for skilled labour</a:t>
            </a:r>
            <a:r>
              <a:rPr lang="en-US" dirty="0"/>
              <a:t>. The programme actively engages local </a:t>
            </a:r>
            <a:r>
              <a:rPr lang="en-US" b="1" dirty="0"/>
              <a:t>construction companies, labour unions, and municipal employment offices</a:t>
            </a:r>
            <a:r>
              <a:rPr lang="en-US" dirty="0"/>
              <a:t> to ensure that refugees are trained in </a:t>
            </a:r>
            <a:r>
              <a:rPr lang="en-US" b="1" dirty="0"/>
              <a:t>job-relevant skills and placed in companies actively hiring workers</a:t>
            </a:r>
            <a:r>
              <a:rPr lang="en-US" dirty="0"/>
              <a:t>.</a:t>
            </a:r>
          </a:p>
          <a:p>
            <a:pPr algn="just"/>
            <a:endParaRPr lang="en-US" dirty="0"/>
          </a:p>
          <a:p>
            <a:pPr algn="just"/>
            <a:r>
              <a:rPr lang="en-US" dirty="0"/>
              <a:t>Additionally, local </a:t>
            </a:r>
            <a:r>
              <a:rPr lang="en-US" b="1" dirty="0"/>
              <a:t>Chambers of Commerce and municipal employment agencies</a:t>
            </a:r>
            <a:r>
              <a:rPr lang="en-US" dirty="0"/>
              <a:t> collaborate with the programme to </a:t>
            </a:r>
            <a:r>
              <a:rPr lang="en-US" b="1" dirty="0"/>
              <a:t>organise job fairs and facilitate networking events between refugee job seekers and potential employers</a:t>
            </a:r>
            <a:r>
              <a:rPr lang="en-US" dirty="0"/>
              <a:t>. In some cases, </a:t>
            </a:r>
            <a:r>
              <a:rPr lang="en-US" b="1" dirty="0"/>
              <a:t>non-governmental organisations (NGOs) such as ARCI and Caritas</a:t>
            </a:r>
            <a:r>
              <a:rPr lang="en-US" dirty="0"/>
              <a:t> provide additional </a:t>
            </a:r>
            <a:r>
              <a:rPr lang="en-US" b="1" dirty="0"/>
              <a:t>housing and legal assistance</a:t>
            </a:r>
            <a:r>
              <a:rPr lang="en-US" dirty="0"/>
              <a:t> to ensure successful resettlement.</a:t>
            </a:r>
          </a:p>
          <a:p>
            <a:pPr algn="just"/>
            <a:endParaRPr lang="en-US" dirty="0"/>
          </a:p>
        </p:txBody>
      </p:sp>
      <p:sp>
        <p:nvSpPr>
          <p:cNvPr id="3" name="Text Placeholder 2">
            <a:extLst>
              <a:ext uri="{FF2B5EF4-FFF2-40B4-BE49-F238E27FC236}">
                <a16:creationId xmlns:a16="http://schemas.microsoft.com/office/drawing/2014/main" id="{B5234826-E034-ABA6-D6A8-AFF94647DB15}"/>
              </a:ext>
            </a:extLst>
          </p:cNvPr>
          <p:cNvSpPr>
            <a:spLocks noGrp="1"/>
          </p:cNvSpPr>
          <p:nvPr>
            <p:ph type="body" sz="quarter" idx="66"/>
          </p:nvPr>
        </p:nvSpPr>
        <p:spPr>
          <a:xfrm>
            <a:off x="844629" y="560545"/>
            <a:ext cx="2725840" cy="1460782"/>
          </a:xfrm>
        </p:spPr>
        <p:txBody>
          <a:bodyPr/>
          <a:lstStyle/>
          <a:p>
            <a:r>
              <a:rPr lang="en-US" b="1" dirty="0"/>
              <a:t>What level of engagement does the </a:t>
            </a:r>
            <a:r>
              <a:rPr lang="en-US" dirty="0"/>
              <a:t>policy</a:t>
            </a:r>
            <a:r>
              <a:rPr lang="en-US" b="1" dirty="0"/>
              <a:t> have with the local community?</a:t>
            </a:r>
            <a:br>
              <a:rPr lang="en-US" dirty="0"/>
            </a:br>
            <a:endParaRPr lang="en-US" dirty="0"/>
          </a:p>
        </p:txBody>
      </p:sp>
      <p:sp>
        <p:nvSpPr>
          <p:cNvPr id="4" name="Text Placeholder 3">
            <a:extLst>
              <a:ext uri="{FF2B5EF4-FFF2-40B4-BE49-F238E27FC236}">
                <a16:creationId xmlns:a16="http://schemas.microsoft.com/office/drawing/2014/main" id="{1F3CDAC1-FB0F-2851-BA74-BFBA7F0223E7}"/>
              </a:ext>
            </a:extLst>
          </p:cNvPr>
          <p:cNvSpPr>
            <a:spLocks noGrp="1"/>
          </p:cNvSpPr>
          <p:nvPr>
            <p:ph type="body" sz="quarter" idx="67"/>
          </p:nvPr>
        </p:nvSpPr>
        <p:spPr>
          <a:xfrm>
            <a:off x="4526082" y="1338025"/>
            <a:ext cx="2725840" cy="2320772"/>
          </a:xfrm>
        </p:spPr>
        <p:txBody>
          <a:bodyPr/>
          <a:lstStyle/>
          <a:p>
            <a:pPr algn="just"/>
            <a:r>
              <a:rPr lang="en-US" dirty="0"/>
              <a:t>The initiative provides comprehensive support to refugee workers, including:</a:t>
            </a:r>
          </a:p>
          <a:p>
            <a:pPr algn="just">
              <a:buFont typeface="Arial" panose="020B0604020202020204" pitchFamily="34" charset="0"/>
              <a:buChar char="•"/>
            </a:pPr>
            <a:r>
              <a:rPr lang="en-US" b="1" dirty="0"/>
              <a:t>Certified vocational training</a:t>
            </a:r>
            <a:r>
              <a:rPr lang="en-US" dirty="0"/>
              <a:t> in construction skills tailored to employer needs.</a:t>
            </a:r>
          </a:p>
          <a:p>
            <a:pPr marL="171450" indent="-171450" algn="just">
              <a:buFont typeface="Arial" panose="020B0604020202020204" pitchFamily="34" charset="0"/>
              <a:buChar char="•"/>
            </a:pPr>
            <a:r>
              <a:rPr lang="en-US" b="1" dirty="0"/>
              <a:t>Paid internships (3-6 months) or direct employment contracts</a:t>
            </a:r>
            <a:r>
              <a:rPr lang="en-US" dirty="0"/>
              <a:t> after training completion.</a:t>
            </a:r>
          </a:p>
          <a:p>
            <a:pPr marL="171450" indent="-171450" algn="just">
              <a:buFont typeface="Arial" panose="020B0604020202020204" pitchFamily="34" charset="0"/>
              <a:buChar char="•"/>
            </a:pPr>
            <a:r>
              <a:rPr lang="en-US" b="1" dirty="0"/>
              <a:t>Workplace safety training (mandatory by Italian law)</a:t>
            </a:r>
            <a:r>
              <a:rPr lang="en-US" dirty="0"/>
              <a:t> to ensure compliance with regulations.</a:t>
            </a:r>
          </a:p>
          <a:p>
            <a:pPr marL="171450" indent="-171450" algn="just">
              <a:buFont typeface="Arial" panose="020B0604020202020204" pitchFamily="34" charset="0"/>
              <a:buChar char="•"/>
            </a:pPr>
            <a:r>
              <a:rPr lang="en-US" b="1" dirty="0"/>
              <a:t>Mentorship from experienced construction workers</a:t>
            </a:r>
            <a:r>
              <a:rPr lang="en-US" dirty="0"/>
              <a:t> to guide refugees through workplace adaptation.</a:t>
            </a:r>
          </a:p>
          <a:p>
            <a:pPr marL="171450" indent="-171450" algn="just">
              <a:buFont typeface="Arial" panose="020B0604020202020204" pitchFamily="34" charset="0"/>
              <a:buChar char="•"/>
            </a:pPr>
            <a:r>
              <a:rPr lang="en-US" b="1" dirty="0"/>
              <a:t>Language and legal assistance</a:t>
            </a:r>
            <a:r>
              <a:rPr lang="en-US" dirty="0"/>
              <a:t>, including </a:t>
            </a:r>
            <a:r>
              <a:rPr lang="en-US" b="1" dirty="0"/>
              <a:t>Italian for construction workers courses</a:t>
            </a:r>
            <a:r>
              <a:rPr lang="en-US" dirty="0"/>
              <a:t> and </a:t>
            </a:r>
            <a:r>
              <a:rPr lang="en-US" b="1" dirty="0"/>
              <a:t>guidance on employment contracts and labour rights</a:t>
            </a:r>
            <a:r>
              <a:rPr lang="en-US" dirty="0"/>
              <a:t>.</a:t>
            </a:r>
          </a:p>
          <a:p>
            <a:pPr marL="171450" indent="-171450" algn="just">
              <a:buFont typeface="Arial" panose="020B0604020202020204" pitchFamily="34" charset="0"/>
              <a:buChar char="•"/>
            </a:pPr>
            <a:r>
              <a:rPr lang="en-US" b="1" dirty="0"/>
              <a:t>Collaboration with trade unions (FILLEA CGIL, CISL, and UIL)</a:t>
            </a:r>
            <a:r>
              <a:rPr lang="en-US" dirty="0"/>
              <a:t> to </a:t>
            </a:r>
            <a:r>
              <a:rPr lang="en-US" b="1" dirty="0"/>
              <a:t>prevent wage theft, ensure workplace protection, and promote fair working conditions</a:t>
            </a:r>
            <a:r>
              <a:rPr lang="en-US" dirty="0"/>
              <a:t>.</a:t>
            </a:r>
          </a:p>
          <a:p>
            <a:pPr algn="just"/>
            <a:r>
              <a:rPr lang="en-US" dirty="0"/>
              <a:t>The programme also works with </a:t>
            </a:r>
            <a:r>
              <a:rPr lang="en-US" b="1" dirty="0"/>
              <a:t>construction sector associations such as ANCE (</a:t>
            </a:r>
            <a:r>
              <a:rPr lang="en-US" b="1" dirty="0" err="1"/>
              <a:t>Associazione</a:t>
            </a:r>
            <a:r>
              <a:rPr lang="en-US" b="1" dirty="0"/>
              <a:t> Nazionale </a:t>
            </a:r>
            <a:r>
              <a:rPr lang="en-US" b="1" dirty="0" err="1"/>
              <a:t>Costruttori</a:t>
            </a:r>
            <a:r>
              <a:rPr lang="en-US" b="1" dirty="0"/>
              <a:t> </a:t>
            </a:r>
            <a:r>
              <a:rPr lang="en-US" b="1" dirty="0" err="1"/>
              <a:t>Edili</a:t>
            </a:r>
            <a:r>
              <a:rPr lang="en-US" b="1" dirty="0"/>
              <a:t>)</a:t>
            </a:r>
            <a:r>
              <a:rPr lang="en-US" dirty="0"/>
              <a:t> to ensure that training standards align with </a:t>
            </a:r>
            <a:r>
              <a:rPr lang="en-US" b="1" dirty="0"/>
              <a:t>industry-specific demands</a:t>
            </a:r>
            <a:r>
              <a:rPr lang="en-US" dirty="0"/>
              <a:t>.</a:t>
            </a:r>
          </a:p>
          <a:p>
            <a:pPr algn="just"/>
            <a:endParaRPr lang="en-US" dirty="0"/>
          </a:p>
        </p:txBody>
      </p:sp>
      <p:sp>
        <p:nvSpPr>
          <p:cNvPr id="5" name="Text Placeholder 4">
            <a:extLst>
              <a:ext uri="{FF2B5EF4-FFF2-40B4-BE49-F238E27FC236}">
                <a16:creationId xmlns:a16="http://schemas.microsoft.com/office/drawing/2014/main" id="{DA887F0E-D59B-CBB2-7292-755805F556AC}"/>
              </a:ext>
            </a:extLst>
          </p:cNvPr>
          <p:cNvSpPr>
            <a:spLocks noGrp="1"/>
          </p:cNvSpPr>
          <p:nvPr>
            <p:ph type="body" sz="quarter" idx="68"/>
          </p:nvPr>
        </p:nvSpPr>
        <p:spPr>
          <a:xfrm>
            <a:off x="4515834" y="344332"/>
            <a:ext cx="2746337" cy="946604"/>
          </a:xfrm>
        </p:spPr>
        <p:txBody>
          <a:bodyPr/>
          <a:lstStyle/>
          <a:p>
            <a:r>
              <a:rPr lang="en-US" dirty="0"/>
              <a:t>What supports</a:t>
            </a:r>
          </a:p>
          <a:p>
            <a:r>
              <a:rPr lang="en-US" dirty="0"/>
              <a:t>are provided? </a:t>
            </a:r>
          </a:p>
          <a:p>
            <a:endParaRPr lang="en-US" dirty="0"/>
          </a:p>
        </p:txBody>
      </p:sp>
      <p:sp>
        <p:nvSpPr>
          <p:cNvPr id="6" name="Text Placeholder 5">
            <a:extLst>
              <a:ext uri="{FF2B5EF4-FFF2-40B4-BE49-F238E27FC236}">
                <a16:creationId xmlns:a16="http://schemas.microsoft.com/office/drawing/2014/main" id="{78FEE5BF-A967-FC62-38E4-EC08326452CB}"/>
              </a:ext>
            </a:extLst>
          </p:cNvPr>
          <p:cNvSpPr>
            <a:spLocks noGrp="1"/>
          </p:cNvSpPr>
          <p:nvPr>
            <p:ph type="body" sz="quarter" idx="69"/>
          </p:nvPr>
        </p:nvSpPr>
        <p:spPr>
          <a:xfrm>
            <a:off x="782410" y="7409703"/>
            <a:ext cx="2725840" cy="2320772"/>
          </a:xfrm>
        </p:spPr>
        <p:txBody>
          <a:bodyPr/>
          <a:lstStyle/>
          <a:p>
            <a:pPr algn="just"/>
            <a:r>
              <a:rPr lang="en-US" dirty="0"/>
              <a:t>Yes, the initiative incorporates </a:t>
            </a:r>
            <a:r>
              <a:rPr lang="en-US" b="1" dirty="0"/>
              <a:t>highly targeted upskilling workshops</a:t>
            </a:r>
            <a:r>
              <a:rPr lang="en-US" dirty="0"/>
              <a:t> in </a:t>
            </a:r>
            <a:r>
              <a:rPr lang="en-US" b="1" dirty="0"/>
              <a:t>vocational training </a:t>
            </a:r>
            <a:r>
              <a:rPr lang="en-US" b="1" dirty="0" err="1"/>
              <a:t>centres</a:t>
            </a:r>
            <a:r>
              <a:rPr lang="en-US" b="1" dirty="0"/>
              <a:t> across Italy</a:t>
            </a:r>
            <a:r>
              <a:rPr lang="en-US" dirty="0"/>
              <a:t>, including in </a:t>
            </a:r>
            <a:r>
              <a:rPr lang="en-US" b="1" dirty="0"/>
              <a:t>Milan, Bologna, and Turin</a:t>
            </a:r>
            <a:r>
              <a:rPr lang="en-US" dirty="0"/>
              <a:t>. These workshops cover:</a:t>
            </a:r>
          </a:p>
          <a:p>
            <a:pPr marL="171450" indent="-171450" algn="just">
              <a:buFont typeface="Arial" panose="020B0604020202020204" pitchFamily="34" charset="0"/>
              <a:buChar char="•"/>
            </a:pPr>
            <a:r>
              <a:rPr lang="en-US" b="1" dirty="0"/>
              <a:t>Technical courses</a:t>
            </a:r>
            <a:r>
              <a:rPr lang="en-US" dirty="0"/>
              <a:t> in </a:t>
            </a:r>
            <a:r>
              <a:rPr lang="en-US" b="1" dirty="0"/>
              <a:t>bricklaying, carpentry, concrete work, insulation, roofing, and scaffolding assembly</a:t>
            </a:r>
            <a:r>
              <a:rPr lang="en-US" dirty="0"/>
              <a:t>.</a:t>
            </a:r>
          </a:p>
          <a:p>
            <a:pPr marL="171450" indent="-171450" algn="just">
              <a:buFont typeface="Arial" panose="020B0604020202020204" pitchFamily="34" charset="0"/>
              <a:buChar char="•"/>
            </a:pPr>
            <a:r>
              <a:rPr lang="en-US" b="1" dirty="0"/>
              <a:t>Construction site machinery training</a:t>
            </a:r>
            <a:r>
              <a:rPr lang="en-US" dirty="0"/>
              <a:t>, including the operation of cranes, forklifts, and power tools.</a:t>
            </a:r>
          </a:p>
          <a:p>
            <a:pPr marL="171450" indent="-171450" algn="just">
              <a:buFont typeface="Arial" panose="020B0604020202020204" pitchFamily="34" charset="0"/>
              <a:buChar char="•"/>
            </a:pPr>
            <a:r>
              <a:rPr lang="en-US" b="1" dirty="0"/>
              <a:t>Specialised trade certifications</a:t>
            </a:r>
            <a:r>
              <a:rPr lang="en-US" dirty="0"/>
              <a:t>, such as </a:t>
            </a:r>
            <a:r>
              <a:rPr lang="en-US" b="1" dirty="0"/>
              <a:t>electrical and plumbing skills</a:t>
            </a:r>
            <a:r>
              <a:rPr lang="en-US" dirty="0"/>
              <a:t>, which increase employability.</a:t>
            </a:r>
          </a:p>
          <a:p>
            <a:pPr marL="171450" indent="-171450" algn="just">
              <a:buFont typeface="Arial" panose="020B0604020202020204" pitchFamily="34" charset="0"/>
              <a:buChar char="•"/>
            </a:pPr>
            <a:r>
              <a:rPr lang="en-US" b="1" dirty="0"/>
              <a:t>On-the-job safety certifications</a:t>
            </a:r>
            <a:r>
              <a:rPr lang="en-US" dirty="0"/>
              <a:t>, which are required by Italian law for all construction workers.</a:t>
            </a:r>
          </a:p>
          <a:p>
            <a:pPr algn="just"/>
            <a:endParaRPr lang="en-US" dirty="0"/>
          </a:p>
          <a:p>
            <a:pPr algn="just"/>
            <a:endParaRPr lang="en-US" dirty="0"/>
          </a:p>
          <a:p>
            <a:pPr algn="just"/>
            <a:endParaRPr lang="en-US" dirty="0"/>
          </a:p>
        </p:txBody>
      </p:sp>
      <p:sp>
        <p:nvSpPr>
          <p:cNvPr id="7" name="Text Placeholder 6">
            <a:extLst>
              <a:ext uri="{FF2B5EF4-FFF2-40B4-BE49-F238E27FC236}">
                <a16:creationId xmlns:a16="http://schemas.microsoft.com/office/drawing/2014/main" id="{B4E5DB45-2F4B-A658-3576-BC5C960DA8A9}"/>
              </a:ext>
            </a:extLst>
          </p:cNvPr>
          <p:cNvSpPr>
            <a:spLocks noGrp="1"/>
          </p:cNvSpPr>
          <p:nvPr>
            <p:ph type="body" sz="quarter" idx="70"/>
          </p:nvPr>
        </p:nvSpPr>
        <p:spPr>
          <a:xfrm>
            <a:off x="813062" y="6202302"/>
            <a:ext cx="2746337" cy="1043583"/>
          </a:xfrm>
        </p:spPr>
        <p:txBody>
          <a:bodyPr/>
          <a:lstStyle/>
          <a:p>
            <a:r>
              <a:rPr lang="en-US" dirty="0"/>
              <a:t>Does the policy provide upskilling opportunities?</a:t>
            </a:r>
          </a:p>
          <a:p>
            <a:endParaRPr lang="en-US" dirty="0"/>
          </a:p>
        </p:txBody>
      </p:sp>
      <p:sp>
        <p:nvSpPr>
          <p:cNvPr id="8" name="Text Placeholder 7">
            <a:extLst>
              <a:ext uri="{FF2B5EF4-FFF2-40B4-BE49-F238E27FC236}">
                <a16:creationId xmlns:a16="http://schemas.microsoft.com/office/drawing/2014/main" id="{652ED978-5C97-FD5A-EE33-A31B0C97D4DE}"/>
              </a:ext>
            </a:extLst>
          </p:cNvPr>
          <p:cNvSpPr>
            <a:spLocks noGrp="1"/>
          </p:cNvSpPr>
          <p:nvPr>
            <p:ph type="body" sz="quarter" idx="71"/>
          </p:nvPr>
        </p:nvSpPr>
        <p:spPr>
          <a:xfrm>
            <a:off x="4388112" y="7179892"/>
            <a:ext cx="2725840" cy="2320772"/>
          </a:xfrm>
        </p:spPr>
        <p:txBody>
          <a:bodyPr/>
          <a:lstStyle/>
          <a:p>
            <a:pPr algn="just"/>
            <a:r>
              <a:rPr lang="en-US" dirty="0"/>
              <a:t>this initiative is </a:t>
            </a:r>
            <a:r>
              <a:rPr lang="en-US" b="1" dirty="0"/>
              <a:t>state-funded</a:t>
            </a:r>
            <a:r>
              <a:rPr lang="en-US" dirty="0"/>
              <a:t> through the </a:t>
            </a:r>
            <a:r>
              <a:rPr lang="en-US" b="1" dirty="0"/>
              <a:t>Italian Ministry of Labour and Social Policies</a:t>
            </a:r>
            <a:r>
              <a:rPr lang="en-US" dirty="0"/>
              <a:t>, with additional financial backing from:</a:t>
            </a:r>
          </a:p>
          <a:p>
            <a:pPr marL="171450" indent="-171450" algn="just">
              <a:buFont typeface="Arial" panose="020B0604020202020204" pitchFamily="34" charset="0"/>
              <a:buChar char="•"/>
            </a:pPr>
            <a:r>
              <a:rPr lang="en-US" b="1" dirty="0"/>
              <a:t>European Union (EU) social funding </a:t>
            </a:r>
            <a:r>
              <a:rPr lang="en-US" b="1" dirty="0" err="1"/>
              <a:t>programmes</a:t>
            </a:r>
            <a:r>
              <a:rPr lang="en-US" dirty="0"/>
              <a:t>, including the </a:t>
            </a:r>
            <a:r>
              <a:rPr lang="en-US" b="1" dirty="0"/>
              <a:t>Asylum, Migration and Integration Fund (AMIF)</a:t>
            </a:r>
            <a:r>
              <a:rPr lang="en-US" dirty="0"/>
              <a:t>.</a:t>
            </a:r>
          </a:p>
          <a:p>
            <a:pPr marL="171450" indent="-171450" algn="just">
              <a:buFont typeface="Arial" panose="020B0604020202020204" pitchFamily="34" charset="0"/>
              <a:buChar char="•"/>
            </a:pPr>
            <a:r>
              <a:rPr lang="en-US" b="1" dirty="0"/>
              <a:t>Italian construction industry associations (ANCE and regional chambers of commerce)</a:t>
            </a:r>
            <a:r>
              <a:rPr lang="en-US" dirty="0"/>
              <a:t>, which co-finance employment subsidies.</a:t>
            </a:r>
          </a:p>
          <a:p>
            <a:pPr marL="171450" indent="-171450" algn="just">
              <a:buFont typeface="Arial" panose="020B0604020202020204" pitchFamily="34" charset="0"/>
              <a:buChar char="•"/>
            </a:pPr>
            <a:r>
              <a:rPr lang="en-US" b="1" dirty="0"/>
              <a:t>Trade union support funds (FILLEA CGIL, CISL, and UIL)</a:t>
            </a:r>
            <a:r>
              <a:rPr lang="en-US" dirty="0"/>
              <a:t>, which contribute to legal and workplace integration assistance.</a:t>
            </a:r>
          </a:p>
          <a:p>
            <a:pPr algn="just"/>
            <a:endParaRPr lang="en-US" dirty="0"/>
          </a:p>
        </p:txBody>
      </p:sp>
      <p:sp>
        <p:nvSpPr>
          <p:cNvPr id="9" name="Text Placeholder 8">
            <a:extLst>
              <a:ext uri="{FF2B5EF4-FFF2-40B4-BE49-F238E27FC236}">
                <a16:creationId xmlns:a16="http://schemas.microsoft.com/office/drawing/2014/main" id="{D66DAE6D-F667-C09E-1365-0D4FB9684D28}"/>
              </a:ext>
            </a:extLst>
          </p:cNvPr>
          <p:cNvSpPr>
            <a:spLocks noGrp="1"/>
          </p:cNvSpPr>
          <p:nvPr>
            <p:ph type="body" sz="quarter" idx="72"/>
          </p:nvPr>
        </p:nvSpPr>
        <p:spPr>
          <a:xfrm>
            <a:off x="4372876" y="5873251"/>
            <a:ext cx="2746337" cy="1460782"/>
          </a:xfrm>
        </p:spPr>
        <p:txBody>
          <a:bodyPr/>
          <a:lstStyle/>
          <a:p>
            <a:r>
              <a:rPr lang="en-US" dirty="0"/>
              <a:t>Was any funding used to put into place supports lacking?</a:t>
            </a:r>
          </a:p>
          <a:p>
            <a:endParaRPr lang="en-US" dirty="0"/>
          </a:p>
        </p:txBody>
      </p:sp>
      <p:cxnSp>
        <p:nvCxnSpPr>
          <p:cNvPr id="10" name="Straight Connector 9">
            <a:extLst>
              <a:ext uri="{FF2B5EF4-FFF2-40B4-BE49-F238E27FC236}">
                <a16:creationId xmlns:a16="http://schemas.microsoft.com/office/drawing/2014/main" id="{5D72447F-6CB4-42D4-3F5C-3852A0F86C8F}"/>
              </a:ext>
            </a:extLst>
          </p:cNvPr>
          <p:cNvCxnSpPr/>
          <p:nvPr/>
        </p:nvCxnSpPr>
        <p:spPr>
          <a:xfrm>
            <a:off x="815566" y="1759557"/>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CA7C6D8-C0B0-354D-4267-221AE45F8366}"/>
              </a:ext>
            </a:extLst>
          </p:cNvPr>
          <p:cNvCxnSpPr/>
          <p:nvPr/>
        </p:nvCxnSpPr>
        <p:spPr>
          <a:xfrm>
            <a:off x="4516833" y="1164442"/>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7BE1023-18C4-1D4D-AF32-D0BFE796D34B}"/>
              </a:ext>
            </a:extLst>
          </p:cNvPr>
          <p:cNvCxnSpPr/>
          <p:nvPr/>
        </p:nvCxnSpPr>
        <p:spPr>
          <a:xfrm>
            <a:off x="781466" y="7180690"/>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B5F3E2D-2725-F870-EF62-013FA9F7DB58}"/>
              </a:ext>
            </a:extLst>
          </p:cNvPr>
          <p:cNvCxnSpPr/>
          <p:nvPr/>
        </p:nvCxnSpPr>
        <p:spPr>
          <a:xfrm>
            <a:off x="4388112" y="6897886"/>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EA4BDFC9-40F9-E193-25C6-FA782FA43E53}"/>
              </a:ext>
            </a:extLst>
          </p:cNvPr>
          <p:cNvGrpSpPr/>
          <p:nvPr/>
        </p:nvGrpSpPr>
        <p:grpSpPr>
          <a:xfrm>
            <a:off x="3842795" y="1058656"/>
            <a:ext cx="597292" cy="532434"/>
            <a:chOff x="4422991" y="1951890"/>
            <a:chExt cx="1086135" cy="968195"/>
          </a:xfrm>
          <a:solidFill>
            <a:srgbClr val="EF3E23"/>
          </a:solidFill>
        </p:grpSpPr>
        <p:sp>
          <p:nvSpPr>
            <p:cNvPr id="29" name="Freeform 28">
              <a:extLst>
                <a:ext uri="{FF2B5EF4-FFF2-40B4-BE49-F238E27FC236}">
                  <a16:creationId xmlns:a16="http://schemas.microsoft.com/office/drawing/2014/main" id="{F8D31109-DE46-D799-C6EF-584DA0D2FC3B}"/>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30" name="Graphic 3">
              <a:extLst>
                <a:ext uri="{FF2B5EF4-FFF2-40B4-BE49-F238E27FC236}">
                  <a16:creationId xmlns:a16="http://schemas.microsoft.com/office/drawing/2014/main" id="{DB7FA4F0-F00C-CFDF-AABA-69EAAB97A9E9}"/>
                </a:ext>
              </a:extLst>
            </p:cNvPr>
            <p:cNvGrpSpPr/>
            <p:nvPr/>
          </p:nvGrpSpPr>
          <p:grpSpPr>
            <a:xfrm>
              <a:off x="4738409" y="2001259"/>
              <a:ext cx="466270" cy="416899"/>
              <a:chOff x="4738409" y="2001259"/>
              <a:chExt cx="466270" cy="416899"/>
            </a:xfrm>
            <a:grpFill/>
          </p:grpSpPr>
          <p:sp>
            <p:nvSpPr>
              <p:cNvPr id="31" name="Freeform 30">
                <a:extLst>
                  <a:ext uri="{FF2B5EF4-FFF2-40B4-BE49-F238E27FC236}">
                    <a16:creationId xmlns:a16="http://schemas.microsoft.com/office/drawing/2014/main" id="{3ED7E2CB-E334-DCBE-38E0-5E89C21139F5}"/>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119F892-91B4-5AE2-AAAC-90382AE6A4E6}"/>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A1DE467-3B39-17B8-46EE-CE2A754BFD3E}"/>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grpFill/>
              <a:ln w="27426" cap="flat">
                <a:noFill/>
                <a:prstDash val="solid"/>
                <a:miter/>
              </a:ln>
            </p:spPr>
            <p:txBody>
              <a:bodyPr rtlCol="0" anchor="ctr"/>
              <a:lstStyle/>
              <a:p>
                <a:endParaRPr lang="en-US"/>
              </a:p>
            </p:txBody>
          </p:sp>
        </p:grpSp>
      </p:grpSp>
      <p:grpSp>
        <p:nvGrpSpPr>
          <p:cNvPr id="42" name="Graphic 3">
            <a:extLst>
              <a:ext uri="{FF2B5EF4-FFF2-40B4-BE49-F238E27FC236}">
                <a16:creationId xmlns:a16="http://schemas.microsoft.com/office/drawing/2014/main" id="{DDAE5F5F-AE55-40A4-6E33-C5156505A381}"/>
              </a:ext>
            </a:extLst>
          </p:cNvPr>
          <p:cNvGrpSpPr/>
          <p:nvPr/>
        </p:nvGrpSpPr>
        <p:grpSpPr>
          <a:xfrm>
            <a:off x="168910" y="6853686"/>
            <a:ext cx="568976" cy="613194"/>
            <a:chOff x="8697387" y="3737866"/>
            <a:chExt cx="1058709" cy="1140988"/>
          </a:xfrm>
          <a:solidFill>
            <a:srgbClr val="EF3E23"/>
          </a:solidFill>
        </p:grpSpPr>
        <p:sp>
          <p:nvSpPr>
            <p:cNvPr id="43" name="Freeform 42">
              <a:extLst>
                <a:ext uri="{FF2B5EF4-FFF2-40B4-BE49-F238E27FC236}">
                  <a16:creationId xmlns:a16="http://schemas.microsoft.com/office/drawing/2014/main" id="{8CDE51C1-A8B1-8543-22D5-B0F139894EA6}"/>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1A8BB34-645D-E6AC-6762-500CFFE1679E}"/>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0D5149B-FD87-D8CD-9FEC-9BEC2A1D6DE5}"/>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90F1ED3-8B05-013D-29CC-E3AD68AF7302}"/>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D4C90AA-6C58-39E2-9AE0-5DB21C3AC900}"/>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936DBFA-B67E-29EF-B434-2CC423FC3000}"/>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1DDEB0B-B1B4-2187-E289-AD1283E13D9C}"/>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587019F-D103-1A13-F37E-3515CA29834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1080A25B-C337-DDEF-0826-EF6D7FCA5838}"/>
              </a:ext>
            </a:extLst>
          </p:cNvPr>
          <p:cNvGrpSpPr/>
          <p:nvPr/>
        </p:nvGrpSpPr>
        <p:grpSpPr>
          <a:xfrm>
            <a:off x="139449" y="1551502"/>
            <a:ext cx="635882" cy="532436"/>
            <a:chOff x="3917433" y="5498364"/>
            <a:chExt cx="884637" cy="740723"/>
          </a:xfrm>
          <a:solidFill>
            <a:srgbClr val="EF3E23"/>
          </a:solidFill>
        </p:grpSpPr>
        <p:sp>
          <p:nvSpPr>
            <p:cNvPr id="61" name="Freeform 60">
              <a:extLst>
                <a:ext uri="{FF2B5EF4-FFF2-40B4-BE49-F238E27FC236}">
                  <a16:creationId xmlns:a16="http://schemas.microsoft.com/office/drawing/2014/main" id="{39438A74-C5BA-83BA-C502-0412766A545E}"/>
                </a:ext>
              </a:extLst>
            </p:cNvPr>
            <p:cNvSpPr/>
            <p:nvPr/>
          </p:nvSpPr>
          <p:spPr>
            <a:xfrm>
              <a:off x="4038373" y="5498364"/>
              <a:ext cx="532748" cy="539283"/>
            </a:xfrm>
            <a:custGeom>
              <a:avLst/>
              <a:gdLst>
                <a:gd name="connsiteX0" fmla="*/ 448739 w 532748"/>
                <a:gd name="connsiteY0" fmla="*/ 135498 h 539283"/>
                <a:gd name="connsiteX1" fmla="*/ 390023 w 532748"/>
                <a:gd name="connsiteY1" fmla="*/ 37940 h 539283"/>
                <a:gd name="connsiteX2" fmla="*/ 495712 w 532748"/>
                <a:gd name="connsiteY2" fmla="*/ 87623 h 539283"/>
                <a:gd name="connsiteX3" fmla="*/ 448739 w 532748"/>
                <a:gd name="connsiteY3" fmla="*/ 135498 h 539283"/>
                <a:gd name="connsiteX4" fmla="*/ 85604 w 532748"/>
                <a:gd name="connsiteY4" fmla="*/ 503151 h 539283"/>
                <a:gd name="connsiteX5" fmla="*/ 28695 w 532748"/>
                <a:gd name="connsiteY5" fmla="*/ 342359 h 539283"/>
                <a:gd name="connsiteX6" fmla="*/ 154256 w 532748"/>
                <a:gd name="connsiteY6" fmla="*/ 342359 h 539283"/>
                <a:gd name="connsiteX7" fmla="*/ 164193 w 532748"/>
                <a:gd name="connsiteY7" fmla="*/ 423658 h 539283"/>
                <a:gd name="connsiteX8" fmla="*/ 85604 w 532748"/>
                <a:gd name="connsiteY8" fmla="*/ 503151 h 539283"/>
                <a:gd name="connsiteX9" fmla="*/ 253622 w 532748"/>
                <a:gd name="connsiteY9" fmla="*/ 38843 h 539283"/>
                <a:gd name="connsiteX10" fmla="*/ 182259 w 532748"/>
                <a:gd name="connsiteY10" fmla="*/ 168019 h 539283"/>
                <a:gd name="connsiteX11" fmla="*/ 88314 w 532748"/>
                <a:gd name="connsiteY11" fmla="*/ 148145 h 539283"/>
                <a:gd name="connsiteX12" fmla="*/ 253622 w 532748"/>
                <a:gd name="connsiteY12" fmla="*/ 38843 h 539283"/>
                <a:gd name="connsiteX13" fmla="*/ 410800 w 532748"/>
                <a:gd name="connsiteY13" fmla="*/ 174341 h 539283"/>
                <a:gd name="connsiteX14" fmla="*/ 336727 w 532748"/>
                <a:gd name="connsiteY14" fmla="*/ 178858 h 539283"/>
                <a:gd name="connsiteX15" fmla="*/ 336727 w 532748"/>
                <a:gd name="connsiteY15" fmla="*/ 30713 h 539283"/>
                <a:gd name="connsiteX16" fmla="*/ 345761 w 532748"/>
                <a:gd name="connsiteY16" fmla="*/ 31616 h 539283"/>
                <a:gd name="connsiteX17" fmla="*/ 426156 w 532748"/>
                <a:gd name="connsiteY17" fmla="*/ 158985 h 539283"/>
                <a:gd name="connsiteX18" fmla="*/ 410800 w 532748"/>
                <a:gd name="connsiteY18" fmla="*/ 174341 h 539283"/>
                <a:gd name="connsiteX19" fmla="*/ 336727 w 532748"/>
                <a:gd name="connsiteY19" fmla="*/ 207764 h 539283"/>
                <a:gd name="connsiteX20" fmla="*/ 379183 w 532748"/>
                <a:gd name="connsiteY20" fmla="*/ 205958 h 539283"/>
                <a:gd name="connsiteX21" fmla="*/ 336727 w 532748"/>
                <a:gd name="connsiteY21" fmla="*/ 248413 h 539283"/>
                <a:gd name="connsiteX22" fmla="*/ 336727 w 532748"/>
                <a:gd name="connsiteY22" fmla="*/ 207764 h 539283"/>
                <a:gd name="connsiteX23" fmla="*/ 245492 w 532748"/>
                <a:gd name="connsiteY23" fmla="*/ 341456 h 539283"/>
                <a:gd name="connsiteX24" fmla="*/ 190389 w 532748"/>
                <a:gd name="connsiteY24" fmla="*/ 397461 h 539283"/>
                <a:gd name="connsiteX25" fmla="*/ 184969 w 532748"/>
                <a:gd name="connsiteY25" fmla="*/ 341456 h 539283"/>
                <a:gd name="connsiteX26" fmla="*/ 245492 w 532748"/>
                <a:gd name="connsiteY26" fmla="*/ 341456 h 539283"/>
                <a:gd name="connsiteX27" fmla="*/ 297885 w 532748"/>
                <a:gd name="connsiteY27" fmla="*/ 31616 h 539283"/>
                <a:gd name="connsiteX28" fmla="*/ 306918 w 532748"/>
                <a:gd name="connsiteY28" fmla="*/ 30713 h 539283"/>
                <a:gd name="connsiteX29" fmla="*/ 306918 w 532748"/>
                <a:gd name="connsiteY29" fmla="*/ 178858 h 539283"/>
                <a:gd name="connsiteX30" fmla="*/ 212069 w 532748"/>
                <a:gd name="connsiteY30" fmla="*/ 172535 h 539283"/>
                <a:gd name="connsiteX31" fmla="*/ 297885 w 532748"/>
                <a:gd name="connsiteY31" fmla="*/ 31616 h 539283"/>
                <a:gd name="connsiteX32" fmla="*/ 28695 w 532748"/>
                <a:gd name="connsiteY32" fmla="*/ 312550 h 539283"/>
                <a:gd name="connsiteX33" fmla="*/ 70248 w 532748"/>
                <a:gd name="connsiteY33" fmla="*/ 173438 h 539283"/>
                <a:gd name="connsiteX34" fmla="*/ 172323 w 532748"/>
                <a:gd name="connsiteY34" fmla="*/ 196021 h 539283"/>
                <a:gd name="connsiteX35" fmla="*/ 154256 w 532748"/>
                <a:gd name="connsiteY35" fmla="*/ 311646 h 539283"/>
                <a:gd name="connsiteX36" fmla="*/ 28695 w 532748"/>
                <a:gd name="connsiteY36" fmla="*/ 312550 h 539283"/>
                <a:gd name="connsiteX37" fmla="*/ 28695 w 532748"/>
                <a:gd name="connsiteY37" fmla="*/ 312550 h 539283"/>
                <a:gd name="connsiteX38" fmla="*/ 274398 w 532748"/>
                <a:gd name="connsiteY38" fmla="*/ 312550 h 539283"/>
                <a:gd name="connsiteX39" fmla="*/ 184066 w 532748"/>
                <a:gd name="connsiteY39" fmla="*/ 312550 h 539283"/>
                <a:gd name="connsiteX40" fmla="*/ 202132 w 532748"/>
                <a:gd name="connsiteY40" fmla="*/ 200538 h 539283"/>
                <a:gd name="connsiteX41" fmla="*/ 306918 w 532748"/>
                <a:gd name="connsiteY41" fmla="*/ 208668 h 539283"/>
                <a:gd name="connsiteX42" fmla="*/ 306918 w 532748"/>
                <a:gd name="connsiteY42" fmla="*/ 279127 h 539283"/>
                <a:gd name="connsiteX43" fmla="*/ 274398 w 532748"/>
                <a:gd name="connsiteY43" fmla="*/ 312550 h 539283"/>
                <a:gd name="connsiteX44" fmla="*/ 532748 w 532748"/>
                <a:gd name="connsiteY44" fmla="*/ 85816 h 539283"/>
                <a:gd name="connsiteX45" fmla="*/ 527328 w 532748"/>
                <a:gd name="connsiteY45" fmla="*/ 74976 h 539283"/>
                <a:gd name="connsiteX46" fmla="*/ 353890 w 532748"/>
                <a:gd name="connsiteY46" fmla="*/ 1807 h 539283"/>
                <a:gd name="connsiteX47" fmla="*/ 322274 w 532748"/>
                <a:gd name="connsiteY47" fmla="*/ 0 h 539283"/>
                <a:gd name="connsiteX48" fmla="*/ 322274 w 532748"/>
                <a:gd name="connsiteY48" fmla="*/ 0 h 539283"/>
                <a:gd name="connsiteX49" fmla="*/ 322274 w 532748"/>
                <a:gd name="connsiteY49" fmla="*/ 0 h 539283"/>
                <a:gd name="connsiteX50" fmla="*/ 290658 w 532748"/>
                <a:gd name="connsiteY50" fmla="*/ 1807 h 539283"/>
                <a:gd name="connsiteX51" fmla="*/ 53084 w 532748"/>
                <a:gd name="connsiteY51" fmla="*/ 147242 h 539283"/>
                <a:gd name="connsiteX52" fmla="*/ 53084 w 532748"/>
                <a:gd name="connsiteY52" fmla="*/ 147242 h 539283"/>
                <a:gd name="connsiteX53" fmla="*/ 73861 w 532748"/>
                <a:gd name="connsiteY53" fmla="*/ 533864 h 539283"/>
                <a:gd name="connsiteX54" fmla="*/ 84701 w 532748"/>
                <a:gd name="connsiteY54" fmla="*/ 539284 h 539283"/>
                <a:gd name="connsiteX55" fmla="*/ 85604 w 532748"/>
                <a:gd name="connsiteY55" fmla="*/ 539284 h 539283"/>
                <a:gd name="connsiteX56" fmla="*/ 96444 w 532748"/>
                <a:gd name="connsiteY56" fmla="*/ 534767 h 539283"/>
                <a:gd name="connsiteX57" fmla="*/ 530038 w 532748"/>
                <a:gd name="connsiteY57" fmla="*/ 96656 h 539283"/>
                <a:gd name="connsiteX58" fmla="*/ 532748 w 532748"/>
                <a:gd name="connsiteY58" fmla="*/ 85816 h 53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748" h="539283">
                  <a:moveTo>
                    <a:pt x="448739" y="135498"/>
                  </a:moveTo>
                  <a:cubicBezTo>
                    <a:pt x="433383" y="100270"/>
                    <a:pt x="413510" y="67749"/>
                    <a:pt x="390023" y="37940"/>
                  </a:cubicBezTo>
                  <a:cubicBezTo>
                    <a:pt x="427963" y="46973"/>
                    <a:pt x="464096" y="64137"/>
                    <a:pt x="495712" y="87623"/>
                  </a:cubicBezTo>
                  <a:lnTo>
                    <a:pt x="448739" y="135498"/>
                  </a:lnTo>
                  <a:close/>
                  <a:moveTo>
                    <a:pt x="85604" y="503151"/>
                  </a:moveTo>
                  <a:cubicBezTo>
                    <a:pt x="51278" y="456177"/>
                    <a:pt x="31405" y="400172"/>
                    <a:pt x="28695" y="342359"/>
                  </a:cubicBezTo>
                  <a:lnTo>
                    <a:pt x="154256" y="342359"/>
                  </a:lnTo>
                  <a:cubicBezTo>
                    <a:pt x="155160" y="369459"/>
                    <a:pt x="157870" y="396558"/>
                    <a:pt x="164193" y="423658"/>
                  </a:cubicBezTo>
                  <a:lnTo>
                    <a:pt x="85604" y="503151"/>
                  </a:lnTo>
                  <a:close/>
                  <a:moveTo>
                    <a:pt x="253622" y="38843"/>
                  </a:moveTo>
                  <a:cubicBezTo>
                    <a:pt x="222909" y="77687"/>
                    <a:pt x="199423" y="121045"/>
                    <a:pt x="182259" y="168019"/>
                  </a:cubicBezTo>
                  <a:cubicBezTo>
                    <a:pt x="150643" y="162598"/>
                    <a:pt x="119027" y="156275"/>
                    <a:pt x="88314" y="148145"/>
                  </a:cubicBezTo>
                  <a:cubicBezTo>
                    <a:pt x="128963" y="93043"/>
                    <a:pt x="187679" y="54199"/>
                    <a:pt x="253622" y="38843"/>
                  </a:cubicBezTo>
                  <a:close/>
                  <a:moveTo>
                    <a:pt x="410800" y="174341"/>
                  </a:moveTo>
                  <a:cubicBezTo>
                    <a:pt x="386410" y="177052"/>
                    <a:pt x="361117" y="177955"/>
                    <a:pt x="336727" y="178858"/>
                  </a:cubicBezTo>
                  <a:lnTo>
                    <a:pt x="336727" y="30713"/>
                  </a:lnTo>
                  <a:cubicBezTo>
                    <a:pt x="339437" y="30713"/>
                    <a:pt x="343051" y="30713"/>
                    <a:pt x="345761" y="31616"/>
                  </a:cubicBezTo>
                  <a:cubicBezTo>
                    <a:pt x="380087" y="68653"/>
                    <a:pt x="407187" y="112012"/>
                    <a:pt x="426156" y="158985"/>
                  </a:cubicBezTo>
                  <a:lnTo>
                    <a:pt x="410800" y="174341"/>
                  </a:lnTo>
                  <a:close/>
                  <a:moveTo>
                    <a:pt x="336727" y="207764"/>
                  </a:moveTo>
                  <a:cubicBezTo>
                    <a:pt x="351180" y="207764"/>
                    <a:pt x="364730" y="206861"/>
                    <a:pt x="379183" y="205958"/>
                  </a:cubicBezTo>
                  <a:lnTo>
                    <a:pt x="336727" y="248413"/>
                  </a:lnTo>
                  <a:lnTo>
                    <a:pt x="336727" y="207764"/>
                  </a:lnTo>
                  <a:close/>
                  <a:moveTo>
                    <a:pt x="245492" y="341456"/>
                  </a:moveTo>
                  <a:lnTo>
                    <a:pt x="190389" y="397461"/>
                  </a:lnTo>
                  <a:cubicBezTo>
                    <a:pt x="187679" y="378492"/>
                    <a:pt x="185873" y="360425"/>
                    <a:pt x="184969" y="341456"/>
                  </a:cubicBezTo>
                  <a:lnTo>
                    <a:pt x="245492" y="341456"/>
                  </a:lnTo>
                  <a:close/>
                  <a:moveTo>
                    <a:pt x="297885" y="31616"/>
                  </a:moveTo>
                  <a:cubicBezTo>
                    <a:pt x="300595" y="31616"/>
                    <a:pt x="304208" y="30713"/>
                    <a:pt x="306918" y="30713"/>
                  </a:cubicBezTo>
                  <a:lnTo>
                    <a:pt x="306918" y="178858"/>
                  </a:lnTo>
                  <a:cubicBezTo>
                    <a:pt x="275302" y="177955"/>
                    <a:pt x="243685" y="176148"/>
                    <a:pt x="212069" y="172535"/>
                  </a:cubicBezTo>
                  <a:cubicBezTo>
                    <a:pt x="231942" y="120142"/>
                    <a:pt x="260848" y="72266"/>
                    <a:pt x="297885" y="31616"/>
                  </a:cubicBezTo>
                  <a:close/>
                  <a:moveTo>
                    <a:pt x="28695" y="312550"/>
                  </a:moveTo>
                  <a:cubicBezTo>
                    <a:pt x="31405" y="263771"/>
                    <a:pt x="44955" y="215894"/>
                    <a:pt x="70248" y="173438"/>
                  </a:cubicBezTo>
                  <a:cubicBezTo>
                    <a:pt x="103670" y="183375"/>
                    <a:pt x="137997" y="190602"/>
                    <a:pt x="172323" y="196021"/>
                  </a:cubicBezTo>
                  <a:cubicBezTo>
                    <a:pt x="161483" y="233960"/>
                    <a:pt x="155160" y="272804"/>
                    <a:pt x="154256" y="311646"/>
                  </a:cubicBezTo>
                  <a:lnTo>
                    <a:pt x="28695" y="312550"/>
                  </a:lnTo>
                  <a:lnTo>
                    <a:pt x="28695" y="312550"/>
                  </a:lnTo>
                  <a:close/>
                  <a:moveTo>
                    <a:pt x="274398" y="312550"/>
                  </a:moveTo>
                  <a:lnTo>
                    <a:pt x="184066" y="312550"/>
                  </a:lnTo>
                  <a:cubicBezTo>
                    <a:pt x="184969" y="274610"/>
                    <a:pt x="191293" y="236671"/>
                    <a:pt x="202132" y="200538"/>
                  </a:cubicBezTo>
                  <a:cubicBezTo>
                    <a:pt x="237362" y="205055"/>
                    <a:pt x="271688" y="207764"/>
                    <a:pt x="306918" y="208668"/>
                  </a:cubicBezTo>
                  <a:lnTo>
                    <a:pt x="306918" y="279127"/>
                  </a:lnTo>
                  <a:lnTo>
                    <a:pt x="274398" y="312550"/>
                  </a:lnTo>
                  <a:close/>
                  <a:moveTo>
                    <a:pt x="532748" y="85816"/>
                  </a:moveTo>
                  <a:cubicBezTo>
                    <a:pt x="532748" y="81299"/>
                    <a:pt x="530941" y="77687"/>
                    <a:pt x="527328" y="74976"/>
                  </a:cubicBezTo>
                  <a:cubicBezTo>
                    <a:pt x="477645" y="33424"/>
                    <a:pt x="418026" y="8130"/>
                    <a:pt x="353890" y="1807"/>
                  </a:cubicBezTo>
                  <a:cubicBezTo>
                    <a:pt x="343051" y="904"/>
                    <a:pt x="332211" y="0"/>
                    <a:pt x="322274" y="0"/>
                  </a:cubicBezTo>
                  <a:lnTo>
                    <a:pt x="322274" y="0"/>
                  </a:lnTo>
                  <a:lnTo>
                    <a:pt x="322274" y="0"/>
                  </a:lnTo>
                  <a:cubicBezTo>
                    <a:pt x="311434" y="0"/>
                    <a:pt x="300595" y="904"/>
                    <a:pt x="290658" y="1807"/>
                  </a:cubicBezTo>
                  <a:cubicBezTo>
                    <a:pt x="194003" y="11744"/>
                    <a:pt x="106380" y="65040"/>
                    <a:pt x="53084" y="147242"/>
                  </a:cubicBezTo>
                  <a:lnTo>
                    <a:pt x="53084" y="147242"/>
                  </a:lnTo>
                  <a:cubicBezTo>
                    <a:pt x="-24601" y="266480"/>
                    <a:pt x="-16471" y="423658"/>
                    <a:pt x="73861" y="533864"/>
                  </a:cubicBezTo>
                  <a:cubicBezTo>
                    <a:pt x="76571" y="536573"/>
                    <a:pt x="80184" y="539284"/>
                    <a:pt x="84701" y="539284"/>
                  </a:cubicBezTo>
                  <a:cubicBezTo>
                    <a:pt x="84701" y="539284"/>
                    <a:pt x="85604" y="539284"/>
                    <a:pt x="85604" y="539284"/>
                  </a:cubicBezTo>
                  <a:cubicBezTo>
                    <a:pt x="89217" y="539284"/>
                    <a:pt x="93734" y="537476"/>
                    <a:pt x="96444" y="534767"/>
                  </a:cubicBezTo>
                  <a:lnTo>
                    <a:pt x="530038" y="96656"/>
                  </a:lnTo>
                  <a:cubicBezTo>
                    <a:pt x="530941" y="93946"/>
                    <a:pt x="532748" y="90332"/>
                    <a:pt x="532748" y="858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D1D10C07-4B6D-7220-F782-F4EDCA2CC7EC}"/>
                </a:ext>
              </a:extLst>
            </p:cNvPr>
            <p:cNvSpPr/>
            <p:nvPr/>
          </p:nvSpPr>
          <p:spPr>
            <a:xfrm>
              <a:off x="4151528" y="5611334"/>
              <a:ext cx="538397" cy="627753"/>
            </a:xfrm>
            <a:custGeom>
              <a:avLst/>
              <a:gdLst>
                <a:gd name="connsiteX0" fmla="*/ 382557 w 538397"/>
                <a:gd name="connsiteY0" fmla="*/ 456123 h 627753"/>
                <a:gd name="connsiteX1" fmla="*/ 379847 w 538397"/>
                <a:gd name="connsiteY1" fmla="*/ 457930 h 627753"/>
                <a:gd name="connsiteX2" fmla="*/ 271448 w 538397"/>
                <a:gd name="connsiteY2" fmla="*/ 575362 h 627753"/>
                <a:gd name="connsiteX3" fmla="*/ 271448 w 538397"/>
                <a:gd name="connsiteY3" fmla="*/ 521162 h 627753"/>
                <a:gd name="connsiteX4" fmla="*/ 256995 w 538397"/>
                <a:gd name="connsiteY4" fmla="*/ 506709 h 627753"/>
                <a:gd name="connsiteX5" fmla="*/ 255188 w 538397"/>
                <a:gd name="connsiteY5" fmla="*/ 506709 h 627753"/>
                <a:gd name="connsiteX6" fmla="*/ 242542 w 538397"/>
                <a:gd name="connsiteY6" fmla="*/ 508516 h 627753"/>
                <a:gd name="connsiteX7" fmla="*/ 182923 w 538397"/>
                <a:gd name="connsiteY7" fmla="*/ 508516 h 627753"/>
                <a:gd name="connsiteX8" fmla="*/ 36585 w 538397"/>
                <a:gd name="connsiteY8" fmla="*/ 452510 h 627753"/>
                <a:gd name="connsiteX9" fmla="*/ 451209 w 538397"/>
                <a:gd name="connsiteY9" fmla="*/ 38788 h 627753"/>
                <a:gd name="connsiteX10" fmla="*/ 460242 w 538397"/>
                <a:gd name="connsiteY10" fmla="*/ 52338 h 627753"/>
                <a:gd name="connsiteX11" fmla="*/ 382557 w 538397"/>
                <a:gd name="connsiteY11" fmla="*/ 456123 h 627753"/>
                <a:gd name="connsiteX12" fmla="*/ 484632 w 538397"/>
                <a:gd name="connsiteY12" fmla="*/ 34272 h 627753"/>
                <a:gd name="connsiteX13" fmla="*/ 463856 w 538397"/>
                <a:gd name="connsiteY13" fmla="*/ 5366 h 627753"/>
                <a:gd name="connsiteX14" fmla="*/ 443079 w 538397"/>
                <a:gd name="connsiteY14" fmla="*/ 3559 h 627753"/>
                <a:gd name="connsiteX15" fmla="*/ 442176 w 538397"/>
                <a:gd name="connsiteY15" fmla="*/ 4462 h 627753"/>
                <a:gd name="connsiteX16" fmla="*/ 4065 w 538397"/>
                <a:gd name="connsiteY16" fmla="*/ 442573 h 627753"/>
                <a:gd name="connsiteX17" fmla="*/ 4065 w 538397"/>
                <a:gd name="connsiteY17" fmla="*/ 463350 h 627753"/>
                <a:gd name="connsiteX18" fmla="*/ 4968 w 538397"/>
                <a:gd name="connsiteY18" fmla="*/ 464253 h 627753"/>
                <a:gd name="connsiteX19" fmla="*/ 180213 w 538397"/>
                <a:gd name="connsiteY19" fmla="*/ 537421 h 627753"/>
                <a:gd name="connsiteX20" fmla="*/ 242542 w 538397"/>
                <a:gd name="connsiteY20" fmla="*/ 537421 h 627753"/>
                <a:gd name="connsiteX21" fmla="*/ 242542 w 538397"/>
                <a:gd name="connsiteY21" fmla="*/ 613301 h 627753"/>
                <a:gd name="connsiteX22" fmla="*/ 256995 w 538397"/>
                <a:gd name="connsiteY22" fmla="*/ 627754 h 627753"/>
                <a:gd name="connsiteX23" fmla="*/ 267835 w 538397"/>
                <a:gd name="connsiteY23" fmla="*/ 623237 h 627753"/>
                <a:gd name="connsiteX24" fmla="*/ 400623 w 538397"/>
                <a:gd name="connsiteY24" fmla="*/ 479610 h 627753"/>
                <a:gd name="connsiteX25" fmla="*/ 484632 w 538397"/>
                <a:gd name="connsiteY25" fmla="*/ 34272 h 62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8397" h="627753">
                  <a:moveTo>
                    <a:pt x="382557" y="456123"/>
                  </a:moveTo>
                  <a:cubicBezTo>
                    <a:pt x="381653" y="457027"/>
                    <a:pt x="380750" y="457027"/>
                    <a:pt x="379847" y="457930"/>
                  </a:cubicBezTo>
                  <a:lnTo>
                    <a:pt x="271448" y="575362"/>
                  </a:lnTo>
                  <a:lnTo>
                    <a:pt x="271448" y="521162"/>
                  </a:lnTo>
                  <a:cubicBezTo>
                    <a:pt x="271448" y="513032"/>
                    <a:pt x="265125" y="506709"/>
                    <a:pt x="256995" y="506709"/>
                  </a:cubicBezTo>
                  <a:cubicBezTo>
                    <a:pt x="256092" y="506709"/>
                    <a:pt x="255188" y="506709"/>
                    <a:pt x="255188" y="506709"/>
                  </a:cubicBezTo>
                  <a:cubicBezTo>
                    <a:pt x="250672" y="507613"/>
                    <a:pt x="246155" y="507613"/>
                    <a:pt x="242542" y="508516"/>
                  </a:cubicBezTo>
                  <a:cubicBezTo>
                    <a:pt x="222669" y="510322"/>
                    <a:pt x="202796" y="510322"/>
                    <a:pt x="182923" y="508516"/>
                  </a:cubicBezTo>
                  <a:cubicBezTo>
                    <a:pt x="129627" y="503096"/>
                    <a:pt x="79041" y="484126"/>
                    <a:pt x="36585" y="452510"/>
                  </a:cubicBezTo>
                  <a:lnTo>
                    <a:pt x="451209" y="38788"/>
                  </a:lnTo>
                  <a:cubicBezTo>
                    <a:pt x="453919" y="43305"/>
                    <a:pt x="457532" y="47822"/>
                    <a:pt x="460242" y="52338"/>
                  </a:cubicBezTo>
                  <a:cubicBezTo>
                    <a:pt x="547865" y="185126"/>
                    <a:pt x="513538" y="363984"/>
                    <a:pt x="382557" y="456123"/>
                  </a:cubicBezTo>
                  <a:close/>
                  <a:moveTo>
                    <a:pt x="484632" y="34272"/>
                  </a:moveTo>
                  <a:cubicBezTo>
                    <a:pt x="478309" y="24336"/>
                    <a:pt x="471082" y="14399"/>
                    <a:pt x="463856" y="5366"/>
                  </a:cubicBezTo>
                  <a:cubicBezTo>
                    <a:pt x="458436" y="-958"/>
                    <a:pt x="449402" y="-1861"/>
                    <a:pt x="443079" y="3559"/>
                  </a:cubicBezTo>
                  <a:cubicBezTo>
                    <a:pt x="443079" y="3559"/>
                    <a:pt x="442176" y="4462"/>
                    <a:pt x="442176" y="4462"/>
                  </a:cubicBezTo>
                  <a:lnTo>
                    <a:pt x="4065" y="442573"/>
                  </a:lnTo>
                  <a:cubicBezTo>
                    <a:pt x="-1355" y="447994"/>
                    <a:pt x="-1355" y="457930"/>
                    <a:pt x="4065" y="463350"/>
                  </a:cubicBezTo>
                  <a:cubicBezTo>
                    <a:pt x="4065" y="463350"/>
                    <a:pt x="4968" y="464253"/>
                    <a:pt x="4968" y="464253"/>
                  </a:cubicBezTo>
                  <a:cubicBezTo>
                    <a:pt x="54651" y="505805"/>
                    <a:pt x="116077" y="531099"/>
                    <a:pt x="180213" y="537421"/>
                  </a:cubicBezTo>
                  <a:cubicBezTo>
                    <a:pt x="200989" y="539229"/>
                    <a:pt x="221766" y="539229"/>
                    <a:pt x="242542" y="537421"/>
                  </a:cubicBezTo>
                  <a:lnTo>
                    <a:pt x="242542" y="613301"/>
                  </a:lnTo>
                  <a:cubicBezTo>
                    <a:pt x="242542" y="621431"/>
                    <a:pt x="248865" y="627754"/>
                    <a:pt x="256995" y="627754"/>
                  </a:cubicBezTo>
                  <a:cubicBezTo>
                    <a:pt x="261512" y="627754"/>
                    <a:pt x="265125" y="625947"/>
                    <a:pt x="267835" y="623237"/>
                  </a:cubicBezTo>
                  <a:lnTo>
                    <a:pt x="400623" y="479610"/>
                  </a:lnTo>
                  <a:cubicBezTo>
                    <a:pt x="544251" y="377534"/>
                    <a:pt x="581287" y="181514"/>
                    <a:pt x="484632" y="3427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2E1CC948-8B25-1EF1-DE1B-AAD7CF7132E5}"/>
                </a:ext>
              </a:extLst>
            </p:cNvPr>
            <p:cNvSpPr/>
            <p:nvPr/>
          </p:nvSpPr>
          <p:spPr>
            <a:xfrm>
              <a:off x="4332644" y="5944605"/>
              <a:ext cx="56005" cy="56006"/>
            </a:xfrm>
            <a:custGeom>
              <a:avLst/>
              <a:gdLst>
                <a:gd name="connsiteX0" fmla="*/ 56006 w 56005"/>
                <a:gd name="connsiteY0" fmla="*/ 28003 h 56006"/>
                <a:gd name="connsiteX1" fmla="*/ 28003 w 56005"/>
                <a:gd name="connsiteY1" fmla="*/ 56007 h 56006"/>
                <a:gd name="connsiteX2" fmla="*/ 0 w 56005"/>
                <a:gd name="connsiteY2" fmla="*/ 28003 h 56006"/>
                <a:gd name="connsiteX3" fmla="*/ 28003 w 56005"/>
                <a:gd name="connsiteY3" fmla="*/ 0 h 56006"/>
                <a:gd name="connsiteX4" fmla="*/ 56006 w 56005"/>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5" h="56006">
                  <a:moveTo>
                    <a:pt x="56006" y="28003"/>
                  </a:moveTo>
                  <a:cubicBezTo>
                    <a:pt x="56006" y="43360"/>
                    <a:pt x="43359" y="56007"/>
                    <a:pt x="28003" y="56007"/>
                  </a:cubicBezTo>
                  <a:cubicBezTo>
                    <a:pt x="12646" y="56007"/>
                    <a:pt x="0" y="43360"/>
                    <a:pt x="0" y="28003"/>
                  </a:cubicBezTo>
                  <a:cubicBezTo>
                    <a:pt x="0" y="12647"/>
                    <a:pt x="12646" y="0"/>
                    <a:pt x="28003" y="0"/>
                  </a:cubicBezTo>
                  <a:cubicBezTo>
                    <a:pt x="43359" y="0"/>
                    <a:pt x="56006" y="12647"/>
                    <a:pt x="56006" y="2800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444AAFF1-A7F2-8107-63B4-B703B16C0B5C}"/>
                </a:ext>
              </a:extLst>
            </p:cNvPr>
            <p:cNvSpPr/>
            <p:nvPr/>
          </p:nvSpPr>
          <p:spPr>
            <a:xfrm>
              <a:off x="4421170" y="5944605"/>
              <a:ext cx="56006" cy="56006"/>
            </a:xfrm>
            <a:custGeom>
              <a:avLst/>
              <a:gdLst>
                <a:gd name="connsiteX0" fmla="*/ 56006 w 56006"/>
                <a:gd name="connsiteY0" fmla="*/ 28003 h 56006"/>
                <a:gd name="connsiteX1" fmla="*/ 28003 w 56006"/>
                <a:gd name="connsiteY1" fmla="*/ 56007 h 56006"/>
                <a:gd name="connsiteX2" fmla="*/ 0 w 56006"/>
                <a:gd name="connsiteY2" fmla="*/ 28003 h 56006"/>
                <a:gd name="connsiteX3" fmla="*/ 28003 w 56006"/>
                <a:gd name="connsiteY3" fmla="*/ 0 h 56006"/>
                <a:gd name="connsiteX4" fmla="*/ 56006 w 56006"/>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6" h="56006">
                  <a:moveTo>
                    <a:pt x="56006" y="28003"/>
                  </a:moveTo>
                  <a:cubicBezTo>
                    <a:pt x="56006" y="43360"/>
                    <a:pt x="43359" y="56007"/>
                    <a:pt x="28003" y="56007"/>
                  </a:cubicBezTo>
                  <a:cubicBezTo>
                    <a:pt x="12647" y="56007"/>
                    <a:pt x="0" y="43360"/>
                    <a:pt x="0" y="28003"/>
                  </a:cubicBezTo>
                  <a:cubicBezTo>
                    <a:pt x="0" y="12647"/>
                    <a:pt x="12647" y="0"/>
                    <a:pt x="28003" y="0"/>
                  </a:cubicBezTo>
                  <a:cubicBezTo>
                    <a:pt x="43359" y="0"/>
                    <a:pt x="56006" y="12647"/>
                    <a:pt x="56006" y="2800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1550A6C6-5A39-4239-CFC0-DE94F41EA7AD}"/>
                </a:ext>
              </a:extLst>
            </p:cNvPr>
            <p:cNvSpPr/>
            <p:nvPr/>
          </p:nvSpPr>
          <p:spPr>
            <a:xfrm>
              <a:off x="4507889" y="5944605"/>
              <a:ext cx="63232" cy="56006"/>
            </a:xfrm>
            <a:custGeom>
              <a:avLst/>
              <a:gdLst>
                <a:gd name="connsiteX0" fmla="*/ 63233 w 63232"/>
                <a:gd name="connsiteY0" fmla="*/ 28003 h 56006"/>
                <a:gd name="connsiteX1" fmla="*/ 31616 w 63232"/>
                <a:gd name="connsiteY1" fmla="*/ 56007 h 56006"/>
                <a:gd name="connsiteX2" fmla="*/ 0 w 63232"/>
                <a:gd name="connsiteY2" fmla="*/ 28003 h 56006"/>
                <a:gd name="connsiteX3" fmla="*/ 31616 w 63232"/>
                <a:gd name="connsiteY3" fmla="*/ 0 h 56006"/>
                <a:gd name="connsiteX4" fmla="*/ 63233 w 63232"/>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32" h="56006">
                  <a:moveTo>
                    <a:pt x="63233" y="28003"/>
                  </a:moveTo>
                  <a:cubicBezTo>
                    <a:pt x="63233" y="43360"/>
                    <a:pt x="48779" y="56007"/>
                    <a:pt x="31616" y="56007"/>
                  </a:cubicBezTo>
                  <a:cubicBezTo>
                    <a:pt x="14453" y="56007"/>
                    <a:pt x="0" y="43360"/>
                    <a:pt x="0" y="28003"/>
                  </a:cubicBezTo>
                  <a:cubicBezTo>
                    <a:pt x="0" y="12647"/>
                    <a:pt x="14453" y="0"/>
                    <a:pt x="31616" y="0"/>
                  </a:cubicBezTo>
                  <a:cubicBezTo>
                    <a:pt x="48779" y="0"/>
                    <a:pt x="63233" y="12647"/>
                    <a:pt x="63233" y="2800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FFEFEF31-4F01-BDD1-2820-D34A9A48118B}"/>
                </a:ext>
              </a:extLst>
            </p:cNvPr>
            <p:cNvSpPr/>
            <p:nvPr/>
          </p:nvSpPr>
          <p:spPr>
            <a:xfrm>
              <a:off x="3917433" y="5523765"/>
              <a:ext cx="144665" cy="571794"/>
            </a:xfrm>
            <a:custGeom>
              <a:avLst/>
              <a:gdLst>
                <a:gd name="connsiteX0" fmla="*/ 116211 w 144665"/>
                <a:gd name="connsiteY0" fmla="*/ 497623 h 571794"/>
                <a:gd name="connsiteX1" fmla="*/ 99951 w 144665"/>
                <a:gd name="connsiteY1" fmla="*/ 510270 h 571794"/>
                <a:gd name="connsiteX2" fmla="*/ 99048 w 144665"/>
                <a:gd name="connsiteY2" fmla="*/ 520206 h 571794"/>
                <a:gd name="connsiteX3" fmla="*/ 140601 w 144665"/>
                <a:gd name="connsiteY3" fmla="*/ 25187 h 571794"/>
                <a:gd name="connsiteX4" fmla="*/ 140601 w 144665"/>
                <a:gd name="connsiteY4" fmla="*/ 4410 h 571794"/>
                <a:gd name="connsiteX5" fmla="*/ 119825 w 144665"/>
                <a:gd name="connsiteY5" fmla="*/ 4410 h 571794"/>
                <a:gd name="connsiteX6" fmla="*/ 73755 w 144665"/>
                <a:gd name="connsiteY6" fmla="*/ 536467 h 571794"/>
                <a:gd name="connsiteX7" fmla="*/ 61109 w 144665"/>
                <a:gd name="connsiteY7" fmla="*/ 534659 h 571794"/>
                <a:gd name="connsiteX8" fmla="*/ 44849 w 144665"/>
                <a:gd name="connsiteY8" fmla="*/ 547306 h 571794"/>
                <a:gd name="connsiteX9" fmla="*/ 56592 w 144665"/>
                <a:gd name="connsiteY9" fmla="*/ 564469 h 571794"/>
                <a:gd name="connsiteX10" fmla="*/ 105371 w 144665"/>
                <a:gd name="connsiteY10" fmla="*/ 571696 h 571794"/>
                <a:gd name="connsiteX11" fmla="*/ 121631 w 144665"/>
                <a:gd name="connsiteY11" fmla="*/ 559050 h 571794"/>
                <a:gd name="connsiteX12" fmla="*/ 121631 w 144665"/>
                <a:gd name="connsiteY12" fmla="*/ 559050 h 571794"/>
                <a:gd name="connsiteX13" fmla="*/ 127051 w 144665"/>
                <a:gd name="connsiteY13" fmla="*/ 514787 h 571794"/>
                <a:gd name="connsiteX14" fmla="*/ 116211 w 144665"/>
                <a:gd name="connsiteY14" fmla="*/ 497623 h 57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665" h="571794">
                  <a:moveTo>
                    <a:pt x="116211" y="497623"/>
                  </a:moveTo>
                  <a:cubicBezTo>
                    <a:pt x="108081" y="496720"/>
                    <a:pt x="100855" y="502140"/>
                    <a:pt x="99951" y="510270"/>
                  </a:cubicBezTo>
                  <a:lnTo>
                    <a:pt x="99048" y="520206"/>
                  </a:lnTo>
                  <a:cubicBezTo>
                    <a:pt x="-7544" y="366642"/>
                    <a:pt x="10523" y="157975"/>
                    <a:pt x="140601" y="25187"/>
                  </a:cubicBezTo>
                  <a:cubicBezTo>
                    <a:pt x="146021" y="19766"/>
                    <a:pt x="146021" y="9830"/>
                    <a:pt x="140601" y="4410"/>
                  </a:cubicBezTo>
                  <a:cubicBezTo>
                    <a:pt x="135181" y="-1010"/>
                    <a:pt x="126148" y="-1913"/>
                    <a:pt x="119825" y="4410"/>
                  </a:cubicBezTo>
                  <a:cubicBezTo>
                    <a:pt x="-20190" y="146231"/>
                    <a:pt x="-40063" y="371158"/>
                    <a:pt x="73755" y="536467"/>
                  </a:cubicBezTo>
                  <a:lnTo>
                    <a:pt x="61109" y="534659"/>
                  </a:lnTo>
                  <a:cubicBezTo>
                    <a:pt x="52979" y="533756"/>
                    <a:pt x="45752" y="539176"/>
                    <a:pt x="44849" y="547306"/>
                  </a:cubicBezTo>
                  <a:cubicBezTo>
                    <a:pt x="43946" y="555436"/>
                    <a:pt x="49366" y="562663"/>
                    <a:pt x="56592" y="564469"/>
                  </a:cubicBezTo>
                  <a:lnTo>
                    <a:pt x="105371" y="571696"/>
                  </a:lnTo>
                  <a:cubicBezTo>
                    <a:pt x="113501" y="572599"/>
                    <a:pt x="120728" y="567180"/>
                    <a:pt x="121631" y="559050"/>
                  </a:cubicBezTo>
                  <a:cubicBezTo>
                    <a:pt x="121631" y="559050"/>
                    <a:pt x="121631" y="559050"/>
                    <a:pt x="121631" y="559050"/>
                  </a:cubicBezTo>
                  <a:lnTo>
                    <a:pt x="127051" y="514787"/>
                  </a:lnTo>
                  <a:cubicBezTo>
                    <a:pt x="129761" y="505753"/>
                    <a:pt x="124341" y="498526"/>
                    <a:pt x="116211" y="49762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CD37EE9E-8B9F-E2BF-486F-A84D3F2CEDF7}"/>
                </a:ext>
              </a:extLst>
            </p:cNvPr>
            <p:cNvSpPr/>
            <p:nvPr/>
          </p:nvSpPr>
          <p:spPr>
            <a:xfrm>
              <a:off x="4658292" y="5543530"/>
              <a:ext cx="143778" cy="576770"/>
            </a:xfrm>
            <a:custGeom>
              <a:avLst/>
              <a:gdLst>
                <a:gd name="connsiteX0" fmla="*/ 70911 w 143778"/>
                <a:gd name="connsiteY0" fmla="*/ 28907 h 576770"/>
                <a:gd name="connsiteX1" fmla="*/ 85364 w 143778"/>
                <a:gd name="connsiteY1" fmla="*/ 14454 h 576770"/>
                <a:gd name="connsiteX2" fmla="*/ 70911 w 143778"/>
                <a:gd name="connsiteY2" fmla="*/ 0 h 576770"/>
                <a:gd name="connsiteX3" fmla="*/ 26648 w 143778"/>
                <a:gd name="connsiteY3" fmla="*/ 0 h 576770"/>
                <a:gd name="connsiteX4" fmla="*/ 12195 w 143778"/>
                <a:gd name="connsiteY4" fmla="*/ 14454 h 576770"/>
                <a:gd name="connsiteX5" fmla="*/ 12195 w 143778"/>
                <a:gd name="connsiteY5" fmla="*/ 58716 h 576770"/>
                <a:gd name="connsiteX6" fmla="*/ 26648 w 143778"/>
                <a:gd name="connsiteY6" fmla="*/ 73170 h 576770"/>
                <a:gd name="connsiteX7" fmla="*/ 41101 w 143778"/>
                <a:gd name="connsiteY7" fmla="*/ 58716 h 576770"/>
                <a:gd name="connsiteX8" fmla="*/ 41101 w 143778"/>
                <a:gd name="connsiteY8" fmla="*/ 54199 h 576770"/>
                <a:gd name="connsiteX9" fmla="*/ 4065 w 143778"/>
                <a:gd name="connsiteY9" fmla="*/ 551930 h 576770"/>
                <a:gd name="connsiteX10" fmla="*/ 4065 w 143778"/>
                <a:gd name="connsiteY10" fmla="*/ 572706 h 576770"/>
                <a:gd name="connsiteX11" fmla="*/ 24841 w 143778"/>
                <a:gd name="connsiteY11" fmla="*/ 572706 h 576770"/>
                <a:gd name="connsiteX12" fmla="*/ 59168 w 143778"/>
                <a:gd name="connsiteY12" fmla="*/ 29810 h 576770"/>
                <a:gd name="connsiteX13" fmla="*/ 70911 w 143778"/>
                <a:gd name="connsiteY13" fmla="*/ 29810 h 57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778" h="576770">
                  <a:moveTo>
                    <a:pt x="70911" y="28907"/>
                  </a:moveTo>
                  <a:cubicBezTo>
                    <a:pt x="79041" y="28907"/>
                    <a:pt x="85364" y="22583"/>
                    <a:pt x="85364" y="14454"/>
                  </a:cubicBezTo>
                  <a:cubicBezTo>
                    <a:pt x="85364" y="6324"/>
                    <a:pt x="79041" y="0"/>
                    <a:pt x="70911" y="0"/>
                  </a:cubicBezTo>
                  <a:lnTo>
                    <a:pt x="26648" y="0"/>
                  </a:lnTo>
                  <a:cubicBezTo>
                    <a:pt x="18518" y="0"/>
                    <a:pt x="12195" y="6324"/>
                    <a:pt x="12195" y="14454"/>
                  </a:cubicBezTo>
                  <a:lnTo>
                    <a:pt x="12195" y="58716"/>
                  </a:lnTo>
                  <a:cubicBezTo>
                    <a:pt x="12195" y="66846"/>
                    <a:pt x="18518" y="73170"/>
                    <a:pt x="26648" y="73170"/>
                  </a:cubicBezTo>
                  <a:cubicBezTo>
                    <a:pt x="34778" y="73170"/>
                    <a:pt x="41101" y="66846"/>
                    <a:pt x="41101" y="58716"/>
                  </a:cubicBezTo>
                  <a:lnTo>
                    <a:pt x="41101" y="54199"/>
                  </a:lnTo>
                  <a:cubicBezTo>
                    <a:pt x="151306" y="206861"/>
                    <a:pt x="135950" y="417335"/>
                    <a:pt x="4065" y="551930"/>
                  </a:cubicBezTo>
                  <a:cubicBezTo>
                    <a:pt x="-1355" y="557350"/>
                    <a:pt x="-1355" y="567286"/>
                    <a:pt x="4065" y="572706"/>
                  </a:cubicBezTo>
                  <a:cubicBezTo>
                    <a:pt x="9485" y="578126"/>
                    <a:pt x="19421" y="578126"/>
                    <a:pt x="24841" y="572706"/>
                  </a:cubicBezTo>
                  <a:cubicBezTo>
                    <a:pt x="169373" y="425465"/>
                    <a:pt x="183826" y="194214"/>
                    <a:pt x="59168" y="29810"/>
                  </a:cubicBezTo>
                  <a:lnTo>
                    <a:pt x="70911"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oup 93">
            <a:extLst>
              <a:ext uri="{FF2B5EF4-FFF2-40B4-BE49-F238E27FC236}">
                <a16:creationId xmlns:a16="http://schemas.microsoft.com/office/drawing/2014/main" id="{152C742A-5973-DC13-C147-B986F7DA120F}"/>
              </a:ext>
            </a:extLst>
          </p:cNvPr>
          <p:cNvGrpSpPr/>
          <p:nvPr/>
        </p:nvGrpSpPr>
        <p:grpSpPr>
          <a:xfrm>
            <a:off x="3655022" y="6448113"/>
            <a:ext cx="677433" cy="680289"/>
            <a:chOff x="4152442" y="5302687"/>
            <a:chExt cx="1090895" cy="1095495"/>
          </a:xfrm>
          <a:solidFill>
            <a:srgbClr val="EF3E23"/>
          </a:solidFill>
        </p:grpSpPr>
        <p:sp>
          <p:nvSpPr>
            <p:cNvPr id="95" name="Freeform 94">
              <a:extLst>
                <a:ext uri="{FF2B5EF4-FFF2-40B4-BE49-F238E27FC236}">
                  <a16:creationId xmlns:a16="http://schemas.microsoft.com/office/drawing/2014/main" id="{BDB8FD44-6FDB-97A1-4048-BA0557B91768}"/>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9AF1811-D586-B098-F5DF-84EDD90CC40D}"/>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7A6DA498-9598-E7F2-EFE1-52F7D6E91099}"/>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02F9C21-4718-F1C6-D4B9-05D86B920AB6}"/>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1D01E434-418A-D014-81E4-64ADDE134615}"/>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A598F2B-F4B6-BD34-3BFF-7A5EAE1DA738}"/>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3086143-51E7-0815-F934-2BCBF9CD8D41}"/>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C8A3AC0-9787-0462-B0C7-1DE32E7E6CB2}"/>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3CB1487D-84B3-E323-75D6-336A1CBE5965}"/>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EC45315F-C2CC-E351-A4E3-1C54EF77A542}"/>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966F2CC-05DD-91D8-3E48-B682A09F9603}"/>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5280F431-46E3-9E5D-17A1-ADC15B973213}"/>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C65DD3B-3D05-29E4-FE3A-69549C431F1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7BB65DD-5428-AE6E-6DFC-34361C7BA8D8}"/>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4CE1C7BC-6AEE-AB02-85FA-83A151AC3B23}"/>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143E4B1-85D5-EA1E-5377-A45F9A222CCB}"/>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spTree>
    <p:extLst>
      <p:ext uri="{BB962C8B-B14F-4D97-AF65-F5344CB8AC3E}">
        <p14:creationId xmlns:p14="http://schemas.microsoft.com/office/powerpoint/2010/main" val="324811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0">
            <a:extLst>
              <a:ext uri="{FF2B5EF4-FFF2-40B4-BE49-F238E27FC236}">
                <a16:creationId xmlns:a16="http://schemas.microsoft.com/office/drawing/2014/main" id="{46B9C49C-5AC6-DDC6-FC6E-0B6516A121A3}"/>
              </a:ext>
            </a:extLst>
          </p:cNvPr>
          <p:cNvPicPr>
            <a:picLocks noGrp="1" noChangeAspect="1"/>
          </p:cNvPicPr>
          <p:nvPr>
            <p:ph type="pic" sz="quarter" idx="10"/>
          </p:nvPr>
        </p:nvPicPr>
        <p:blipFill>
          <a:blip r:embed="rId2"/>
          <a:srcRect t="1619" b="1619"/>
          <a:stretch>
            <a:fillRect/>
          </a:stretch>
        </p:blipFill>
        <p:spPr/>
      </p:pic>
      <p:sp>
        <p:nvSpPr>
          <p:cNvPr id="13" name="Text Placeholder 12">
            <a:extLst>
              <a:ext uri="{FF2B5EF4-FFF2-40B4-BE49-F238E27FC236}">
                <a16:creationId xmlns:a16="http://schemas.microsoft.com/office/drawing/2014/main" id="{4F3E60F9-3E7D-69F7-AAB1-4F35CFCC4546}"/>
              </a:ext>
            </a:extLst>
          </p:cNvPr>
          <p:cNvSpPr>
            <a:spLocks noGrp="1"/>
          </p:cNvSpPr>
          <p:nvPr>
            <p:ph type="body" sz="quarter" idx="67"/>
          </p:nvPr>
        </p:nvSpPr>
        <p:spPr>
          <a:xfrm>
            <a:off x="171217" y="2486526"/>
            <a:ext cx="2219057" cy="1811154"/>
          </a:xfrm>
        </p:spPr>
        <p:txBody>
          <a:bodyPr/>
          <a:lstStyle/>
          <a:p>
            <a:r>
              <a:rPr lang="en-US" sz="1500" i="1" dirty="0">
                <a:solidFill>
                  <a:schemeClr val="bg1"/>
                </a:solidFill>
                <a:latin typeface="Calibri" panose="020F0502020204030204" pitchFamily="34" charset="0"/>
                <a:cs typeface="Calibri" panose="020F0502020204030204" pitchFamily="34" charset="0"/>
              </a:rPr>
              <a:t>Quote here</a:t>
            </a:r>
            <a:endParaRPr lang="en-US" sz="1500" dirty="0">
              <a:solidFill>
                <a:schemeClr val="bg1"/>
              </a:solidFill>
              <a:latin typeface="Calibri" panose="020F0502020204030204" pitchFamily="34" charset="0"/>
              <a:cs typeface="Calibri" panose="020F0502020204030204" pitchFamily="34" charset="0"/>
            </a:endParaRPr>
          </a:p>
          <a:p>
            <a:endParaRPr lang="en-US" dirty="0"/>
          </a:p>
        </p:txBody>
      </p:sp>
      <p:sp>
        <p:nvSpPr>
          <p:cNvPr id="14" name="Text Placeholder 13">
            <a:extLst>
              <a:ext uri="{FF2B5EF4-FFF2-40B4-BE49-F238E27FC236}">
                <a16:creationId xmlns:a16="http://schemas.microsoft.com/office/drawing/2014/main" id="{74B3A07A-CC61-6A8F-02AF-FD908837EE51}"/>
              </a:ext>
            </a:extLst>
          </p:cNvPr>
          <p:cNvSpPr>
            <a:spLocks noGrp="1"/>
          </p:cNvSpPr>
          <p:nvPr>
            <p:ph type="body" sz="quarter" idx="68"/>
          </p:nvPr>
        </p:nvSpPr>
        <p:spPr>
          <a:xfrm>
            <a:off x="3476204" y="4584966"/>
            <a:ext cx="3689142" cy="1900148"/>
          </a:xfrm>
        </p:spPr>
        <p:txBody>
          <a:bodyPr/>
          <a:lstStyle/>
          <a:p>
            <a:pPr algn="just"/>
            <a:r>
              <a:rPr lang="en-US" dirty="0"/>
              <a:t>The </a:t>
            </a:r>
            <a:r>
              <a:rPr lang="en-US" b="1" dirty="0"/>
              <a:t>Social and Labour Inclusion of Refugees in the Construction Sector</a:t>
            </a:r>
            <a:r>
              <a:rPr lang="en-US" dirty="0"/>
              <a:t> has effectively integrated </a:t>
            </a:r>
            <a:r>
              <a:rPr lang="en-US" b="1" dirty="0"/>
              <a:t>3,000 refugees</a:t>
            </a:r>
            <a:r>
              <a:rPr lang="en-US" dirty="0"/>
              <a:t> into Italy’s workforce by providing </a:t>
            </a:r>
            <a:r>
              <a:rPr lang="en-US" b="1" dirty="0"/>
              <a:t>structured training, paid internships, and long-term job placements</a:t>
            </a:r>
            <a:r>
              <a:rPr lang="en-US" dirty="0"/>
              <a:t>. Many participants have moved from </a:t>
            </a:r>
            <a:r>
              <a:rPr lang="en-US" b="1" dirty="0"/>
              <a:t>internships (3-6 months) to permanent contracts</a:t>
            </a:r>
            <a:r>
              <a:rPr lang="en-US" dirty="0"/>
              <a:t> in </a:t>
            </a:r>
            <a:r>
              <a:rPr lang="en-US" b="1" dirty="0"/>
              <a:t>regions with high labour demand</a:t>
            </a:r>
            <a:r>
              <a:rPr lang="en-US" dirty="0"/>
              <a:t>, such as </a:t>
            </a:r>
            <a:r>
              <a:rPr lang="en-US" b="1" dirty="0"/>
              <a:t>Lombardy, Emilia-Romagna, and Tuscany.</a:t>
            </a:r>
          </a:p>
          <a:p>
            <a:pPr algn="just"/>
            <a:endParaRPr lang="en-US" dirty="0"/>
          </a:p>
          <a:p>
            <a:pPr algn="just"/>
            <a:r>
              <a:rPr lang="en-US" dirty="0"/>
              <a:t>A key factor in the policy’s success is its </a:t>
            </a:r>
            <a:r>
              <a:rPr lang="en-US" b="1" dirty="0"/>
              <a:t>collaboration between government agencies, trade unions (FILLEA CGIL, CISL, UIL), and private construction firms</a:t>
            </a:r>
            <a:r>
              <a:rPr lang="en-US" dirty="0"/>
              <a:t>, ensuring that refugees receive </a:t>
            </a:r>
            <a:r>
              <a:rPr lang="en-US" b="1" dirty="0"/>
              <a:t>fair wages, workplace protections, and industry-certified skills</a:t>
            </a:r>
            <a:r>
              <a:rPr lang="en-US" dirty="0"/>
              <a:t>. By addressing </a:t>
            </a:r>
            <a:r>
              <a:rPr lang="en-US" b="1" dirty="0"/>
              <a:t>both refugee unemployment and skilled labour shortages</a:t>
            </a:r>
            <a:r>
              <a:rPr lang="en-US" dirty="0"/>
              <a:t>, the policy benefits both workers and employers.</a:t>
            </a:r>
          </a:p>
          <a:p>
            <a:pPr algn="just"/>
            <a:endParaRPr lang="en-US" dirty="0"/>
          </a:p>
          <a:p>
            <a:pPr algn="just"/>
            <a:r>
              <a:rPr lang="en-US" dirty="0"/>
              <a:t>With </a:t>
            </a:r>
            <a:r>
              <a:rPr lang="en-US" b="1" dirty="0"/>
              <a:t>funding from the Italian Ministry of Labour and EU migration funds</a:t>
            </a:r>
            <a:r>
              <a:rPr lang="en-US" dirty="0"/>
              <a:t>, the initiative provides </a:t>
            </a:r>
            <a:r>
              <a:rPr lang="en-US" b="1" dirty="0"/>
              <a:t>ongoing support for refugee integration</a:t>
            </a:r>
            <a:r>
              <a:rPr lang="en-US" dirty="0"/>
              <a:t>, creating a </a:t>
            </a:r>
            <a:r>
              <a:rPr lang="en-US" b="1" dirty="0"/>
              <a:t>sustainable model</a:t>
            </a:r>
            <a:r>
              <a:rPr lang="en-US" dirty="0"/>
              <a:t> that could be expanded to other industries like </a:t>
            </a:r>
            <a:r>
              <a:rPr lang="en-US" b="1" dirty="0"/>
              <a:t>manufacturing and logistics</a:t>
            </a:r>
            <a:r>
              <a:rPr lang="en-US" dirty="0"/>
              <a:t>.</a:t>
            </a:r>
          </a:p>
          <a:p>
            <a:pPr algn="just"/>
            <a:endParaRPr lang="en-US" dirty="0"/>
          </a:p>
          <a:p>
            <a:pPr algn="just"/>
            <a:endParaRPr lang="en-US" dirty="0"/>
          </a:p>
          <a:p>
            <a:pPr algn="just"/>
            <a:endParaRPr lang="en-US" dirty="0"/>
          </a:p>
        </p:txBody>
      </p:sp>
      <p:sp>
        <p:nvSpPr>
          <p:cNvPr id="15" name="Text Placeholder 14">
            <a:extLst>
              <a:ext uri="{FF2B5EF4-FFF2-40B4-BE49-F238E27FC236}">
                <a16:creationId xmlns:a16="http://schemas.microsoft.com/office/drawing/2014/main" id="{439B2850-FB31-DF5A-6D34-1703FF9872F9}"/>
              </a:ext>
            </a:extLst>
          </p:cNvPr>
          <p:cNvSpPr>
            <a:spLocks noGrp="1"/>
          </p:cNvSpPr>
          <p:nvPr>
            <p:ph type="body" sz="quarter" idx="69"/>
          </p:nvPr>
        </p:nvSpPr>
        <p:spPr>
          <a:xfrm>
            <a:off x="3444353" y="3118052"/>
            <a:ext cx="4115322" cy="1460782"/>
          </a:xfrm>
        </p:spPr>
        <p:txBody>
          <a:bodyPr/>
          <a:lstStyle/>
          <a:p>
            <a:r>
              <a:rPr lang="en-US" dirty="0"/>
              <a:t>How has the integration of refugees been successful for the policy?</a:t>
            </a:r>
          </a:p>
          <a:p>
            <a:endParaRPr lang="en-US" dirty="0"/>
          </a:p>
        </p:txBody>
      </p:sp>
      <p:sp>
        <p:nvSpPr>
          <p:cNvPr id="20" name="Rectangle 19">
            <a:extLst>
              <a:ext uri="{FF2B5EF4-FFF2-40B4-BE49-F238E27FC236}">
                <a16:creationId xmlns:a16="http://schemas.microsoft.com/office/drawing/2014/main" id="{1E08ABF4-4CC9-67C8-2666-0D11A69DE14C}"/>
              </a:ext>
            </a:extLst>
          </p:cNvPr>
          <p:cNvSpPr/>
          <p:nvPr/>
        </p:nvSpPr>
        <p:spPr>
          <a:xfrm>
            <a:off x="0" y="7819772"/>
            <a:ext cx="1033200" cy="1033200"/>
          </a:xfrm>
          <a:prstGeom prst="rect">
            <a:avLst/>
          </a:prstGeom>
          <a:solidFill>
            <a:srgbClr val="5DC7D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0C22AAD7-1BDF-8F8D-E4D9-4ADF9B099B58}"/>
              </a:ext>
            </a:extLst>
          </p:cNvPr>
          <p:cNvGrpSpPr/>
          <p:nvPr/>
        </p:nvGrpSpPr>
        <p:grpSpPr>
          <a:xfrm>
            <a:off x="0" y="0"/>
            <a:ext cx="1471012" cy="2291227"/>
            <a:chOff x="4387351" y="4867570"/>
            <a:chExt cx="581843" cy="906270"/>
          </a:xfrm>
          <a:solidFill>
            <a:schemeClr val="bg1">
              <a:alpha val="23000"/>
            </a:schemeClr>
          </a:solidFill>
        </p:grpSpPr>
        <p:grpSp>
          <p:nvGrpSpPr>
            <p:cNvPr id="22" name="Graphic 7">
              <a:extLst>
                <a:ext uri="{FF2B5EF4-FFF2-40B4-BE49-F238E27FC236}">
                  <a16:creationId xmlns:a16="http://schemas.microsoft.com/office/drawing/2014/main" id="{BC3E89A2-B9C5-2023-5A72-0D9069B2C58A}"/>
                </a:ext>
              </a:extLst>
            </p:cNvPr>
            <p:cNvGrpSpPr/>
            <p:nvPr/>
          </p:nvGrpSpPr>
          <p:grpSpPr>
            <a:xfrm>
              <a:off x="4388301" y="4867570"/>
              <a:ext cx="580893" cy="324279"/>
              <a:chOff x="4388301" y="4867570"/>
              <a:chExt cx="580893" cy="324279"/>
            </a:xfrm>
            <a:grpFill/>
          </p:grpSpPr>
          <p:sp>
            <p:nvSpPr>
              <p:cNvPr id="27" name="Freeform 26">
                <a:extLst>
                  <a:ext uri="{FF2B5EF4-FFF2-40B4-BE49-F238E27FC236}">
                    <a16:creationId xmlns:a16="http://schemas.microsoft.com/office/drawing/2014/main" id="{C6C64012-FDFF-90FD-2BBA-AF7493A56C01}"/>
                  </a:ext>
                </a:extLst>
              </p:cNvPr>
              <p:cNvSpPr/>
              <p:nvPr/>
            </p:nvSpPr>
            <p:spPr>
              <a:xfrm>
                <a:off x="4837044" y="4872324"/>
                <a:ext cx="66550" cy="105557"/>
              </a:xfrm>
              <a:custGeom>
                <a:avLst/>
                <a:gdLst>
                  <a:gd name="connsiteX0" fmla="*/ 0 w 66550"/>
                  <a:gd name="connsiteY0" fmla="*/ 0 h 105557"/>
                  <a:gd name="connsiteX1" fmla="*/ 66551 w 66550"/>
                  <a:gd name="connsiteY1" fmla="*/ 0 h 105557"/>
                  <a:gd name="connsiteX2" fmla="*/ 66551 w 66550"/>
                  <a:gd name="connsiteY2" fmla="*/ 105557 h 105557"/>
                  <a:gd name="connsiteX3" fmla="*/ 0 w 66550"/>
                  <a:gd name="connsiteY3" fmla="*/ 62764 h 105557"/>
                  <a:gd name="connsiteX4" fmla="*/ 0 w 66550"/>
                  <a:gd name="connsiteY4" fmla="*/ 0 h 10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0" h="105557">
                    <a:moveTo>
                      <a:pt x="0" y="0"/>
                    </a:moveTo>
                    <a:lnTo>
                      <a:pt x="66551" y="0"/>
                    </a:lnTo>
                    <a:lnTo>
                      <a:pt x="66551" y="105557"/>
                    </a:lnTo>
                    <a:lnTo>
                      <a:pt x="0" y="62764"/>
                    </a:lnTo>
                    <a:lnTo>
                      <a:pt x="0" y="0"/>
                    </a:lnTo>
                    <a:close/>
                  </a:path>
                </a:pathLst>
              </a:custGeom>
              <a:grp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07C63F5-AB79-E72C-B48E-6A05E4D177E0}"/>
                  </a:ext>
                </a:extLst>
              </p:cNvPr>
              <p:cNvSpPr/>
              <p:nvPr/>
            </p:nvSpPr>
            <p:spPr>
              <a:xfrm>
                <a:off x="4388301" y="4867570"/>
                <a:ext cx="580893" cy="324279"/>
              </a:xfrm>
              <a:custGeom>
                <a:avLst/>
                <a:gdLst>
                  <a:gd name="connsiteX0" fmla="*/ 289972 w 580893"/>
                  <a:gd name="connsiteY0" fmla="*/ 0 h 324279"/>
                  <a:gd name="connsiteX1" fmla="*/ 580894 w 580893"/>
                  <a:gd name="connsiteY1" fmla="*/ 189242 h 324279"/>
                  <a:gd name="connsiteX2" fmla="*/ 580894 w 580893"/>
                  <a:gd name="connsiteY2" fmla="*/ 273878 h 324279"/>
                  <a:gd name="connsiteX3" fmla="*/ 402157 w 580893"/>
                  <a:gd name="connsiteY3" fmla="*/ 159762 h 324279"/>
                  <a:gd name="connsiteX4" fmla="*/ 241484 w 580893"/>
                  <a:gd name="connsiteY4" fmla="*/ 263418 h 324279"/>
                  <a:gd name="connsiteX5" fmla="*/ 231977 w 580893"/>
                  <a:gd name="connsiteY5" fmla="*/ 269123 h 324279"/>
                  <a:gd name="connsiteX6" fmla="*/ 231977 w 580893"/>
                  <a:gd name="connsiteY6" fmla="*/ 208262 h 324279"/>
                  <a:gd name="connsiteX7" fmla="*/ 165426 w 580893"/>
                  <a:gd name="connsiteY7" fmla="*/ 208262 h 324279"/>
                  <a:gd name="connsiteX8" fmla="*/ 165426 w 580893"/>
                  <a:gd name="connsiteY8" fmla="*/ 312868 h 324279"/>
                  <a:gd name="connsiteX9" fmla="*/ 155919 w 580893"/>
                  <a:gd name="connsiteY9" fmla="*/ 318574 h 324279"/>
                  <a:gd name="connsiteX10" fmla="*/ 146412 w 580893"/>
                  <a:gd name="connsiteY10" fmla="*/ 324280 h 324279"/>
                  <a:gd name="connsiteX11" fmla="*/ 58945 w 580893"/>
                  <a:gd name="connsiteY11" fmla="*/ 268172 h 324279"/>
                  <a:gd name="connsiteX12" fmla="*/ 0 w 580893"/>
                  <a:gd name="connsiteY12" fmla="*/ 306211 h 324279"/>
                  <a:gd name="connsiteX13" fmla="*/ 0 w 580893"/>
                  <a:gd name="connsiteY13" fmla="*/ 188291 h 324279"/>
                  <a:gd name="connsiteX14" fmla="*/ 289972 w 580893"/>
                  <a:gd name="connsiteY14" fmla="*/ 0 h 32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893" h="324279">
                    <a:moveTo>
                      <a:pt x="289972" y="0"/>
                    </a:moveTo>
                    <a:lnTo>
                      <a:pt x="580894" y="189242"/>
                    </a:lnTo>
                    <a:lnTo>
                      <a:pt x="580894" y="273878"/>
                    </a:lnTo>
                    <a:lnTo>
                      <a:pt x="402157" y="159762"/>
                    </a:lnTo>
                    <a:lnTo>
                      <a:pt x="241484" y="263418"/>
                    </a:lnTo>
                    <a:lnTo>
                      <a:pt x="231977" y="269123"/>
                    </a:lnTo>
                    <a:lnTo>
                      <a:pt x="231977" y="208262"/>
                    </a:lnTo>
                    <a:lnTo>
                      <a:pt x="165426" y="208262"/>
                    </a:lnTo>
                    <a:lnTo>
                      <a:pt x="165426" y="312868"/>
                    </a:lnTo>
                    <a:lnTo>
                      <a:pt x="155919" y="318574"/>
                    </a:lnTo>
                    <a:lnTo>
                      <a:pt x="146412" y="324280"/>
                    </a:lnTo>
                    <a:lnTo>
                      <a:pt x="58945" y="268172"/>
                    </a:lnTo>
                    <a:lnTo>
                      <a:pt x="0" y="306211"/>
                    </a:lnTo>
                    <a:lnTo>
                      <a:pt x="0" y="188291"/>
                    </a:lnTo>
                    <a:lnTo>
                      <a:pt x="289972" y="0"/>
                    </a:lnTo>
                    <a:close/>
                  </a:path>
                </a:pathLst>
              </a:custGeom>
              <a:grpFill/>
              <a:ln w="0" cap="flat">
                <a:noFill/>
                <a:prstDash val="solid"/>
                <a:miter/>
              </a:ln>
            </p:spPr>
            <p:txBody>
              <a:bodyPr rtlCol="0" anchor="ctr"/>
              <a:lstStyle/>
              <a:p>
                <a:endParaRPr lang="en-US"/>
              </a:p>
            </p:txBody>
          </p:sp>
        </p:grpSp>
        <p:sp>
          <p:nvSpPr>
            <p:cNvPr id="23" name="Freeform 22">
              <a:extLst>
                <a:ext uri="{FF2B5EF4-FFF2-40B4-BE49-F238E27FC236}">
                  <a16:creationId xmlns:a16="http://schemas.microsoft.com/office/drawing/2014/main" id="{8652C32A-CB13-E6B7-9D07-015EA922DAD5}"/>
                </a:ext>
              </a:extLst>
            </p:cNvPr>
            <p:cNvSpPr/>
            <p:nvPr/>
          </p:nvSpPr>
          <p:spPr>
            <a:xfrm>
              <a:off x="4499536" y="5081537"/>
              <a:ext cx="469658" cy="334740"/>
            </a:xfrm>
            <a:custGeom>
              <a:avLst/>
              <a:gdLst>
                <a:gd name="connsiteX0" fmla="*/ 178737 w 469658"/>
                <a:gd name="connsiteY0" fmla="*/ 148351 h 334740"/>
                <a:gd name="connsiteX1" fmla="*/ 0 w 469658"/>
                <a:gd name="connsiteY1" fmla="*/ 262467 h 334740"/>
                <a:gd name="connsiteX2" fmla="*/ 0 w 469658"/>
                <a:gd name="connsiteY2" fmla="*/ 188291 h 334740"/>
                <a:gd name="connsiteX3" fmla="*/ 36128 w 469658"/>
                <a:gd name="connsiteY3" fmla="*/ 165468 h 334740"/>
                <a:gd name="connsiteX4" fmla="*/ 77960 w 469658"/>
                <a:gd name="connsiteY4" fmla="*/ 137890 h 334740"/>
                <a:gd name="connsiteX5" fmla="*/ 290922 w 469658"/>
                <a:gd name="connsiteY5" fmla="*/ 0 h 334740"/>
                <a:gd name="connsiteX6" fmla="*/ 469659 w 469658"/>
                <a:gd name="connsiteY6" fmla="*/ 115067 h 334740"/>
                <a:gd name="connsiteX7" fmla="*/ 469659 w 469658"/>
                <a:gd name="connsiteY7" fmla="*/ 334740 h 334740"/>
                <a:gd name="connsiteX8" fmla="*/ 411665 w 469658"/>
                <a:gd name="connsiteY8" fmla="*/ 296702 h 334740"/>
                <a:gd name="connsiteX9" fmla="*/ 411665 w 469658"/>
                <a:gd name="connsiteY9" fmla="*/ 193046 h 334740"/>
                <a:gd name="connsiteX10" fmla="*/ 344163 w 469658"/>
                <a:gd name="connsiteY10" fmla="*/ 193046 h 334740"/>
                <a:gd name="connsiteX11" fmla="*/ 344163 w 469658"/>
                <a:gd name="connsiteY11" fmla="*/ 253908 h 334740"/>
                <a:gd name="connsiteX12" fmla="*/ 178737 w 469658"/>
                <a:gd name="connsiteY12" fmla="*/ 148351 h 3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658" h="334740">
                  <a:moveTo>
                    <a:pt x="178737" y="148351"/>
                  </a:moveTo>
                  <a:lnTo>
                    <a:pt x="0" y="262467"/>
                  </a:lnTo>
                  <a:lnTo>
                    <a:pt x="0" y="188291"/>
                  </a:lnTo>
                  <a:lnTo>
                    <a:pt x="36128" y="165468"/>
                  </a:lnTo>
                  <a:lnTo>
                    <a:pt x="77960" y="137890"/>
                  </a:lnTo>
                  <a:lnTo>
                    <a:pt x="290922" y="0"/>
                  </a:lnTo>
                  <a:lnTo>
                    <a:pt x="469659" y="115067"/>
                  </a:lnTo>
                  <a:lnTo>
                    <a:pt x="469659" y="334740"/>
                  </a:lnTo>
                  <a:lnTo>
                    <a:pt x="411665" y="296702"/>
                  </a:lnTo>
                  <a:lnTo>
                    <a:pt x="411665" y="193046"/>
                  </a:lnTo>
                  <a:lnTo>
                    <a:pt x="344163" y="193046"/>
                  </a:lnTo>
                  <a:lnTo>
                    <a:pt x="344163" y="253908"/>
                  </a:lnTo>
                  <a:lnTo>
                    <a:pt x="178737" y="148351"/>
                  </a:lnTo>
                  <a:close/>
                </a:path>
              </a:pathLst>
            </a:custGeom>
            <a:grpFill/>
            <a:ln w="0" cap="flat">
              <a:noFill/>
              <a:prstDash val="solid"/>
              <a:miter/>
            </a:ln>
          </p:spPr>
          <p:txBody>
            <a:bodyPr rtlCol="0" anchor="ctr"/>
            <a:lstStyle/>
            <a:p>
              <a:endParaRPr lang="en-US"/>
            </a:p>
          </p:txBody>
        </p:sp>
        <p:grpSp>
          <p:nvGrpSpPr>
            <p:cNvPr id="24" name="Graphic 7">
              <a:extLst>
                <a:ext uri="{FF2B5EF4-FFF2-40B4-BE49-F238E27FC236}">
                  <a16:creationId xmlns:a16="http://schemas.microsoft.com/office/drawing/2014/main" id="{A3D9137E-AE02-1C59-1357-F2B6A5C41707}"/>
                </a:ext>
              </a:extLst>
            </p:cNvPr>
            <p:cNvGrpSpPr/>
            <p:nvPr/>
          </p:nvGrpSpPr>
          <p:grpSpPr>
            <a:xfrm>
              <a:off x="4387351" y="5189947"/>
              <a:ext cx="580893" cy="583893"/>
              <a:chOff x="4387351" y="5189947"/>
              <a:chExt cx="580893" cy="583893"/>
            </a:xfrm>
            <a:grpFill/>
          </p:grpSpPr>
          <p:sp>
            <p:nvSpPr>
              <p:cNvPr id="25" name="Freeform 24">
                <a:extLst>
                  <a:ext uri="{FF2B5EF4-FFF2-40B4-BE49-F238E27FC236}">
                    <a16:creationId xmlns:a16="http://schemas.microsoft.com/office/drawing/2014/main" id="{ADB5794A-EF11-91E8-1C4D-2E603DEA8690}"/>
                  </a:ext>
                </a:extLst>
              </p:cNvPr>
              <p:cNvSpPr/>
              <p:nvPr/>
            </p:nvSpPr>
            <p:spPr>
              <a:xfrm>
                <a:off x="4388301" y="5189947"/>
                <a:ext cx="103629" cy="226329"/>
              </a:xfrm>
              <a:custGeom>
                <a:avLst/>
                <a:gdLst>
                  <a:gd name="connsiteX0" fmla="*/ 48487 w 103629"/>
                  <a:gd name="connsiteY0" fmla="*/ 194948 h 226329"/>
                  <a:gd name="connsiteX1" fmla="*/ 0 w 103629"/>
                  <a:gd name="connsiteY1" fmla="*/ 226330 h 226329"/>
                  <a:gd name="connsiteX2" fmla="*/ 0 w 103629"/>
                  <a:gd name="connsiteY2" fmla="*/ 38990 h 226329"/>
                  <a:gd name="connsiteX3" fmla="*/ 58945 w 103629"/>
                  <a:gd name="connsiteY3" fmla="*/ 0 h 226329"/>
                  <a:gd name="connsiteX4" fmla="*/ 103629 w 103629"/>
                  <a:gd name="connsiteY4" fmla="*/ 29480 h 226329"/>
                  <a:gd name="connsiteX5" fmla="*/ 65600 w 103629"/>
                  <a:gd name="connsiteY5" fmla="*/ 54205 h 226329"/>
                  <a:gd name="connsiteX6" fmla="*/ 65600 w 103629"/>
                  <a:gd name="connsiteY6" fmla="*/ 183537 h 226329"/>
                  <a:gd name="connsiteX7" fmla="*/ 48487 w 103629"/>
                  <a:gd name="connsiteY7" fmla="*/ 194948 h 2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629" h="226329">
                    <a:moveTo>
                      <a:pt x="48487" y="194948"/>
                    </a:moveTo>
                    <a:lnTo>
                      <a:pt x="0" y="226330"/>
                    </a:lnTo>
                    <a:lnTo>
                      <a:pt x="0" y="38990"/>
                    </a:lnTo>
                    <a:lnTo>
                      <a:pt x="58945" y="0"/>
                    </a:lnTo>
                    <a:lnTo>
                      <a:pt x="103629" y="29480"/>
                    </a:lnTo>
                    <a:lnTo>
                      <a:pt x="65600" y="54205"/>
                    </a:lnTo>
                    <a:lnTo>
                      <a:pt x="65600" y="183537"/>
                    </a:lnTo>
                    <a:lnTo>
                      <a:pt x="48487" y="194948"/>
                    </a:lnTo>
                    <a:close/>
                  </a:path>
                </a:pathLst>
              </a:custGeom>
              <a:grpFill/>
              <a:ln w="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78C900D-920B-13A2-7BB9-4B42E088BD2A}"/>
                  </a:ext>
                </a:extLst>
              </p:cNvPr>
              <p:cNvSpPr/>
              <p:nvPr/>
            </p:nvSpPr>
            <p:spPr>
              <a:xfrm>
                <a:off x="4387351" y="5282191"/>
                <a:ext cx="580893" cy="491649"/>
              </a:xfrm>
              <a:custGeom>
                <a:avLst/>
                <a:gdLst>
                  <a:gd name="connsiteX0" fmla="*/ 951 w 580893"/>
                  <a:gd name="connsiteY0" fmla="*/ 189242 h 491649"/>
                  <a:gd name="connsiteX1" fmla="*/ 951 w 580893"/>
                  <a:gd name="connsiteY1" fmla="*/ 286241 h 491649"/>
                  <a:gd name="connsiteX2" fmla="*/ 290922 w 580893"/>
                  <a:gd name="connsiteY2" fmla="*/ 286241 h 491649"/>
                  <a:gd name="connsiteX3" fmla="*/ 290922 w 580893"/>
                  <a:gd name="connsiteY3" fmla="*/ 491650 h 491649"/>
                  <a:gd name="connsiteX4" fmla="*/ 580894 w 580893"/>
                  <a:gd name="connsiteY4" fmla="*/ 286241 h 491649"/>
                  <a:gd name="connsiteX5" fmla="*/ 580894 w 580893"/>
                  <a:gd name="connsiteY5" fmla="*/ 189242 h 491649"/>
                  <a:gd name="connsiteX6" fmla="*/ 289972 w 580893"/>
                  <a:gd name="connsiteY6" fmla="*/ 0 h 491649"/>
                  <a:gd name="connsiteX7" fmla="*/ 112186 w 580893"/>
                  <a:gd name="connsiteY7" fmla="*/ 116018 h 491649"/>
                  <a:gd name="connsiteX8" fmla="*/ 95073 w 580893"/>
                  <a:gd name="connsiteY8" fmla="*/ 127429 h 491649"/>
                  <a:gd name="connsiteX9" fmla="*/ 65600 w 580893"/>
                  <a:gd name="connsiteY9" fmla="*/ 146449 h 491649"/>
                  <a:gd name="connsiteX10" fmla="*/ 48487 w 580893"/>
                  <a:gd name="connsiteY10" fmla="*/ 157860 h 491649"/>
                  <a:gd name="connsiteX11" fmla="*/ 0 w 580893"/>
                  <a:gd name="connsiteY11" fmla="*/ 189242 h 491649"/>
                  <a:gd name="connsiteX12" fmla="*/ 354621 w 580893"/>
                  <a:gd name="connsiteY12" fmla="*/ 153106 h 491649"/>
                  <a:gd name="connsiteX13" fmla="*/ 419270 w 580893"/>
                  <a:gd name="connsiteY13" fmla="*/ 153106 h 491649"/>
                  <a:gd name="connsiteX14" fmla="*/ 419270 w 580893"/>
                  <a:gd name="connsiteY14" fmla="*/ 217771 h 491649"/>
                  <a:gd name="connsiteX15" fmla="*/ 354621 w 580893"/>
                  <a:gd name="connsiteY15" fmla="*/ 217771 h 491649"/>
                  <a:gd name="connsiteX16" fmla="*/ 354621 w 580893"/>
                  <a:gd name="connsiteY16" fmla="*/ 153106 h 491649"/>
                  <a:gd name="connsiteX17" fmla="*/ 258598 w 580893"/>
                  <a:gd name="connsiteY17" fmla="*/ 153106 h 491649"/>
                  <a:gd name="connsiteX18" fmla="*/ 323247 w 580893"/>
                  <a:gd name="connsiteY18" fmla="*/ 153106 h 491649"/>
                  <a:gd name="connsiteX19" fmla="*/ 323247 w 580893"/>
                  <a:gd name="connsiteY19" fmla="*/ 217771 h 491649"/>
                  <a:gd name="connsiteX20" fmla="*/ 258598 w 580893"/>
                  <a:gd name="connsiteY20" fmla="*/ 217771 h 491649"/>
                  <a:gd name="connsiteX21" fmla="*/ 258598 w 580893"/>
                  <a:gd name="connsiteY21" fmla="*/ 153106 h 491649"/>
                  <a:gd name="connsiteX22" fmla="*/ 162574 w 580893"/>
                  <a:gd name="connsiteY22" fmla="*/ 153106 h 491649"/>
                  <a:gd name="connsiteX23" fmla="*/ 227224 w 580893"/>
                  <a:gd name="connsiteY23" fmla="*/ 153106 h 491649"/>
                  <a:gd name="connsiteX24" fmla="*/ 227224 w 580893"/>
                  <a:gd name="connsiteY24" fmla="*/ 217771 h 491649"/>
                  <a:gd name="connsiteX25" fmla="*/ 162574 w 580893"/>
                  <a:gd name="connsiteY25" fmla="*/ 217771 h 491649"/>
                  <a:gd name="connsiteX26" fmla="*/ 162574 w 580893"/>
                  <a:gd name="connsiteY26" fmla="*/ 153106 h 49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893" h="491649">
                    <a:moveTo>
                      <a:pt x="951" y="189242"/>
                    </a:moveTo>
                    <a:lnTo>
                      <a:pt x="951" y="286241"/>
                    </a:lnTo>
                    <a:cubicBezTo>
                      <a:pt x="951" y="286241"/>
                      <a:pt x="290922" y="286241"/>
                      <a:pt x="290922" y="286241"/>
                    </a:cubicBezTo>
                    <a:lnTo>
                      <a:pt x="290922" y="491650"/>
                    </a:lnTo>
                    <a:cubicBezTo>
                      <a:pt x="290922" y="491650"/>
                      <a:pt x="580894" y="286241"/>
                      <a:pt x="580894" y="286241"/>
                    </a:cubicBezTo>
                    <a:lnTo>
                      <a:pt x="580894" y="189242"/>
                    </a:lnTo>
                    <a:cubicBezTo>
                      <a:pt x="580894" y="189242"/>
                      <a:pt x="289972" y="0"/>
                      <a:pt x="289972" y="0"/>
                    </a:cubicBezTo>
                    <a:lnTo>
                      <a:pt x="112186" y="116018"/>
                    </a:lnTo>
                    <a:lnTo>
                      <a:pt x="95073" y="127429"/>
                    </a:lnTo>
                    <a:lnTo>
                      <a:pt x="65600" y="146449"/>
                    </a:lnTo>
                    <a:lnTo>
                      <a:pt x="48487" y="157860"/>
                    </a:lnTo>
                    <a:lnTo>
                      <a:pt x="0" y="189242"/>
                    </a:lnTo>
                    <a:close/>
                    <a:moveTo>
                      <a:pt x="354621" y="153106"/>
                    </a:moveTo>
                    <a:lnTo>
                      <a:pt x="419270" y="153106"/>
                    </a:lnTo>
                    <a:lnTo>
                      <a:pt x="419270" y="217771"/>
                    </a:lnTo>
                    <a:lnTo>
                      <a:pt x="354621" y="217771"/>
                    </a:lnTo>
                    <a:lnTo>
                      <a:pt x="354621" y="153106"/>
                    </a:lnTo>
                    <a:close/>
                    <a:moveTo>
                      <a:pt x="258598" y="153106"/>
                    </a:moveTo>
                    <a:lnTo>
                      <a:pt x="323247" y="153106"/>
                    </a:lnTo>
                    <a:lnTo>
                      <a:pt x="323247" y="217771"/>
                    </a:lnTo>
                    <a:lnTo>
                      <a:pt x="258598" y="217771"/>
                    </a:lnTo>
                    <a:lnTo>
                      <a:pt x="258598" y="153106"/>
                    </a:lnTo>
                    <a:close/>
                    <a:moveTo>
                      <a:pt x="162574" y="153106"/>
                    </a:moveTo>
                    <a:lnTo>
                      <a:pt x="227224" y="153106"/>
                    </a:lnTo>
                    <a:lnTo>
                      <a:pt x="227224" y="217771"/>
                    </a:lnTo>
                    <a:lnTo>
                      <a:pt x="162574" y="217771"/>
                    </a:lnTo>
                    <a:lnTo>
                      <a:pt x="162574" y="153106"/>
                    </a:lnTo>
                    <a:close/>
                  </a:path>
                </a:pathLst>
              </a:custGeom>
              <a:grpFill/>
              <a:ln w="0" cap="flat">
                <a:noFill/>
                <a:prstDash val="solid"/>
                <a:miter/>
              </a:ln>
            </p:spPr>
            <p:txBody>
              <a:bodyPr rtlCol="0" anchor="ctr"/>
              <a:lstStyle/>
              <a:p>
                <a:endParaRPr lang="en-US"/>
              </a:p>
            </p:txBody>
          </p:sp>
        </p:grpSp>
      </p:grpSp>
      <p:sp>
        <p:nvSpPr>
          <p:cNvPr id="29" name="Text Placeholder 58">
            <a:extLst>
              <a:ext uri="{FF2B5EF4-FFF2-40B4-BE49-F238E27FC236}">
                <a16:creationId xmlns:a16="http://schemas.microsoft.com/office/drawing/2014/main" id="{9D2464D3-2B99-37B3-5631-314192BA7C64}"/>
              </a:ext>
            </a:extLst>
          </p:cNvPr>
          <p:cNvSpPr txBox="1">
            <a:spLocks/>
          </p:cNvSpPr>
          <p:nvPr/>
        </p:nvSpPr>
        <p:spPr>
          <a:xfrm>
            <a:off x="3179699" y="9897603"/>
            <a:ext cx="4379976" cy="501853"/>
          </a:xfrm>
          <a:prstGeom prst="rect">
            <a:avLst/>
          </a:prstGeom>
          <a:solidFill>
            <a:srgbClr val="FBAE1C">
              <a:alpha val="88329"/>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err="1">
                <a:solidFill>
                  <a:schemeClr val="bg1"/>
                </a:solidFill>
                <a:latin typeface="Calibri" panose="020F0502020204030204" pitchFamily="34" charset="0"/>
                <a:cs typeface="Calibri" panose="020F0502020204030204" pitchFamily="34" charset="0"/>
              </a:rPr>
              <a:t>www.</a:t>
            </a:r>
            <a:r>
              <a:rPr lang="en-US" sz="2400" b="1" dirty="0" err="1">
                <a:solidFill>
                  <a:schemeClr val="bg1"/>
                </a:solidFill>
                <a:latin typeface="Calibri" panose="020F0502020204030204" pitchFamily="34" charset="0"/>
                <a:cs typeface="Calibri" panose="020F0502020204030204" pitchFamily="34" charset="0"/>
              </a:rPr>
              <a:t>welcomeworkproject</a:t>
            </a:r>
            <a:r>
              <a:rPr lang="en-US" sz="2400" dirty="0" err="1">
                <a:solidFill>
                  <a:schemeClr val="bg1"/>
                </a:solidFill>
                <a:latin typeface="Calibri" panose="020F0502020204030204" pitchFamily="34" charset="0"/>
                <a:cs typeface="Calibri" panose="020F0502020204030204" pitchFamily="34" charset="0"/>
              </a:rPr>
              <a:t>.eu</a:t>
            </a:r>
            <a:endParaRPr lang="en-US" sz="2400" dirty="0">
              <a:solidFill>
                <a:schemeClr val="bg1"/>
              </a:solidFill>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45EFBD70-A07E-C39E-3C88-F305456F72D0}"/>
              </a:ext>
            </a:extLst>
          </p:cNvPr>
          <p:cNvCxnSpPr>
            <a:cxnSpLocks/>
          </p:cNvCxnSpPr>
          <p:nvPr/>
        </p:nvCxnSpPr>
        <p:spPr>
          <a:xfrm>
            <a:off x="3437890" y="4418048"/>
            <a:ext cx="3780000"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grpSp>
        <p:nvGrpSpPr>
          <p:cNvPr id="44" name="Graphic 3">
            <a:extLst>
              <a:ext uri="{FF2B5EF4-FFF2-40B4-BE49-F238E27FC236}">
                <a16:creationId xmlns:a16="http://schemas.microsoft.com/office/drawing/2014/main" id="{F98B98B1-D072-E5F2-A1B8-0C0A70AF4E98}"/>
              </a:ext>
            </a:extLst>
          </p:cNvPr>
          <p:cNvGrpSpPr/>
          <p:nvPr/>
        </p:nvGrpSpPr>
        <p:grpSpPr>
          <a:xfrm>
            <a:off x="2760098" y="4033946"/>
            <a:ext cx="598443" cy="571459"/>
            <a:chOff x="10407709" y="5371716"/>
            <a:chExt cx="1086136" cy="1037162"/>
          </a:xfrm>
          <a:solidFill>
            <a:srgbClr val="EF3E23"/>
          </a:solidFill>
        </p:grpSpPr>
        <p:grpSp>
          <p:nvGrpSpPr>
            <p:cNvPr id="45" name="Graphic 3">
              <a:extLst>
                <a:ext uri="{FF2B5EF4-FFF2-40B4-BE49-F238E27FC236}">
                  <a16:creationId xmlns:a16="http://schemas.microsoft.com/office/drawing/2014/main" id="{03C3235F-1936-D5DA-B36C-EC80AF91098D}"/>
                </a:ext>
              </a:extLst>
            </p:cNvPr>
            <p:cNvGrpSpPr/>
            <p:nvPr/>
          </p:nvGrpSpPr>
          <p:grpSpPr>
            <a:xfrm>
              <a:off x="10407709" y="5371716"/>
              <a:ext cx="1086136" cy="1037162"/>
              <a:chOff x="10407709" y="5371716"/>
              <a:chExt cx="1086136" cy="1037162"/>
            </a:xfrm>
            <a:grpFill/>
          </p:grpSpPr>
          <p:sp>
            <p:nvSpPr>
              <p:cNvPr id="47" name="Freeform 46">
                <a:extLst>
                  <a:ext uri="{FF2B5EF4-FFF2-40B4-BE49-F238E27FC236}">
                    <a16:creationId xmlns:a16="http://schemas.microsoft.com/office/drawing/2014/main" id="{430CC5E6-ED7D-41AE-0C19-710C5E3BCF17}"/>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7BF64BC-1654-215F-83B1-B467B736FA62}"/>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C751DA8-1C6C-ECC1-6ED4-056D517E9F3B}"/>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endParaRPr lang="en-US"/>
              </a:p>
            </p:txBody>
          </p:sp>
        </p:grpSp>
        <p:sp>
          <p:nvSpPr>
            <p:cNvPr id="46" name="Freeform 45">
              <a:extLst>
                <a:ext uri="{FF2B5EF4-FFF2-40B4-BE49-F238E27FC236}">
                  <a16:creationId xmlns:a16="http://schemas.microsoft.com/office/drawing/2014/main" id="{4504EABD-261C-EC68-6887-6A5344A19324}"/>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1665470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531</TotalTime>
  <Words>981</Words>
  <Application>Microsoft Office PowerPoint</Application>
  <PresentationFormat>Custom</PresentationFormat>
  <Paragraphs>51</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Montserrat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Gillian Keane</dc:creator>
  <cp:lastModifiedBy>Lola Gonzalez</cp:lastModifiedBy>
  <cp:revision>21</cp:revision>
  <dcterms:created xsi:type="dcterms:W3CDTF">2024-07-18T11:40:13Z</dcterms:created>
  <dcterms:modified xsi:type="dcterms:W3CDTF">2025-02-11T12:03:57Z</dcterms:modified>
</cp:coreProperties>
</file>