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varScale="1">
        <p:scale>
          <a:sx n="50" d="100"/>
          <a:sy n="50" d="100"/>
        </p:scale>
        <p:origin x="2414"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4"/>
            <a:ext cx="3112909" cy="5743027"/>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74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Picture Placeholder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1577" y="463857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144237"/>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385944"/>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900529"/>
            <a:ext cx="3003430" cy="866693"/>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1577" y="5488445"/>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187186"/>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21722"/>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1577" y="514146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1577" y="58354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14515"/>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6616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882649"/>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3034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B996E5F4-4966-E926-EB49-93DDF8B4F31B}"/>
              </a:ext>
            </a:extLst>
          </p:cNvPr>
          <p:cNvCxnSpPr>
            <a:cxnSpLocks/>
          </p:cNvCxnSpPr>
          <p:nvPr userDrawn="1"/>
        </p:nvCxnSpPr>
        <p:spPr>
          <a:xfrm>
            <a:off x="161577" y="6182402"/>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6" name="Text Placeholder 32">
            <a:extLst>
              <a:ext uri="{FF2B5EF4-FFF2-40B4-BE49-F238E27FC236}">
                <a16:creationId xmlns:a16="http://schemas.microsoft.com/office/drawing/2014/main" id="{388F49F2-9701-6D94-C60F-6BA5A3450A1A}"/>
              </a:ext>
            </a:extLst>
          </p:cNvPr>
          <p:cNvSpPr>
            <a:spLocks noGrp="1"/>
          </p:cNvSpPr>
          <p:nvPr>
            <p:ph type="body" sz="quarter" idx="73" hasCustomPrompt="1"/>
          </p:nvPr>
        </p:nvSpPr>
        <p:spPr>
          <a:xfrm>
            <a:off x="709312" y="6224321"/>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Public Policy or </a:t>
            </a:r>
          </a:p>
          <a:p>
            <a:pPr lvl="0"/>
            <a:r>
              <a:rPr lang="en-GB" dirty="0"/>
              <a:t>National Scheme</a:t>
            </a:r>
          </a:p>
        </p:txBody>
      </p:sp>
      <p:sp>
        <p:nvSpPr>
          <p:cNvPr id="7" name="Rectangle 6">
            <a:extLst>
              <a:ext uri="{FF2B5EF4-FFF2-40B4-BE49-F238E27FC236}">
                <a16:creationId xmlns:a16="http://schemas.microsoft.com/office/drawing/2014/main" id="{DE4AA953-4516-BA46-CC49-0929E4095A39}"/>
              </a:ext>
            </a:extLst>
          </p:cNvPr>
          <p:cNvSpPr/>
          <p:nvPr userDrawn="1"/>
        </p:nvSpPr>
        <p:spPr>
          <a:xfrm>
            <a:off x="3023853" y="6291747"/>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Picture Placeholder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11/18/2024</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group of people posing for a photo&#10;&#10;Description automatically generated">
            <a:extLst>
              <a:ext uri="{FF2B5EF4-FFF2-40B4-BE49-F238E27FC236}">
                <a16:creationId xmlns:a16="http://schemas.microsoft.com/office/drawing/2014/main" id="{02AB306A-FFEF-078B-3B82-1F538AE80871}"/>
              </a:ext>
            </a:extLst>
          </p:cNvPr>
          <p:cNvPicPr>
            <a:picLocks noGrp="1" noChangeAspect="1"/>
          </p:cNvPicPr>
          <p:nvPr>
            <p:ph type="pic" sz="quarter" idx="10"/>
          </p:nvPr>
        </p:nvPicPr>
        <p:blipFill>
          <a:blip r:embed="rId2"/>
          <a:srcRect t="23031" b="23031"/>
          <a:stretch>
            <a:fillRect/>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40843" y="2128934"/>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t>Ireland</a:t>
            </a:r>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28990" y="6835451"/>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a:xfrm>
            <a:off x="1049095" y="2481209"/>
            <a:ext cx="2086352" cy="868680"/>
          </a:xfrm>
        </p:spPr>
        <p:txBody>
          <a:bodyPr/>
          <a:lstStyle/>
          <a:p>
            <a:r>
              <a:rPr lang="en-US" dirty="0"/>
              <a:t>Leitrim International Community Group</a:t>
            </a:r>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8144081"/>
            <a:ext cx="3043812" cy="2758455"/>
          </a:xfrm>
        </p:spPr>
        <p:txBody>
          <a:bodyPr/>
          <a:lstStyle/>
          <a:p>
            <a:r>
              <a:rPr lang="en-GB" dirty="0"/>
              <a:t>Our group grew out of a need for new Irish communities and refugees to integrate. </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3835731"/>
          </a:xfrm>
        </p:spPr>
        <p:txBody>
          <a:bodyPr/>
          <a:lstStyle/>
          <a:p>
            <a:r>
              <a:rPr lang="en-GB" dirty="0"/>
              <a:t>Our community group started in 2016, and we are in Carrick on Shannon, Leitrim. We have organized countless events since that year addressing integration and inclusion of new Irish communities. We help with these needs through community events, workshops, and trips to important locations in Ireland. This year has seen the launch of the Leitrim Migrant Integration Strategy for which we were in the working group for almost five years as a stakeholder. We are proud to have been a part of this vital strategy for the county. </a:t>
            </a:r>
          </a:p>
          <a:p>
            <a:endParaRPr lang="en-US" dirty="0"/>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GB" dirty="0"/>
              <a:t>Celebrating and bringing awareness of different cultures living in county Leitrim</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91402" y="787490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58407" y="7419263"/>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997876" y="5208335"/>
            <a:ext cx="275142" cy="275142"/>
          </a:xfrm>
          <a:prstGeom prst="rect">
            <a:avLst/>
          </a:prstGeom>
        </p:spPr>
      </p:pic>
      <p:sp>
        <p:nvSpPr>
          <p:cNvPr id="2" name="Text Placeholder 74">
            <a:extLst>
              <a:ext uri="{FF2B5EF4-FFF2-40B4-BE49-F238E27FC236}">
                <a16:creationId xmlns:a16="http://schemas.microsoft.com/office/drawing/2014/main" id="{9732ABA6-AF5F-8909-83EA-AC78A4A6A9AD}"/>
              </a:ext>
            </a:extLst>
          </p:cNvPr>
          <p:cNvSpPr txBox="1">
            <a:spLocks/>
          </p:cNvSpPr>
          <p:nvPr/>
        </p:nvSpPr>
        <p:spPr>
          <a:xfrm>
            <a:off x="701605" y="6206088"/>
            <a:ext cx="1620576" cy="231232"/>
          </a:xfrm>
          <a:prstGeom prst="rect">
            <a:avLst/>
          </a:prstGeom>
        </p:spPr>
        <p:txBody>
          <a:bodyPr vert="horz" lIns="91440" tIns="45720" rIns="91440" bIns="45720" rtlCol="0" anchor="t">
            <a:noAutofit/>
          </a:bodyPr>
          <a:lstStyle>
            <a:lvl1pPr marL="0" indent="0" algn="l" defTabSz="755934" rtl="0" eaLnBrk="1" latinLnBrk="0" hangingPunct="1">
              <a:lnSpc>
                <a:spcPts val="1420"/>
              </a:lnSpc>
              <a:spcBef>
                <a:spcPts val="0"/>
              </a:spcBef>
              <a:buFont typeface="Arial" panose="020B0604020202020204" pitchFamily="34" charset="0"/>
              <a:buNone/>
              <a:defRPr sz="1400" b="0" i="0" kern="1200">
                <a:solidFill>
                  <a:schemeClr val="bg1"/>
                </a:solidFill>
                <a:latin typeface="Calibri" panose="020F0502020204030204" pitchFamily="34" charset="0"/>
                <a:ea typeface="+mn-ea"/>
                <a:cs typeface="Calibri" panose="020F0502020204030204" pitchFamily="34" charset="0"/>
              </a:defRPr>
            </a:lvl1pPr>
            <a:lvl2pPr marL="385602"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2pPr>
            <a:lvl3pPr marL="771204"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3pPr>
            <a:lvl4pPr marL="1156806"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4pPr>
            <a:lvl5pPr marL="1542409"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dirty="0"/>
              <a:t>Public Policy or National Scheme</a:t>
            </a:r>
          </a:p>
          <a:p>
            <a:endParaRPr lang="en-US" dirty="0"/>
          </a:p>
        </p:txBody>
      </p:sp>
      <p:sp>
        <p:nvSpPr>
          <p:cNvPr id="4" name="Text Placeholder 3">
            <a:extLst>
              <a:ext uri="{FF2B5EF4-FFF2-40B4-BE49-F238E27FC236}">
                <a16:creationId xmlns:a16="http://schemas.microsoft.com/office/drawing/2014/main" id="{15F50D06-493C-DA51-06A5-A95DEA68BBDC}"/>
              </a:ext>
            </a:extLst>
          </p:cNvPr>
          <p:cNvSpPr>
            <a:spLocks noGrp="1"/>
          </p:cNvSpPr>
          <p:nvPr>
            <p:ph type="body" sz="quarter" idx="62"/>
          </p:nvPr>
        </p:nvSpPr>
        <p:spPr/>
        <p:txBody>
          <a:bodyPr/>
          <a:lstStyle/>
          <a:p>
            <a:r>
              <a:rPr lang="en-IE" dirty="0"/>
              <a:t>www.facebook.com/licgcarrick</a:t>
            </a:r>
          </a:p>
        </p:txBody>
      </p:sp>
    </p:spTree>
    <p:extLst>
      <p:ext uri="{BB962C8B-B14F-4D97-AF65-F5344CB8AC3E}">
        <p14:creationId xmlns:p14="http://schemas.microsoft.com/office/powerpoint/2010/main" val="324452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954621" y="1845882"/>
            <a:ext cx="2725840" cy="2320772"/>
          </a:xfrm>
        </p:spPr>
        <p:txBody>
          <a:bodyPr/>
          <a:lstStyle/>
          <a:p>
            <a:r>
              <a:rPr lang="en-GB" dirty="0"/>
              <a:t>Our members have no English to advance knowledge of the language. </a:t>
            </a:r>
          </a:p>
          <a:p>
            <a:endParaRPr lang="en-US" dirty="0"/>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1460782"/>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545165" y="1696530"/>
            <a:ext cx="2725840" cy="2320772"/>
          </a:xfrm>
        </p:spPr>
        <p:txBody>
          <a:bodyPr/>
          <a:lstStyle/>
          <a:p>
            <a:r>
              <a:rPr lang="en-GB" dirty="0"/>
              <a:t>We provide a welcoming environment to migrants and refugees who arrive in south Leitrim. We invite members to participate in events where we use food or other traditions to connect with Irish people. We keep all members updated on local events of interest and important initiatives by the local government. We motivate members to act during local and national elections. For new arrivals, we have a document that lists all the local services and their contact info for easy access should they need their services. </a:t>
            </a:r>
          </a:p>
          <a:p>
            <a:endParaRPr lang="en-US" dirty="0"/>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1460782"/>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90"/>
            <a:ext cx="2725840" cy="2320772"/>
          </a:xfrm>
        </p:spPr>
        <p:txBody>
          <a:bodyPr/>
          <a:lstStyle/>
          <a:p>
            <a:r>
              <a:rPr lang="en-GB" dirty="0"/>
              <a:t>We provide information on local workshops available through our local development company, county council, or other community organizations. In the past, we have had workshops on creative writing, drama, the Irish language, and addressing racism. </a:t>
            </a:r>
          </a:p>
          <a:p>
            <a:endParaRPr lang="en-US" dirty="0"/>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945254" y="3633384"/>
            <a:ext cx="2746337" cy="1460782"/>
          </a:xfrm>
        </p:spPr>
        <p:txBody>
          <a:bodyPr/>
          <a:lstStyle/>
          <a:p>
            <a:r>
              <a:rPr lang="en-US"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70811" y="6327522"/>
            <a:ext cx="2725840" cy="2320772"/>
          </a:xfrm>
        </p:spPr>
        <p:txBody>
          <a:bodyPr/>
          <a:lstStyle/>
          <a:p>
            <a:r>
              <a:rPr lang="en-GB" dirty="0"/>
              <a:t>Yes, we use funding provided by the local government, local development company, Justice Department,  and Creative Ireland. There’s always a need for this funding every year to organize our activities.</a:t>
            </a:r>
          </a:p>
          <a:p>
            <a:endParaRPr lang="en-US" dirty="0"/>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46204" y="488838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361440" y="5913023"/>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28350" y="5463250"/>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group of people posing for a photo&#10;&#10;Description automatically generated">
            <a:extLst>
              <a:ext uri="{FF2B5EF4-FFF2-40B4-BE49-F238E27FC236}">
                <a16:creationId xmlns:a16="http://schemas.microsoft.com/office/drawing/2014/main" id="{EE899799-FF5B-C3BB-BEC9-FFB4B3E3B40D}"/>
              </a:ext>
            </a:extLst>
          </p:cNvPr>
          <p:cNvPicPr>
            <a:picLocks noGrp="1" noChangeAspect="1"/>
          </p:cNvPicPr>
          <p:nvPr>
            <p:ph type="pic" sz="quarter" idx="10"/>
          </p:nvPr>
        </p:nvPicPr>
        <p:blipFill>
          <a:blip r:embed="rId2"/>
          <a:srcRect l="23805" r="23805"/>
          <a:stretch>
            <a:fillRect/>
          </a:stretch>
        </p:blipFill>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r>
              <a:rPr lang="en-GB" dirty="0"/>
              <a:t>Our group gives as much support as our volunteer committee or members can give. Sometimes we need to give other specific contacts or reach out to local government.</a:t>
            </a:r>
          </a:p>
          <a:p>
            <a:endParaRPr lang="en-US" dirty="0"/>
          </a:p>
          <a:p>
            <a:endParaRPr lang="en-US" dirty="0"/>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lstStyle/>
          <a:p>
            <a:r>
              <a:rPr lang="en-US" sz="1500" i="1" dirty="0">
                <a:solidFill>
                  <a:schemeClr val="bg1"/>
                </a:solidFill>
                <a:latin typeface="Calibri" panose="020F0502020204030204" pitchFamily="34" charset="0"/>
                <a:cs typeface="Calibri" panose="020F0502020204030204" pitchFamily="34" charset="0"/>
              </a:rPr>
              <a:t>Quote here</a:t>
            </a:r>
            <a:endParaRPr lang="en-US" sz="1500" dirty="0">
              <a:solidFill>
                <a:schemeClr val="bg1"/>
              </a:solidFill>
              <a:latin typeface="Calibri" panose="020F0502020204030204" pitchFamily="34" charset="0"/>
              <a:cs typeface="Calibri" panose="020F0502020204030204" pitchFamily="34" charset="0"/>
            </a:endParaRPr>
          </a:p>
          <a:p>
            <a:endParaRPr lang="en-US" dirty="0"/>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969" y="5018929"/>
            <a:ext cx="3689142" cy="1900148"/>
          </a:xfrm>
        </p:spPr>
        <p:txBody>
          <a:bodyPr/>
          <a:lstStyle/>
          <a:p>
            <a:r>
              <a:rPr lang="en-GB" dirty="0"/>
              <a:t>We have been mostly successful with our integration efforts. A lot of our members work, volunteer, or are active in the community. This year, we entered the Leitrim Love Where You Live Awards and we got runner-up under Community Achievement. We were excited to receive this award for our efforts in assisting and promoting the integration of new arrivals. </a:t>
            </a:r>
          </a:p>
          <a:p>
            <a:endParaRPr lang="en-US" dirty="0"/>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555202" y="7907468"/>
            <a:ext cx="3689142" cy="1900148"/>
          </a:xfrm>
        </p:spPr>
        <p:txBody>
          <a:bodyPr/>
          <a:lstStyle/>
          <a:p>
            <a:r>
              <a:rPr lang="en-US" dirty="0"/>
              <a:t>N</a:t>
            </a:r>
            <a:r>
              <a:rPr lang="en-GB" dirty="0" err="1"/>
              <a:t>ot</a:t>
            </a:r>
            <a:r>
              <a:rPr lang="en-GB" dirty="0"/>
              <a:t> applicable to our group as we don’t assist with employment.</a:t>
            </a:r>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23351" y="6834094"/>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285</TotalTime>
  <Words>551</Words>
  <Application>Microsoft Office PowerPoint</Application>
  <PresentationFormat>Custom</PresentationFormat>
  <Paragraphs>33</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vt:lpstr>
      <vt:lpstr>Montserrat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Gillian Keane</dc:creator>
  <cp:lastModifiedBy>Lola Gonzalez</cp:lastModifiedBy>
  <cp:revision>18</cp:revision>
  <dcterms:created xsi:type="dcterms:W3CDTF">2024-07-18T11:40:13Z</dcterms:created>
  <dcterms:modified xsi:type="dcterms:W3CDTF">2024-11-18T12:25:25Z</dcterms:modified>
</cp:coreProperties>
</file>